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drawings/drawing2.xml" ContentType="application/vnd.openxmlformats-officedocument.drawingml.chartshape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hart13.xml" ContentType="application/vnd.openxmlformats-officedocument.drawingml.char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theme/themeOverride17.xml" ContentType="application/vnd.openxmlformats-officedocument.themeOverride+xml"/>
  <Override PartName="/ppt/charts/chart20.xml" ContentType="application/vnd.openxmlformats-officedocument.drawingml.chart+xml"/>
  <Override PartName="/ppt/charts/chart3.xml" ContentType="application/vnd.openxmlformats-officedocument.drawingml.chart+xml"/>
  <Override PartName="/ppt/drawings/drawing7.xml" ContentType="application/vnd.openxmlformats-officedocument.drawingml.chartshapes+xml"/>
  <Override PartName="/ppt/notesSlides/notesSlide7.xml" ContentType="application/vnd.openxmlformats-officedocument.presentationml.notesSlide+xml"/>
  <Default Extension="doc" ContentType="application/msword"/>
  <Default Extension="xlsx" ContentType="application/vnd.openxmlformats-officedocument.spreadsheetml.sheet"/>
  <Override PartName="/ppt/slides/slide9.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drawings/drawing3.xml" ContentType="application/vnd.openxmlformats-officedocument.drawingml.chartshape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Override6.xml" ContentType="application/vnd.openxmlformats-officedocument.themeOverride+xml"/>
  <Override PartName="/ppt/charts/chart18.xml" ContentType="application/vnd.openxmlformats-officedocument.drawingml.char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heme/themeOverride2.xml" ContentType="application/vnd.openxmlformats-officedocument.themeOverride+xml"/>
  <Override PartName="/ppt/charts/chart14.xml" ContentType="application/vnd.openxmlformats-officedocument.drawingml.chart+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notesSlides/notesSlide13.xml" ContentType="application/vnd.openxmlformats-officedocument.presentationml.notesSlide+xml"/>
  <Override PartName="/ppt/charts/chart21.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10.xml" ContentType="application/vnd.openxmlformats-officedocument.drawingml.char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heme/themeOverride18.xml" ContentType="application/vnd.openxmlformats-officedocument.themeOverride+xml"/>
  <Override PartName="/ppt/notesSlides/notesSlide6.xml" ContentType="application/vnd.openxmlformats-officedocument.presentationml.notesSlide+xml"/>
  <Override PartName="/ppt/charts/chart4.xml" ContentType="application/vnd.openxmlformats-officedocument.drawingml.chart+xml"/>
  <Override PartName="/ppt/drawings/drawing8.xml" ContentType="application/vnd.openxmlformats-officedocument.drawingml.chartshapes+xml"/>
  <Override PartName="/ppt/theme/themeOverride16.xml" ContentType="application/vnd.openxmlformats-officedocument.themeOverride+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ppt/theme/themeOverride9.xml" ContentType="application/vnd.openxmlformats-officedocument.themeOverride+xml"/>
  <Override PartName="/ppt/drawings/drawing6.xml" ContentType="application/vnd.openxmlformats-officedocument.drawingml.chartshapes+xml"/>
  <Override PartName="/ppt/theme/themeOverride14.xml" ContentType="application/vnd.openxmlformats-officedocument.themeOverride+xml"/>
  <Override PartName="/ppt/drawings/drawing10.xml" ContentType="application/vnd.openxmlformats-officedocument.drawingml.chartshape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Override10.xml" ContentType="application/vnd.openxmlformats-officedocument.themeOverride+xml"/>
  <Override PartName="/ppt/notesSlides/notesSlide29.xml" ContentType="application/vnd.openxmlformats-officedocument.presentationml.notesSlid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heme/themeOverride3.xml" ContentType="application/vnd.openxmlformats-officedocument.themeOverride+xml"/>
  <Default Extension="wmf" ContentType="image/x-wmf"/>
  <Override PartName="/ppt/notesSlides/notesSlide18.xml" ContentType="application/vnd.openxmlformats-officedocument.presentationml.notesSlide+xml"/>
  <Default Extension="xls" ContentType="application/vnd.ms-excel"/>
  <Override PartName="/ppt/tags/tag2.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theme/themeOverride19.xml" ContentType="application/vnd.openxmlformats-officedocument.themeOverride+xml"/>
  <Override PartName="/ppt/drawings/drawing9.xml" ContentType="application/vnd.openxmlformats-officedocument.drawingml.chartshape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theme/themeOverride15.xml" ContentType="application/vnd.openxmlformats-officedocument.themeOverrid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rawings/drawing5.xml" ContentType="application/vnd.openxmlformats-officedocument.drawingml.chartshape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theme/themeOverride4.xml" ContentType="application/vnd.openxmlformats-officedocument.themeOverride+xml"/>
  <Override PartName="/ppt/charts/chart16.xml" ContentType="application/vnd.openxmlformats-officedocument.drawingml.char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12.xml" ContentType="application/vnd.openxmlformats-officedocument.drawingml.char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7" r:id="rId2"/>
    <p:sldId id="258" r:id="rId3"/>
    <p:sldId id="259"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288" r:id="rId44"/>
    <p:sldId id="311" r:id="rId45"/>
    <p:sldId id="310" r:id="rId46"/>
    <p:sldId id="309" r:id="rId47"/>
    <p:sldId id="303" r:id="rId48"/>
    <p:sldId id="306" r:id="rId49"/>
    <p:sldId id="312" r:id="rId50"/>
    <p:sldId id="307" r:id="rId51"/>
    <p:sldId id="314" r:id="rId52"/>
    <p:sldId id="313" r:id="rId53"/>
  </p:sldIdLst>
  <p:sldSz cx="9144000" cy="6858000" type="screen4x3"/>
  <p:notesSz cx="6832600" cy="99631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00"/>
    <a:srgbClr val="0000FF"/>
    <a:srgbClr val="FFFF00"/>
    <a:srgbClr val="FFFF66"/>
    <a:srgbClr val="66FF99"/>
    <a:srgbClr val="FF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55" autoAdjust="0"/>
    <p:restoredTop sz="94667" autoAdjust="0"/>
  </p:normalViewPr>
  <p:slideViewPr>
    <p:cSldViewPr>
      <p:cViewPr varScale="1">
        <p:scale>
          <a:sx n="69" d="100"/>
          <a:sy n="69" d="100"/>
        </p:scale>
        <p:origin x="-90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9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E:\cred\energy_markets\BM_INFO\mid_2011.xls"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E:\cred\Japan\energy_stats.xls"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E:\cred\Japan\energy_stats.xls"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file:///E:\cred\Japan\energy_stats.xls"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oleObject" Target="file:///E:\cred\Japan\energy_stats.xls"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oleObject" Target="file:///E:\cred\Japan\energy_stats.xls"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6.xml.rels><?xml version="1.0" encoding="UTF-8" standalone="yes"?>
<Relationships xmlns="http://schemas.openxmlformats.org/package/2006/relationships"><Relationship Id="rId2" Type="http://schemas.openxmlformats.org/officeDocument/2006/relationships/oleObject" Target="file:///E:\Synch_temp\cred\meetings_2011\rocs_2009_10.xls" TargetMode="External"/><Relationship Id="rId1" Type="http://schemas.openxmlformats.org/officeDocument/2006/relationships/themeOverride" Target="../theme/themeOverride15.xml"/></Relationships>
</file>

<file path=ppt/charts/_rels/chart17.xml.rels><?xml version="1.0" encoding="UTF-8" standalone="yes"?>
<Relationships xmlns="http://schemas.openxmlformats.org/package/2006/relationships"><Relationship Id="rId2" Type="http://schemas.openxmlformats.org/officeDocument/2006/relationships/oleObject" Target="file:///E:\Synch_temp\nktovey\energy_readings\energy_readings_jul_2010.xls" TargetMode="External"/><Relationship Id="rId1" Type="http://schemas.openxmlformats.org/officeDocument/2006/relationships/themeOverride" Target="../theme/themeOverride16.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oleObject" Target="file:///E:\Synch_temp\cred\energy_markets\wind_forecasts\data\File20110926.xls" TargetMode="External"/><Relationship Id="rId1" Type="http://schemas.openxmlformats.org/officeDocument/2006/relationships/themeOverride" Target="../theme/themeOverride17.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2.xml.rels><?xml version="1.0" encoding="UTF-8" standalone="yes"?>
<Relationships xmlns="http://schemas.openxmlformats.org/package/2006/relationships"><Relationship Id="rId2" Type="http://schemas.openxmlformats.org/officeDocument/2006/relationships/oleObject" Target="file:///E:\cred\Japan\xls_files\energy_stats.xls"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oleObject" Target="file:///E:\cred\energy_markets\BM_INFO\mid_2011.xls" TargetMode="External"/><Relationship Id="rId1" Type="http://schemas.openxmlformats.org/officeDocument/2006/relationships/themeOverride" Target="../theme/themeOverride18.xml"/></Relationships>
</file>

<file path=ppt/charts/_rels/chart21.xml.rels><?xml version="1.0" encoding="UTF-8" standalone="yes"?>
<Relationships xmlns="http://schemas.openxmlformats.org/package/2006/relationships"><Relationship Id="rId2" Type="http://schemas.openxmlformats.org/officeDocument/2006/relationships/oleObject" Target="file:///E:\cred\energy_markets\BM_INFO\mid_2011.xls" TargetMode="External"/><Relationship Id="rId1" Type="http://schemas.openxmlformats.org/officeDocument/2006/relationships/themeOverride" Target="../theme/themeOverride19.xml"/></Relationships>
</file>

<file path=ppt/charts/_rels/chart3.xml.rels><?xml version="1.0" encoding="UTF-8" standalone="yes"?>
<Relationships xmlns="http://schemas.openxmlformats.org/package/2006/relationships"><Relationship Id="rId2" Type="http://schemas.openxmlformats.org/officeDocument/2006/relationships/oleObject" Target="file:///E:\cred\Japan\xls_files\IEA%20Energy%20Statistics_nkt.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E:\cred\Japan\energy_stats.xls"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E:\cred\Japan\energy_stats.xls"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E:\cred\Japan\energy_stats.xls"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E:\cred\Japan\energy_stats.xls"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E:\cred\Japan\energy_stats.xls"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E:\cred\Japan\energy_stats.xls"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title>
      <c:tx>
        <c:rich>
          <a:bodyPr/>
          <a:lstStyle/>
          <a:p>
            <a:pPr>
              <a:defRPr/>
            </a:pPr>
            <a:r>
              <a:rPr lang="en-US"/>
              <a:t>Wholesale Electricity Prices</a:t>
            </a:r>
          </a:p>
        </c:rich>
      </c:tx>
      <c:layout>
        <c:manualLayout>
          <c:xMode val="edge"/>
          <c:yMode val="edge"/>
          <c:x val="0.26355983279867795"/>
          <c:y val="0"/>
        </c:manualLayout>
      </c:layout>
      <c:overlay val="1"/>
    </c:title>
    <c:plotArea>
      <c:layout>
        <c:manualLayout>
          <c:layoutTarget val="inner"/>
          <c:xMode val="edge"/>
          <c:yMode val="edge"/>
          <c:x val="0.15080283128561764"/>
          <c:y val="9.6878147029204428E-2"/>
          <c:w val="0.7926165517912096"/>
          <c:h val="0.73765048251144483"/>
        </c:manualLayout>
      </c:layout>
      <c:scatterChart>
        <c:scatterStyle val="lineMarker"/>
        <c:ser>
          <c:idx val="0"/>
          <c:order val="0"/>
          <c:spPr>
            <a:ln w="28575">
              <a:solidFill>
                <a:srgbClr val="0000FF"/>
              </a:solidFill>
            </a:ln>
          </c:spPr>
          <c:marker>
            <c:symbol val="none"/>
          </c:marker>
          <c:xVal>
            <c:numRef>
              <c:f>wholesale_prices!$A$5:$A$1167</c:f>
              <c:numCache>
                <c:formatCode>General</c:formatCode>
                <c:ptCount val="877"/>
                <c:pt idx="0">
                  <c:v>2001.2327173169058</c:v>
                </c:pt>
                <c:pt idx="1">
                  <c:v>2001.2419986310747</c:v>
                </c:pt>
                <c:pt idx="2">
                  <c:v>2001.260479123888</c:v>
                </c:pt>
                <c:pt idx="3">
                  <c:v>2001.2650787132111</c:v>
                </c:pt>
                <c:pt idx="4">
                  <c:v>2001.2721423682408</c:v>
                </c:pt>
                <c:pt idx="5">
                  <c:v>2001.2778918548938</c:v>
                </c:pt>
                <c:pt idx="6">
                  <c:v>2001.2836413415469</c:v>
                </c:pt>
                <c:pt idx="7">
                  <c:v>2001.2836413415469</c:v>
                </c:pt>
                <c:pt idx="8">
                  <c:v>2001.2928405201908</c:v>
                </c:pt>
                <c:pt idx="9">
                  <c:v>2001.3021218343488</c:v>
                </c:pt>
                <c:pt idx="10">
                  <c:v>2001.3160027378508</c:v>
                </c:pt>
                <c:pt idx="11">
                  <c:v>2001.3160027378508</c:v>
                </c:pt>
                <c:pt idx="12">
                  <c:v>2001.3160027378508</c:v>
                </c:pt>
                <c:pt idx="13">
                  <c:v>2001.3298836413414</c:v>
                </c:pt>
                <c:pt idx="14">
                  <c:v>2001.3344832306598</c:v>
                </c:pt>
                <c:pt idx="15">
                  <c:v>2001.3530458589851</c:v>
                </c:pt>
                <c:pt idx="16">
                  <c:v>2001.3530458589851</c:v>
                </c:pt>
                <c:pt idx="17">
                  <c:v>2001.3761259411363</c:v>
                </c:pt>
                <c:pt idx="18">
                  <c:v>2001.3854072552999</c:v>
                </c:pt>
                <c:pt idx="19">
                  <c:v>2001.4039698836461</c:v>
                </c:pt>
                <c:pt idx="20">
                  <c:v>2001.4178507871493</c:v>
                </c:pt>
                <c:pt idx="21">
                  <c:v>2001.4317316906231</c:v>
                </c:pt>
                <c:pt idx="22">
                  <c:v>2001.4409308692677</c:v>
                </c:pt>
                <c:pt idx="23">
                  <c:v>2001.450212183436</c:v>
                </c:pt>
                <c:pt idx="24">
                  <c:v>2001.4548117727611</c:v>
                </c:pt>
                <c:pt idx="25">
                  <c:v>2001.4594934976051</c:v>
                </c:pt>
                <c:pt idx="26">
                  <c:v>2001.4686926762511</c:v>
                </c:pt>
                <c:pt idx="27">
                  <c:v>2001.4825735797401</c:v>
                </c:pt>
                <c:pt idx="28">
                  <c:v>2001.4918548939079</c:v>
                </c:pt>
                <c:pt idx="29">
                  <c:v>2001.5103353867214</c:v>
                </c:pt>
                <c:pt idx="30">
                  <c:v>2001.5288980150578</c:v>
                </c:pt>
                <c:pt idx="31">
                  <c:v>2001.5427789185478</c:v>
                </c:pt>
                <c:pt idx="32">
                  <c:v>2001.5473785078698</c:v>
                </c:pt>
                <c:pt idx="33">
                  <c:v>2001.561259411362</c:v>
                </c:pt>
                <c:pt idx="34">
                  <c:v>2001.5658590006983</c:v>
                </c:pt>
                <c:pt idx="35">
                  <c:v>2001.5844216290109</c:v>
                </c:pt>
                <c:pt idx="36">
                  <c:v>2001.5983025325008</c:v>
                </c:pt>
                <c:pt idx="37">
                  <c:v>2001.6213826146377</c:v>
                </c:pt>
                <c:pt idx="38">
                  <c:v>2001.6306639288159</c:v>
                </c:pt>
                <c:pt idx="39">
                  <c:v>2001.649144421629</c:v>
                </c:pt>
                <c:pt idx="40">
                  <c:v>2001.6538261464748</c:v>
                </c:pt>
                <c:pt idx="41">
                  <c:v>2001.6723066392749</c:v>
                </c:pt>
                <c:pt idx="42">
                  <c:v>2001.6907871321014</c:v>
                </c:pt>
                <c:pt idx="43">
                  <c:v>2001.704668035592</c:v>
                </c:pt>
                <c:pt idx="44">
                  <c:v>2001.7185489390829</c:v>
                </c:pt>
                <c:pt idx="45">
                  <c:v>2001.746392881588</c:v>
                </c:pt>
                <c:pt idx="46">
                  <c:v>2001.7509924709104</c:v>
                </c:pt>
                <c:pt idx="47">
                  <c:v>2001.7787542778908</c:v>
                </c:pt>
                <c:pt idx="48">
                  <c:v>2001.792635181383</c:v>
                </c:pt>
                <c:pt idx="49">
                  <c:v>2001.8065160848735</c:v>
                </c:pt>
                <c:pt idx="50">
                  <c:v>2001.8203969883598</c:v>
                </c:pt>
                <c:pt idx="51">
                  <c:v>2001.8203969883598</c:v>
                </c:pt>
                <c:pt idx="52">
                  <c:v>2001.8481587953456</c:v>
                </c:pt>
                <c:pt idx="53">
                  <c:v>2001.8574401095098</c:v>
                </c:pt>
                <c:pt idx="54">
                  <c:v>2001.8852019164956</c:v>
                </c:pt>
                <c:pt idx="55">
                  <c:v>2001.8944010951398</c:v>
                </c:pt>
                <c:pt idx="56">
                  <c:v>2001.912963723488</c:v>
                </c:pt>
                <c:pt idx="57">
                  <c:v>2001.912963723488</c:v>
                </c:pt>
                <c:pt idx="58">
                  <c:v>2001.9268446269677</c:v>
                </c:pt>
                <c:pt idx="59">
                  <c:v>2001.9314442162795</c:v>
                </c:pt>
                <c:pt idx="60">
                  <c:v>2001.9592060232717</c:v>
                </c:pt>
                <c:pt idx="61">
                  <c:v>2001.9638056125941</c:v>
                </c:pt>
                <c:pt idx="62">
                  <c:v>2001.9823682409308</c:v>
                </c:pt>
                <c:pt idx="63">
                  <c:v>2001.9869678302634</c:v>
                </c:pt>
                <c:pt idx="64">
                  <c:v>2002.0101300479098</c:v>
                </c:pt>
                <c:pt idx="65">
                  <c:v>2002.0332101300478</c:v>
                </c:pt>
                <c:pt idx="66">
                  <c:v>2002.0470910335387</c:v>
                </c:pt>
                <c:pt idx="67">
                  <c:v>2002.0563723477071</c:v>
                </c:pt>
                <c:pt idx="68">
                  <c:v>2002.0795345653648</c:v>
                </c:pt>
                <c:pt idx="69">
                  <c:v>2002.1026967830253</c:v>
                </c:pt>
                <c:pt idx="70">
                  <c:v>2002.1304585900048</c:v>
                </c:pt>
                <c:pt idx="71">
                  <c:v>2002.144339493487</c:v>
                </c:pt>
                <c:pt idx="72">
                  <c:v>2002.144339493487</c:v>
                </c:pt>
                <c:pt idx="73">
                  <c:v>2002.144339493487</c:v>
                </c:pt>
                <c:pt idx="74">
                  <c:v>2002.1628199863108</c:v>
                </c:pt>
                <c:pt idx="75">
                  <c:v>2002.1767008897998</c:v>
                </c:pt>
                <c:pt idx="76">
                  <c:v>2002.1905817932961</c:v>
                </c:pt>
                <c:pt idx="77">
                  <c:v>2002.1946064339386</c:v>
                </c:pt>
                <c:pt idx="78">
                  <c:v>2002.2044626967829</c:v>
                </c:pt>
                <c:pt idx="79">
                  <c:v>2002.2137440109498</c:v>
                </c:pt>
                <c:pt idx="80">
                  <c:v>2002.2137440109498</c:v>
                </c:pt>
                <c:pt idx="81">
                  <c:v>2002.2183436002751</c:v>
                </c:pt>
                <c:pt idx="82">
                  <c:v>2002.2276249144422</c:v>
                </c:pt>
                <c:pt idx="83">
                  <c:v>2002.2322245037647</c:v>
                </c:pt>
                <c:pt idx="84">
                  <c:v>2002.2415058179329</c:v>
                </c:pt>
                <c:pt idx="85">
                  <c:v>2002.2415058179329</c:v>
                </c:pt>
                <c:pt idx="86">
                  <c:v>2002.2461054072667</c:v>
                </c:pt>
                <c:pt idx="87">
                  <c:v>2002.2553867214237</c:v>
                </c:pt>
                <c:pt idx="88">
                  <c:v>2002.2645859000711</c:v>
                </c:pt>
                <c:pt idx="89">
                  <c:v>2002.2738672142368</c:v>
                </c:pt>
                <c:pt idx="90">
                  <c:v>2002.2784668035592</c:v>
                </c:pt>
                <c:pt idx="91">
                  <c:v>2002.2831485283893</c:v>
                </c:pt>
                <c:pt idx="92">
                  <c:v>2002.2877481177277</c:v>
                </c:pt>
                <c:pt idx="93">
                  <c:v>2002.2923477070499</c:v>
                </c:pt>
                <c:pt idx="94">
                  <c:v>2002.3062286105408</c:v>
                </c:pt>
                <c:pt idx="95">
                  <c:v>2002.3155099247219</c:v>
                </c:pt>
                <c:pt idx="96">
                  <c:v>2002.3155099247219</c:v>
                </c:pt>
                <c:pt idx="97">
                  <c:v>2002.3247912388663</c:v>
                </c:pt>
                <c:pt idx="98">
                  <c:v>2002.3386721423683</c:v>
                </c:pt>
                <c:pt idx="99">
                  <c:v>2002.3478713210131</c:v>
                </c:pt>
                <c:pt idx="100">
                  <c:v>2002.371033538662</c:v>
                </c:pt>
                <c:pt idx="101">
                  <c:v>2002.3803148528218</c:v>
                </c:pt>
                <c:pt idx="102">
                  <c:v>2002.3895961670089</c:v>
                </c:pt>
                <c:pt idx="103">
                  <c:v>2002.3941957563209</c:v>
                </c:pt>
                <c:pt idx="104">
                  <c:v>2002.4034770705</c:v>
                </c:pt>
                <c:pt idx="105">
                  <c:v>2002.4219575633131</c:v>
                </c:pt>
                <c:pt idx="106">
                  <c:v>2002.4404380561248</c:v>
                </c:pt>
                <c:pt idx="107">
                  <c:v>2002.4497193703003</c:v>
                </c:pt>
                <c:pt idx="108">
                  <c:v>2002.4543189596066</c:v>
                </c:pt>
                <c:pt idx="109">
                  <c:v>2002.4543189596066</c:v>
                </c:pt>
                <c:pt idx="110">
                  <c:v>2002.4543189596066</c:v>
                </c:pt>
                <c:pt idx="111">
                  <c:v>2002.4728815879535</c:v>
                </c:pt>
                <c:pt idx="112">
                  <c:v>2002.4867624914461</c:v>
                </c:pt>
                <c:pt idx="113">
                  <c:v>2002.500643394935</c:v>
                </c:pt>
                <c:pt idx="114">
                  <c:v>2002.5145242984152</c:v>
                </c:pt>
                <c:pt idx="115">
                  <c:v>2002.5330047912389</c:v>
                </c:pt>
                <c:pt idx="116">
                  <c:v>2002.5468856947311</c:v>
                </c:pt>
                <c:pt idx="117">
                  <c:v>2002.5607665982204</c:v>
                </c:pt>
                <c:pt idx="118">
                  <c:v>2002.5746475017108</c:v>
                </c:pt>
                <c:pt idx="119">
                  <c:v>2002.5885284052019</c:v>
                </c:pt>
                <c:pt idx="120">
                  <c:v>2002.6024093086926</c:v>
                </c:pt>
                <c:pt idx="121">
                  <c:v>2002.6162902121828</c:v>
                </c:pt>
                <c:pt idx="122">
                  <c:v>2002.6301711156741</c:v>
                </c:pt>
                <c:pt idx="123">
                  <c:v>2002.6394524298398</c:v>
                </c:pt>
                <c:pt idx="124">
                  <c:v>2002.6440520191552</c:v>
                </c:pt>
                <c:pt idx="125">
                  <c:v>2002.6533333333145</c:v>
                </c:pt>
                <c:pt idx="126">
                  <c:v>2002.6579329226556</c:v>
                </c:pt>
                <c:pt idx="127">
                  <c:v>2002.6672142368045</c:v>
                </c:pt>
                <c:pt idx="128">
                  <c:v>2002.6764134154678</c:v>
                </c:pt>
                <c:pt idx="129">
                  <c:v>2002.6856947296371</c:v>
                </c:pt>
                <c:pt idx="130">
                  <c:v>2002.6902943189411</c:v>
                </c:pt>
                <c:pt idx="131">
                  <c:v>2002.6949760437997</c:v>
                </c:pt>
                <c:pt idx="132">
                  <c:v>2002.7041752224504</c:v>
                </c:pt>
                <c:pt idx="133">
                  <c:v>2002.7088569473003</c:v>
                </c:pt>
                <c:pt idx="134">
                  <c:v>2002.7181382614647</c:v>
                </c:pt>
                <c:pt idx="135">
                  <c:v>2002.7273374401111</c:v>
                </c:pt>
                <c:pt idx="136">
                  <c:v>2002.7320191649555</c:v>
                </c:pt>
                <c:pt idx="137">
                  <c:v>2002.7320191649555</c:v>
                </c:pt>
                <c:pt idx="138">
                  <c:v>2002.7366187542877</c:v>
                </c:pt>
                <c:pt idx="139">
                  <c:v>2002.7459000684462</c:v>
                </c:pt>
                <c:pt idx="140">
                  <c:v>2002.755099247091</c:v>
                </c:pt>
                <c:pt idx="141">
                  <c:v>2002.7597809719371</c:v>
                </c:pt>
                <c:pt idx="142">
                  <c:v>2002.7689801505819</c:v>
                </c:pt>
                <c:pt idx="143">
                  <c:v>2002.7736618754277</c:v>
                </c:pt>
                <c:pt idx="144">
                  <c:v>2002.7782614647642</c:v>
                </c:pt>
                <c:pt idx="145">
                  <c:v>2002.782861054073</c:v>
                </c:pt>
                <c:pt idx="146">
                  <c:v>2002.7875427789186</c:v>
                </c:pt>
                <c:pt idx="147">
                  <c:v>2002.7967419575634</c:v>
                </c:pt>
                <c:pt idx="148">
                  <c:v>2002.8014236824092</c:v>
                </c:pt>
                <c:pt idx="149">
                  <c:v>2002.8199041752225</c:v>
                </c:pt>
                <c:pt idx="150">
                  <c:v>2002.8337850787132</c:v>
                </c:pt>
                <c:pt idx="151">
                  <c:v>2002.8383846680356</c:v>
                </c:pt>
                <c:pt idx="152">
                  <c:v>2002.8430663928798</c:v>
                </c:pt>
                <c:pt idx="153">
                  <c:v>2002.8430663928798</c:v>
                </c:pt>
                <c:pt idx="154">
                  <c:v>2002.8569472963698</c:v>
                </c:pt>
                <c:pt idx="155">
                  <c:v>2002.8661464750148</c:v>
                </c:pt>
                <c:pt idx="156">
                  <c:v>2002.875427789186</c:v>
                </c:pt>
                <c:pt idx="157">
                  <c:v>2002.8847091033538</c:v>
                </c:pt>
                <c:pt idx="158">
                  <c:v>2002.8984257357974</c:v>
                </c:pt>
                <c:pt idx="159">
                  <c:v>2002.9025325119778</c:v>
                </c:pt>
                <c:pt idx="160">
                  <c:v>2002.9170704996611</c:v>
                </c:pt>
                <c:pt idx="161">
                  <c:v>2002.9216700889801</c:v>
                </c:pt>
                <c:pt idx="162">
                  <c:v>2002.9448323066392</c:v>
                </c:pt>
                <c:pt idx="163">
                  <c:v>2002.9541136208077</c:v>
                </c:pt>
                <c:pt idx="164">
                  <c:v>2002.9633127994498</c:v>
                </c:pt>
                <c:pt idx="165">
                  <c:v>2002.9771937029461</c:v>
                </c:pt>
                <c:pt idx="166">
                  <c:v>2002.9818754278003</c:v>
                </c:pt>
                <c:pt idx="167">
                  <c:v>2003.0003559206061</c:v>
                </c:pt>
                <c:pt idx="168">
                  <c:v>2003.0188364134156</c:v>
                </c:pt>
                <c:pt idx="169">
                  <c:v>2003.0327173169048</c:v>
                </c:pt>
                <c:pt idx="170">
                  <c:v>2003.0558795345653</c:v>
                </c:pt>
                <c:pt idx="171">
                  <c:v>2003.0605612594109</c:v>
                </c:pt>
                <c:pt idx="172">
                  <c:v>2003.0646680355908</c:v>
                </c:pt>
                <c:pt idx="173">
                  <c:v>2003.0697604380562</c:v>
                </c:pt>
                <c:pt idx="174">
                  <c:v>2003.0790417522251</c:v>
                </c:pt>
                <c:pt idx="175">
                  <c:v>2003.0836413415468</c:v>
                </c:pt>
                <c:pt idx="176">
                  <c:v>2003.0929226557148</c:v>
                </c:pt>
                <c:pt idx="177">
                  <c:v>2003.1022039698828</c:v>
                </c:pt>
                <c:pt idx="178">
                  <c:v>2003.1206844626981</c:v>
                </c:pt>
                <c:pt idx="179">
                  <c:v>2003.1299657768652</c:v>
                </c:pt>
                <c:pt idx="180">
                  <c:v>2003.1391649555098</c:v>
                </c:pt>
                <c:pt idx="181">
                  <c:v>2003.1530458589839</c:v>
                </c:pt>
                <c:pt idx="182">
                  <c:v>2003.1669267624914</c:v>
                </c:pt>
                <c:pt idx="183">
                  <c:v>2003.1762080766598</c:v>
                </c:pt>
                <c:pt idx="184">
                  <c:v>2003.1900889801507</c:v>
                </c:pt>
                <c:pt idx="185">
                  <c:v>2003.1900889801507</c:v>
                </c:pt>
                <c:pt idx="186">
                  <c:v>2003.1993702943016</c:v>
                </c:pt>
                <c:pt idx="187">
                  <c:v>2003.2039698836413</c:v>
                </c:pt>
                <c:pt idx="188">
                  <c:v>2003.2085694729767</c:v>
                </c:pt>
                <c:pt idx="189">
                  <c:v>2003.21325119781</c:v>
                </c:pt>
                <c:pt idx="190">
                  <c:v>2003.2317316906231</c:v>
                </c:pt>
                <c:pt idx="191">
                  <c:v>2003.2548939082819</c:v>
                </c:pt>
                <c:pt idx="192">
                  <c:v>2003.2826557152741</c:v>
                </c:pt>
                <c:pt idx="193">
                  <c:v>2003.3011362080651</c:v>
                </c:pt>
                <c:pt idx="194">
                  <c:v>2003.31961670089</c:v>
                </c:pt>
                <c:pt idx="195">
                  <c:v>2003.3288980150578</c:v>
                </c:pt>
                <c:pt idx="196">
                  <c:v>2003.3427789185478</c:v>
                </c:pt>
                <c:pt idx="197">
                  <c:v>2003.3520602327158</c:v>
                </c:pt>
                <c:pt idx="198">
                  <c:v>2003.365941136208</c:v>
                </c:pt>
                <c:pt idx="199">
                  <c:v>2003.3844216290104</c:v>
                </c:pt>
                <c:pt idx="200">
                  <c:v>2003.3937029431895</c:v>
                </c:pt>
                <c:pt idx="201">
                  <c:v>2003.412183436003</c:v>
                </c:pt>
                <c:pt idx="202">
                  <c:v>2003.4260643394935</c:v>
                </c:pt>
                <c:pt idx="203">
                  <c:v>2003.4399452429843</c:v>
                </c:pt>
                <c:pt idx="204">
                  <c:v>2003.4446269678299</c:v>
                </c:pt>
                <c:pt idx="205">
                  <c:v>2003.453826146475</c:v>
                </c:pt>
                <c:pt idx="206">
                  <c:v>2003.4723887748098</c:v>
                </c:pt>
                <c:pt idx="207">
                  <c:v>2003.4723887748098</c:v>
                </c:pt>
                <c:pt idx="208">
                  <c:v>2003.4815879534565</c:v>
                </c:pt>
                <c:pt idx="209">
                  <c:v>2003.4954688569474</c:v>
                </c:pt>
                <c:pt idx="210">
                  <c:v>2003.5001505817961</c:v>
                </c:pt>
                <c:pt idx="211">
                  <c:v>2003.509349760438</c:v>
                </c:pt>
                <c:pt idx="212">
                  <c:v>2003.5232306639248</c:v>
                </c:pt>
                <c:pt idx="213">
                  <c:v>2003.5325119780971</c:v>
                </c:pt>
                <c:pt idx="214">
                  <c:v>2003.5371115674195</c:v>
                </c:pt>
                <c:pt idx="215">
                  <c:v>2003.5417932922655</c:v>
                </c:pt>
                <c:pt idx="216">
                  <c:v>2003.546392881588</c:v>
                </c:pt>
                <c:pt idx="217">
                  <c:v>2003.5509924709104</c:v>
                </c:pt>
                <c:pt idx="218">
                  <c:v>2003.5648733744008</c:v>
                </c:pt>
                <c:pt idx="219">
                  <c:v>2003.5695550992511</c:v>
                </c:pt>
                <c:pt idx="220">
                  <c:v>2003.5834360027281</c:v>
                </c:pt>
                <c:pt idx="221">
                  <c:v>2003.5926351813825</c:v>
                </c:pt>
                <c:pt idx="222">
                  <c:v>2003.5926351813825</c:v>
                </c:pt>
                <c:pt idx="223">
                  <c:v>2003.6019164955508</c:v>
                </c:pt>
                <c:pt idx="224">
                  <c:v>2003.6157973990416</c:v>
                </c:pt>
                <c:pt idx="225">
                  <c:v>2003.6203969883543</c:v>
                </c:pt>
                <c:pt idx="226">
                  <c:v>2003.638959616701</c:v>
                </c:pt>
                <c:pt idx="227">
                  <c:v>2003.6574401095033</c:v>
                </c:pt>
                <c:pt idx="228">
                  <c:v>2003.6574401095033</c:v>
                </c:pt>
                <c:pt idx="229">
                  <c:v>2003.6667214236861</c:v>
                </c:pt>
                <c:pt idx="230">
                  <c:v>2003.6667214236861</c:v>
                </c:pt>
                <c:pt idx="231">
                  <c:v>2003.6713210129922</c:v>
                </c:pt>
                <c:pt idx="232">
                  <c:v>2003.6713210129922</c:v>
                </c:pt>
                <c:pt idx="233">
                  <c:v>2003.6759206023248</c:v>
                </c:pt>
                <c:pt idx="234">
                  <c:v>2003.6852019164949</c:v>
                </c:pt>
                <c:pt idx="235">
                  <c:v>2003.6898015058148</c:v>
                </c:pt>
                <c:pt idx="236">
                  <c:v>2003.694483230651</c:v>
                </c:pt>
                <c:pt idx="237">
                  <c:v>2003.6990828199703</c:v>
                </c:pt>
                <c:pt idx="238">
                  <c:v>2003.7129637234868</c:v>
                </c:pt>
                <c:pt idx="239">
                  <c:v>2003.7129637234868</c:v>
                </c:pt>
                <c:pt idx="240">
                  <c:v>2003.7222450376448</c:v>
                </c:pt>
                <c:pt idx="241">
                  <c:v>2003.7315263518128</c:v>
                </c:pt>
                <c:pt idx="242">
                  <c:v>2003.7315263518128</c:v>
                </c:pt>
                <c:pt idx="243">
                  <c:v>2003.7454072553046</c:v>
                </c:pt>
                <c:pt idx="244">
                  <c:v>2003.7454072553046</c:v>
                </c:pt>
                <c:pt idx="245">
                  <c:v>2003.750006844627</c:v>
                </c:pt>
                <c:pt idx="246">
                  <c:v>2003.750006844627</c:v>
                </c:pt>
                <c:pt idx="247">
                  <c:v>2003.7638877481181</c:v>
                </c:pt>
                <c:pt idx="248">
                  <c:v>2003.7684873374399</c:v>
                </c:pt>
                <c:pt idx="249">
                  <c:v>2003.7731690622861</c:v>
                </c:pt>
                <c:pt idx="250">
                  <c:v>2003.7823682409298</c:v>
                </c:pt>
                <c:pt idx="251">
                  <c:v>2003.7870499657781</c:v>
                </c:pt>
                <c:pt idx="252">
                  <c:v>2003.7870499657781</c:v>
                </c:pt>
                <c:pt idx="253">
                  <c:v>2003.8009308692676</c:v>
                </c:pt>
                <c:pt idx="254">
                  <c:v>2003.8101300479098</c:v>
                </c:pt>
                <c:pt idx="255">
                  <c:v>2003.8148117727583</c:v>
                </c:pt>
                <c:pt idx="256">
                  <c:v>2003.8332922655698</c:v>
                </c:pt>
                <c:pt idx="257">
                  <c:v>2003.8517727583846</c:v>
                </c:pt>
                <c:pt idx="258">
                  <c:v>2003.8610540725529</c:v>
                </c:pt>
                <c:pt idx="259">
                  <c:v>2003.8749349760296</c:v>
                </c:pt>
                <c:pt idx="260">
                  <c:v>2003.8888158795346</c:v>
                </c:pt>
                <c:pt idx="261">
                  <c:v>2003.9026967830353</c:v>
                </c:pt>
                <c:pt idx="262">
                  <c:v>2003.9119780971937</c:v>
                </c:pt>
                <c:pt idx="263">
                  <c:v>2003.9211772758379</c:v>
                </c:pt>
                <c:pt idx="264">
                  <c:v>2003.9304585900068</c:v>
                </c:pt>
                <c:pt idx="265">
                  <c:v>2003.9350581793301</c:v>
                </c:pt>
                <c:pt idx="266">
                  <c:v>2003.9443394934976</c:v>
                </c:pt>
                <c:pt idx="267">
                  <c:v>2003.9489390828201</c:v>
                </c:pt>
                <c:pt idx="268">
                  <c:v>2003.9582203969878</c:v>
                </c:pt>
                <c:pt idx="269">
                  <c:v>2003.9721013004801</c:v>
                </c:pt>
                <c:pt idx="270">
                  <c:v>2003.9767008898016</c:v>
                </c:pt>
                <c:pt idx="271">
                  <c:v>2003.9813826146476</c:v>
                </c:pt>
                <c:pt idx="272">
                  <c:v>2003.9952635181382</c:v>
                </c:pt>
                <c:pt idx="273">
                  <c:v>2003.9998631074611</c:v>
                </c:pt>
                <c:pt idx="274">
                  <c:v>2004.0044626967829</c:v>
                </c:pt>
                <c:pt idx="275">
                  <c:v>2004.0183436002737</c:v>
                </c:pt>
                <c:pt idx="276">
                  <c:v>2004.02302532512</c:v>
                </c:pt>
                <c:pt idx="277">
                  <c:v>2004.0323066392878</c:v>
                </c:pt>
                <c:pt idx="278">
                  <c:v>2004.0415058179328</c:v>
                </c:pt>
                <c:pt idx="279">
                  <c:v>2004.0507871321013</c:v>
                </c:pt>
                <c:pt idx="280">
                  <c:v>2004.0646680355908</c:v>
                </c:pt>
                <c:pt idx="281">
                  <c:v>2004.0831485283868</c:v>
                </c:pt>
                <c:pt idx="282">
                  <c:v>2004.0970294318959</c:v>
                </c:pt>
                <c:pt idx="283">
                  <c:v>2004.1017111567419</c:v>
                </c:pt>
                <c:pt idx="284">
                  <c:v>2004.1109103353747</c:v>
                </c:pt>
                <c:pt idx="285">
                  <c:v>2004.1155920602434</c:v>
                </c:pt>
                <c:pt idx="286">
                  <c:v>2004.1247912388644</c:v>
                </c:pt>
                <c:pt idx="287">
                  <c:v>2004.1294729637234</c:v>
                </c:pt>
                <c:pt idx="288">
                  <c:v>2004.1433538672143</c:v>
                </c:pt>
                <c:pt idx="289">
                  <c:v>2004.1525530458589</c:v>
                </c:pt>
                <c:pt idx="290">
                  <c:v>2004.1664339493498</c:v>
                </c:pt>
                <c:pt idx="291">
                  <c:v>2004.1757152635182</c:v>
                </c:pt>
                <c:pt idx="292">
                  <c:v>2004.1757152635182</c:v>
                </c:pt>
                <c:pt idx="293">
                  <c:v>2004.1803148528199</c:v>
                </c:pt>
                <c:pt idx="294">
                  <c:v>2004.1895961670089</c:v>
                </c:pt>
                <c:pt idx="295">
                  <c:v>2004.2034770704997</c:v>
                </c:pt>
                <c:pt idx="296">
                  <c:v>2004.2266392881611</c:v>
                </c:pt>
                <c:pt idx="297">
                  <c:v>2004.2451197809833</c:v>
                </c:pt>
                <c:pt idx="298">
                  <c:v>2004.2544010951399</c:v>
                </c:pt>
                <c:pt idx="299">
                  <c:v>2004.259000684463</c:v>
                </c:pt>
                <c:pt idx="300">
                  <c:v>2004.259000684463</c:v>
                </c:pt>
                <c:pt idx="301">
                  <c:v>2004.2636002737852</c:v>
                </c:pt>
                <c:pt idx="302">
                  <c:v>2004.2728815879534</c:v>
                </c:pt>
                <c:pt idx="303">
                  <c:v>2004.2774811772761</c:v>
                </c:pt>
                <c:pt idx="304">
                  <c:v>2004.2913620807667</c:v>
                </c:pt>
                <c:pt idx="305">
                  <c:v>2004.2913620807667</c:v>
                </c:pt>
                <c:pt idx="306">
                  <c:v>2004.2960438056125</c:v>
                </c:pt>
                <c:pt idx="307">
                  <c:v>2004.3099247091034</c:v>
                </c:pt>
                <c:pt idx="308">
                  <c:v>2004.3284052019158</c:v>
                </c:pt>
                <c:pt idx="309">
                  <c:v>2004.3468856947311</c:v>
                </c:pt>
                <c:pt idx="310">
                  <c:v>2004.3654483230648</c:v>
                </c:pt>
                <c:pt idx="311">
                  <c:v>2004.3747296372349</c:v>
                </c:pt>
                <c:pt idx="312">
                  <c:v>2004.383928815859</c:v>
                </c:pt>
                <c:pt idx="313">
                  <c:v>2004.3932101300377</c:v>
                </c:pt>
                <c:pt idx="314">
                  <c:v>2004.4070910335411</c:v>
                </c:pt>
                <c:pt idx="315">
                  <c:v>2004.4070910335411</c:v>
                </c:pt>
                <c:pt idx="316">
                  <c:v>2004.4163723477081</c:v>
                </c:pt>
                <c:pt idx="317">
                  <c:v>2004.4209719370301</c:v>
                </c:pt>
                <c:pt idx="318">
                  <c:v>2004.4209719370301</c:v>
                </c:pt>
                <c:pt idx="319">
                  <c:v>2004.4255715263625</c:v>
                </c:pt>
                <c:pt idx="320">
                  <c:v>2004.4302532511981</c:v>
                </c:pt>
                <c:pt idx="321">
                  <c:v>2004.4441341546878</c:v>
                </c:pt>
                <c:pt idx="322">
                  <c:v>2004.4533333333231</c:v>
                </c:pt>
                <c:pt idx="323">
                  <c:v>2004.4580150581801</c:v>
                </c:pt>
                <c:pt idx="324">
                  <c:v>2004.4672142368133</c:v>
                </c:pt>
                <c:pt idx="325">
                  <c:v>2004.4718959616807</c:v>
                </c:pt>
                <c:pt idx="326">
                  <c:v>2004.4810951403151</c:v>
                </c:pt>
                <c:pt idx="327">
                  <c:v>2004.4903764544829</c:v>
                </c:pt>
                <c:pt idx="328">
                  <c:v>2004.504257357974</c:v>
                </c:pt>
                <c:pt idx="329">
                  <c:v>2004.5088569473003</c:v>
                </c:pt>
                <c:pt idx="330">
                  <c:v>2004.5088569473003</c:v>
                </c:pt>
                <c:pt idx="331">
                  <c:v>2004.5135386721424</c:v>
                </c:pt>
                <c:pt idx="332">
                  <c:v>2004.5274195756328</c:v>
                </c:pt>
                <c:pt idx="333">
                  <c:v>2004.5366187542811</c:v>
                </c:pt>
                <c:pt idx="334">
                  <c:v>2004.5413004791228</c:v>
                </c:pt>
                <c:pt idx="335">
                  <c:v>2004.5459000684464</c:v>
                </c:pt>
                <c:pt idx="336">
                  <c:v>2004.5551813826255</c:v>
                </c:pt>
                <c:pt idx="337">
                  <c:v>2004.5776865160849</c:v>
                </c:pt>
                <c:pt idx="338">
                  <c:v>2004.5982203969786</c:v>
                </c:pt>
                <c:pt idx="339">
                  <c:v>2004.6186721423683</c:v>
                </c:pt>
                <c:pt idx="340">
                  <c:v>2004.6341136208048</c:v>
                </c:pt>
                <c:pt idx="341">
                  <c:v>2004.6648323066286</c:v>
                </c:pt>
                <c:pt idx="342">
                  <c:v>2004.6801916495549</c:v>
                </c:pt>
                <c:pt idx="343">
                  <c:v>2004.6956331279951</c:v>
                </c:pt>
                <c:pt idx="344">
                  <c:v>2004.6904585899956</c:v>
                </c:pt>
                <c:pt idx="345">
                  <c:v>2004.7160848733745</c:v>
                </c:pt>
                <c:pt idx="346">
                  <c:v>2004.7315263518128</c:v>
                </c:pt>
                <c:pt idx="347">
                  <c:v>2004.7417111567431</c:v>
                </c:pt>
                <c:pt idx="348">
                  <c:v>2004.7519780971936</c:v>
                </c:pt>
                <c:pt idx="349">
                  <c:v>2004.7776043805613</c:v>
                </c:pt>
                <c:pt idx="350">
                  <c:v>2004.7981382614648</c:v>
                </c:pt>
                <c:pt idx="351">
                  <c:v>2004.8288569472963</c:v>
                </c:pt>
                <c:pt idx="352">
                  <c:v>2004.8545653661881</c:v>
                </c:pt>
                <c:pt idx="353">
                  <c:v>2004.8801916495552</c:v>
                </c:pt>
                <c:pt idx="354">
                  <c:v>2004.8852840520192</c:v>
                </c:pt>
                <c:pt idx="355">
                  <c:v>2004.9109103353858</c:v>
                </c:pt>
                <c:pt idx="356">
                  <c:v>2004.9417111567461</c:v>
                </c:pt>
                <c:pt idx="357">
                  <c:v>2004.9621629021219</c:v>
                </c:pt>
                <c:pt idx="358">
                  <c:v>2004.9826967830261</c:v>
                </c:pt>
                <c:pt idx="359">
                  <c:v>2005.0083230663929</c:v>
                </c:pt>
                <c:pt idx="360">
                  <c:v>2005.0236824093088</c:v>
                </c:pt>
                <c:pt idx="361">
                  <c:v>2005.0442162902098</c:v>
                </c:pt>
                <c:pt idx="362">
                  <c:v>2005.0698425735798</c:v>
                </c:pt>
                <c:pt idx="363">
                  <c:v>2005.1057357973991</c:v>
                </c:pt>
                <c:pt idx="364">
                  <c:v>2005.121095140315</c:v>
                </c:pt>
                <c:pt idx="365">
                  <c:v>2005.1365366187542</c:v>
                </c:pt>
                <c:pt idx="366">
                  <c:v>2005.167255304586</c:v>
                </c:pt>
                <c:pt idx="367">
                  <c:v>2005.1724298425627</c:v>
                </c:pt>
                <c:pt idx="368">
                  <c:v>2005.1928815879528</c:v>
                </c:pt>
                <c:pt idx="369">
                  <c:v>2005.218507871321</c:v>
                </c:pt>
                <c:pt idx="370">
                  <c:v>2005.218507871321</c:v>
                </c:pt>
                <c:pt idx="371">
                  <c:v>2005.2287748117731</c:v>
                </c:pt>
                <c:pt idx="372">
                  <c:v>2005.2441341546878</c:v>
                </c:pt>
                <c:pt idx="373">
                  <c:v>2005.2493086926759</c:v>
                </c:pt>
                <c:pt idx="374">
                  <c:v>2005.2595756331311</c:v>
                </c:pt>
                <c:pt idx="375">
                  <c:v>2005.2800273785078</c:v>
                </c:pt>
                <c:pt idx="376">
                  <c:v>2005.2954688569448</c:v>
                </c:pt>
                <c:pt idx="377">
                  <c:v>2005.321095140315</c:v>
                </c:pt>
                <c:pt idx="378">
                  <c:v>2005.3620807665982</c:v>
                </c:pt>
                <c:pt idx="379">
                  <c:v>2005.3723477070498</c:v>
                </c:pt>
                <c:pt idx="380">
                  <c:v>2005.3826146475008</c:v>
                </c:pt>
                <c:pt idx="381">
                  <c:v>2005.3928815879528</c:v>
                </c:pt>
                <c:pt idx="382">
                  <c:v>2005.418507871321</c:v>
                </c:pt>
                <c:pt idx="383">
                  <c:v>2005.4286926762511</c:v>
                </c:pt>
                <c:pt idx="384">
                  <c:v>2005.4389596167011</c:v>
                </c:pt>
                <c:pt idx="385">
                  <c:v>2005.4594934976051</c:v>
                </c:pt>
                <c:pt idx="386">
                  <c:v>2005.4645859000711</c:v>
                </c:pt>
                <c:pt idx="387">
                  <c:v>2005.469760438056</c:v>
                </c:pt>
                <c:pt idx="388">
                  <c:v>2005.4748528405203</c:v>
                </c:pt>
                <c:pt idx="389">
                  <c:v>2005.4800273785079</c:v>
                </c:pt>
                <c:pt idx="390">
                  <c:v>2005.4902121834359</c:v>
                </c:pt>
                <c:pt idx="391">
                  <c:v>2005.4953867214251</c:v>
                </c:pt>
                <c:pt idx="392">
                  <c:v>2005.5056536618913</c:v>
                </c:pt>
                <c:pt idx="393">
                  <c:v>2005.5159206023272</c:v>
                </c:pt>
                <c:pt idx="394">
                  <c:v>2005.5210130047913</c:v>
                </c:pt>
                <c:pt idx="395">
                  <c:v>2005.526105407266</c:v>
                </c:pt>
                <c:pt idx="396">
                  <c:v>2005.5312799452431</c:v>
                </c:pt>
                <c:pt idx="397">
                  <c:v>2005.5363723477071</c:v>
                </c:pt>
                <c:pt idx="398">
                  <c:v>2005.5466392881601</c:v>
                </c:pt>
                <c:pt idx="399">
                  <c:v>2005.5518138261464</c:v>
                </c:pt>
                <c:pt idx="400">
                  <c:v>2005.5569062286106</c:v>
                </c:pt>
                <c:pt idx="401">
                  <c:v>2005.5619986310746</c:v>
                </c:pt>
                <c:pt idx="402">
                  <c:v>2005.5876249144408</c:v>
                </c:pt>
                <c:pt idx="403">
                  <c:v>2005.6081587953456</c:v>
                </c:pt>
                <c:pt idx="404">
                  <c:v>2005.6235181382608</c:v>
                </c:pt>
                <c:pt idx="405">
                  <c:v>2005.6286926762491</c:v>
                </c:pt>
                <c:pt idx="406">
                  <c:v>2005.649144421629</c:v>
                </c:pt>
                <c:pt idx="407">
                  <c:v>2005.6645859000685</c:v>
                </c:pt>
                <c:pt idx="408">
                  <c:v>2005.6953045858902</c:v>
                </c:pt>
                <c:pt idx="409">
                  <c:v>2005.7055715263616</c:v>
                </c:pt>
                <c:pt idx="410">
                  <c:v>2005.7158384668035</c:v>
                </c:pt>
                <c:pt idx="411">
                  <c:v>2005.7209308692677</c:v>
                </c:pt>
                <c:pt idx="412">
                  <c:v>2005.7261054072678</c:v>
                </c:pt>
                <c:pt idx="413">
                  <c:v>2005.7311978097193</c:v>
                </c:pt>
                <c:pt idx="414">
                  <c:v>2005.7414647501712</c:v>
                </c:pt>
                <c:pt idx="415">
                  <c:v>2005.7568240930868</c:v>
                </c:pt>
                <c:pt idx="416">
                  <c:v>2005.7773579739903</c:v>
                </c:pt>
                <c:pt idx="417">
                  <c:v>2005.7978918548938</c:v>
                </c:pt>
                <c:pt idx="418">
                  <c:v>2005.8029842573442</c:v>
                </c:pt>
                <c:pt idx="419">
                  <c:v>2005.8235181382609</c:v>
                </c:pt>
                <c:pt idx="420">
                  <c:v>2005.8542368240792</c:v>
                </c:pt>
                <c:pt idx="421">
                  <c:v>2005.8645037645451</c:v>
                </c:pt>
                <c:pt idx="422">
                  <c:v>2005.8747707049959</c:v>
                </c:pt>
                <c:pt idx="423">
                  <c:v>2005.9054893908283</c:v>
                </c:pt>
                <c:pt idx="424">
                  <c:v>2005.9106639288161</c:v>
                </c:pt>
                <c:pt idx="425">
                  <c:v>2005.9157563312949</c:v>
                </c:pt>
                <c:pt idx="426">
                  <c:v>2005.9260232717331</c:v>
                </c:pt>
                <c:pt idx="427">
                  <c:v>2005.9413826146474</c:v>
                </c:pt>
                <c:pt idx="428">
                  <c:v>2005.9465571526555</c:v>
                </c:pt>
                <c:pt idx="429">
                  <c:v>2005.9568240930869</c:v>
                </c:pt>
                <c:pt idx="430">
                  <c:v>2005.9772758384668</c:v>
                </c:pt>
                <c:pt idx="431">
                  <c:v>2005.9875427789186</c:v>
                </c:pt>
                <c:pt idx="432">
                  <c:v>2005.9978097193703</c:v>
                </c:pt>
                <c:pt idx="433">
                  <c:v>2006.0234360027378</c:v>
                </c:pt>
                <c:pt idx="434">
                  <c:v>2006.0490622861055</c:v>
                </c:pt>
                <c:pt idx="435">
                  <c:v>2006.0593292265548</c:v>
                </c:pt>
                <c:pt idx="436">
                  <c:v>2006.0644216290198</c:v>
                </c:pt>
                <c:pt idx="437">
                  <c:v>2006.0695961670101</c:v>
                </c:pt>
                <c:pt idx="438">
                  <c:v>2006.0849555099246</c:v>
                </c:pt>
                <c:pt idx="439">
                  <c:v>2006.0900479123848</c:v>
                </c:pt>
                <c:pt idx="440">
                  <c:v>2006.1105817933001</c:v>
                </c:pt>
                <c:pt idx="441">
                  <c:v>2006.120848733744</c:v>
                </c:pt>
                <c:pt idx="442">
                  <c:v>2006.1362080766598</c:v>
                </c:pt>
                <c:pt idx="443">
                  <c:v>2006.1413826146368</c:v>
                </c:pt>
                <c:pt idx="444">
                  <c:v>2006.1567419575629</c:v>
                </c:pt>
                <c:pt idx="445">
                  <c:v>2006.1670088980043</c:v>
                </c:pt>
                <c:pt idx="446">
                  <c:v>2006.1823682409195</c:v>
                </c:pt>
                <c:pt idx="447">
                  <c:v>2006.2182614647666</c:v>
                </c:pt>
                <c:pt idx="448">
                  <c:v>2006.2336208076658</c:v>
                </c:pt>
                <c:pt idx="449">
                  <c:v>2006.2489801505817</c:v>
                </c:pt>
                <c:pt idx="450">
                  <c:v>2006.2592470910336</c:v>
                </c:pt>
                <c:pt idx="451">
                  <c:v>2006.2695140314852</c:v>
                </c:pt>
                <c:pt idx="452">
                  <c:v>2006.279780971937</c:v>
                </c:pt>
                <c:pt idx="453">
                  <c:v>2006.2900479123878</c:v>
                </c:pt>
                <c:pt idx="454">
                  <c:v>2006.3104996577686</c:v>
                </c:pt>
                <c:pt idx="455">
                  <c:v>2006.3207665982204</c:v>
                </c:pt>
                <c:pt idx="456">
                  <c:v>2006.3207665982204</c:v>
                </c:pt>
                <c:pt idx="457">
                  <c:v>2006.3310191780822</c:v>
                </c:pt>
                <c:pt idx="458">
                  <c:v>2006.3419397260272</c:v>
                </c:pt>
                <c:pt idx="459">
                  <c:v>2006.3501315068386</c:v>
                </c:pt>
                <c:pt idx="460">
                  <c:v>2006.3556136986301</c:v>
                </c:pt>
                <c:pt idx="461">
                  <c:v>2006.3638054794508</c:v>
                </c:pt>
                <c:pt idx="462">
                  <c:v>2006.3692849315048</c:v>
                </c:pt>
                <c:pt idx="463">
                  <c:v>2006.3720301369738</c:v>
                </c:pt>
                <c:pt idx="464">
                  <c:v>2006.3802383561522</c:v>
                </c:pt>
                <c:pt idx="465">
                  <c:v>2006.3884356164253</c:v>
                </c:pt>
                <c:pt idx="466">
                  <c:v>2006.3911753424657</c:v>
                </c:pt>
                <c:pt idx="467">
                  <c:v>2006.3939178082192</c:v>
                </c:pt>
                <c:pt idx="468">
                  <c:v>2006.3993753424656</c:v>
                </c:pt>
                <c:pt idx="469">
                  <c:v>2006.4157698630295</c:v>
                </c:pt>
                <c:pt idx="470">
                  <c:v>2006.423961643836</c:v>
                </c:pt>
                <c:pt idx="471">
                  <c:v>2006.4294164383548</c:v>
                </c:pt>
                <c:pt idx="472">
                  <c:v>2006.4294082191748</c:v>
                </c:pt>
                <c:pt idx="473">
                  <c:v>2006.4375972602911</c:v>
                </c:pt>
                <c:pt idx="474">
                  <c:v>2006.4457945205481</c:v>
                </c:pt>
                <c:pt idx="475">
                  <c:v>2006.4458054794561</c:v>
                </c:pt>
                <c:pt idx="476">
                  <c:v>2006.4512602739726</c:v>
                </c:pt>
                <c:pt idx="477">
                  <c:v>2006.4567260273973</c:v>
                </c:pt>
                <c:pt idx="478">
                  <c:v>2006.4621972602761</c:v>
                </c:pt>
                <c:pt idx="479">
                  <c:v>2006.470389041096</c:v>
                </c:pt>
                <c:pt idx="480">
                  <c:v>2006.4758465753398</c:v>
                </c:pt>
                <c:pt idx="481">
                  <c:v>2006.4785753424785</c:v>
                </c:pt>
                <c:pt idx="482">
                  <c:v>2006.4867780822044</c:v>
                </c:pt>
                <c:pt idx="483">
                  <c:v>2006.4895041095901</c:v>
                </c:pt>
                <c:pt idx="484">
                  <c:v>2006.5004301369754</c:v>
                </c:pt>
                <c:pt idx="485">
                  <c:v>2006.5086356164384</c:v>
                </c:pt>
                <c:pt idx="486">
                  <c:v>2006.5141068493024</c:v>
                </c:pt>
                <c:pt idx="487">
                  <c:v>2006.5222986301358</c:v>
                </c:pt>
                <c:pt idx="488">
                  <c:v>2006.5277698630161</c:v>
                </c:pt>
                <c:pt idx="489">
                  <c:v>2006.530509589041</c:v>
                </c:pt>
                <c:pt idx="490">
                  <c:v>2006.538709589041</c:v>
                </c:pt>
                <c:pt idx="491">
                  <c:v>2006.5441808219148</c:v>
                </c:pt>
                <c:pt idx="492">
                  <c:v>2006.5496493150679</c:v>
                </c:pt>
                <c:pt idx="493">
                  <c:v>2006.5551068493148</c:v>
                </c:pt>
                <c:pt idx="494">
                  <c:v>2006.5578356164378</c:v>
                </c:pt>
                <c:pt idx="495">
                  <c:v>2006.5632958904098</c:v>
                </c:pt>
                <c:pt idx="496">
                  <c:v>2006.5687671233011</c:v>
                </c:pt>
                <c:pt idx="497">
                  <c:v>2006.5769589041101</c:v>
                </c:pt>
                <c:pt idx="498">
                  <c:v>2006.5824219177998</c:v>
                </c:pt>
                <c:pt idx="499">
                  <c:v>2006.5851506849315</c:v>
                </c:pt>
                <c:pt idx="500">
                  <c:v>2006.5878794520561</c:v>
                </c:pt>
                <c:pt idx="501">
                  <c:v>2006.5960712328758</c:v>
                </c:pt>
                <c:pt idx="502">
                  <c:v>2006.6042739726026</c:v>
                </c:pt>
                <c:pt idx="503">
                  <c:v>2006.6042767123174</c:v>
                </c:pt>
                <c:pt idx="504">
                  <c:v>2006.6124739726026</c:v>
                </c:pt>
                <c:pt idx="505">
                  <c:v>2006.6179315068478</c:v>
                </c:pt>
                <c:pt idx="506">
                  <c:v>2006.6233863013586</c:v>
                </c:pt>
                <c:pt idx="507">
                  <c:v>2006.6315917808217</c:v>
                </c:pt>
                <c:pt idx="508">
                  <c:v>2006.6452547945205</c:v>
                </c:pt>
                <c:pt idx="509">
                  <c:v>2006.6561835616437</c:v>
                </c:pt>
                <c:pt idx="510">
                  <c:v>2006.6671095890408</c:v>
                </c:pt>
                <c:pt idx="511">
                  <c:v>2006.6753013698628</c:v>
                </c:pt>
                <c:pt idx="512">
                  <c:v>2006.6834931506849</c:v>
                </c:pt>
                <c:pt idx="513">
                  <c:v>2006.6916849315048</c:v>
                </c:pt>
                <c:pt idx="514">
                  <c:v>2006.6998821917807</c:v>
                </c:pt>
                <c:pt idx="515">
                  <c:v>2006.7026219178078</c:v>
                </c:pt>
                <c:pt idx="516">
                  <c:v>2006.7053589041111</c:v>
                </c:pt>
                <c:pt idx="517">
                  <c:v>2006.7135479452061</c:v>
                </c:pt>
                <c:pt idx="518">
                  <c:v>2006.7190054794519</c:v>
                </c:pt>
                <c:pt idx="519">
                  <c:v>2006.7217178082201</c:v>
                </c:pt>
                <c:pt idx="520">
                  <c:v>2006.7271726027411</c:v>
                </c:pt>
                <c:pt idx="521">
                  <c:v>2006.7271616438361</c:v>
                </c:pt>
                <c:pt idx="522">
                  <c:v>2006.7353506849315</c:v>
                </c:pt>
                <c:pt idx="523">
                  <c:v>2006.7353342465749</c:v>
                </c:pt>
                <c:pt idx="524">
                  <c:v>2006.7408109589028</c:v>
                </c:pt>
                <c:pt idx="525">
                  <c:v>2006.7435506849315</c:v>
                </c:pt>
                <c:pt idx="526">
                  <c:v>2006.7517452054794</c:v>
                </c:pt>
                <c:pt idx="527">
                  <c:v>2006.7599369863008</c:v>
                </c:pt>
                <c:pt idx="528">
                  <c:v>2006.7708739726031</c:v>
                </c:pt>
                <c:pt idx="529">
                  <c:v>2006.7736109588998</c:v>
                </c:pt>
                <c:pt idx="530">
                  <c:v>2006.7818</c:v>
                </c:pt>
                <c:pt idx="531">
                  <c:v>2006.7927315068478</c:v>
                </c:pt>
                <c:pt idx="532">
                  <c:v>2006.8063972602761</c:v>
                </c:pt>
                <c:pt idx="533">
                  <c:v>2006.8118547945205</c:v>
                </c:pt>
                <c:pt idx="534">
                  <c:v>2006.8200547945205</c:v>
                </c:pt>
                <c:pt idx="535">
                  <c:v>2006.8282438356148</c:v>
                </c:pt>
                <c:pt idx="536">
                  <c:v>2006.8391671232985</c:v>
                </c:pt>
                <c:pt idx="537">
                  <c:v>2006.8500931506851</c:v>
                </c:pt>
                <c:pt idx="538">
                  <c:v>2006.8528219177999</c:v>
                </c:pt>
                <c:pt idx="539">
                  <c:v>2006.8610273972602</c:v>
                </c:pt>
                <c:pt idx="540">
                  <c:v>2006.8692191780822</c:v>
                </c:pt>
                <c:pt idx="541">
                  <c:v>2006.8774273972599</c:v>
                </c:pt>
                <c:pt idx="542">
                  <c:v>2006.8856301369858</c:v>
                </c:pt>
                <c:pt idx="543">
                  <c:v>2006.8965534246734</c:v>
                </c:pt>
                <c:pt idx="544">
                  <c:v>2006.9074849315068</c:v>
                </c:pt>
                <c:pt idx="545">
                  <c:v>2006.9156712328765</c:v>
                </c:pt>
                <c:pt idx="546">
                  <c:v>2006.9211232876712</c:v>
                </c:pt>
                <c:pt idx="547">
                  <c:v>2006.9265780822088</c:v>
                </c:pt>
                <c:pt idx="548">
                  <c:v>2006.9238410958899</c:v>
                </c:pt>
                <c:pt idx="549">
                  <c:v>2006.9347808219177</c:v>
                </c:pt>
                <c:pt idx="550">
                  <c:v>2006.9402438356158</c:v>
                </c:pt>
                <c:pt idx="551">
                  <c:v>2006.9457041095911</c:v>
                </c:pt>
                <c:pt idx="552">
                  <c:v>2006.9456958904111</c:v>
                </c:pt>
                <c:pt idx="553">
                  <c:v>2006.9511534246706</c:v>
                </c:pt>
                <c:pt idx="554">
                  <c:v>2006.9538958904109</c:v>
                </c:pt>
                <c:pt idx="555">
                  <c:v>2006.9566356164382</c:v>
                </c:pt>
                <c:pt idx="556">
                  <c:v>2006.9648328767098</c:v>
                </c:pt>
                <c:pt idx="557">
                  <c:v>2006.9784904109588</c:v>
                </c:pt>
                <c:pt idx="558">
                  <c:v>2006.9921397260273</c:v>
                </c:pt>
                <c:pt idx="559">
                  <c:v>2006.9975972602895</c:v>
                </c:pt>
                <c:pt idx="560">
                  <c:v>2007.0030547945205</c:v>
                </c:pt>
                <c:pt idx="561">
                  <c:v>2007.0057753424785</c:v>
                </c:pt>
                <c:pt idx="562">
                  <c:v>2007.0139808219178</c:v>
                </c:pt>
                <c:pt idx="563">
                  <c:v>2007.0221726027401</c:v>
                </c:pt>
                <c:pt idx="564">
                  <c:v>2007.0248986301358</c:v>
                </c:pt>
                <c:pt idx="565">
                  <c:v>2007.0330904109578</c:v>
                </c:pt>
                <c:pt idx="566">
                  <c:v>2007.0358328767122</c:v>
                </c:pt>
                <c:pt idx="567">
                  <c:v>2007.041304109589</c:v>
                </c:pt>
                <c:pt idx="568">
                  <c:v>2007.0522219177997</c:v>
                </c:pt>
                <c:pt idx="569">
                  <c:v>2007.0658739726061</c:v>
                </c:pt>
                <c:pt idx="570">
                  <c:v>2007.0740630136986</c:v>
                </c:pt>
                <c:pt idx="571">
                  <c:v>2007.0795205479449</c:v>
                </c:pt>
                <c:pt idx="572">
                  <c:v>2007.0877068493148</c:v>
                </c:pt>
                <c:pt idx="573">
                  <c:v>2007.0904328766992</c:v>
                </c:pt>
                <c:pt idx="574">
                  <c:v>2007.0986356164378</c:v>
                </c:pt>
                <c:pt idx="575">
                  <c:v>2007.1068273972603</c:v>
                </c:pt>
                <c:pt idx="576">
                  <c:v>2007.1003213854258</c:v>
                </c:pt>
                <c:pt idx="577">
                  <c:v>2007.1172705379574</c:v>
                </c:pt>
                <c:pt idx="578">
                  <c:v>2007.1202615648876</c:v>
                </c:pt>
                <c:pt idx="579">
                  <c:v>2007.1282376366698</c:v>
                </c:pt>
                <c:pt idx="580">
                  <c:v>2007.1372107174298</c:v>
                </c:pt>
                <c:pt idx="581">
                  <c:v>2007.1392047353652</c:v>
                </c:pt>
                <c:pt idx="582">
                  <c:v>2007.1511688430528</c:v>
                </c:pt>
                <c:pt idx="583">
                  <c:v>2007.1531628609978</c:v>
                </c:pt>
                <c:pt idx="584">
                  <c:v>2007.1531628609978</c:v>
                </c:pt>
                <c:pt idx="585">
                  <c:v>2007.162135941757</c:v>
                </c:pt>
                <c:pt idx="586">
                  <c:v>2007.1641299596922</c:v>
                </c:pt>
                <c:pt idx="587">
                  <c:v>2007.1641299596922</c:v>
                </c:pt>
                <c:pt idx="588">
                  <c:v>2007.162135941757</c:v>
                </c:pt>
                <c:pt idx="589">
                  <c:v>2007.170112013529</c:v>
                </c:pt>
                <c:pt idx="590">
                  <c:v>2007.1760940673798</c:v>
                </c:pt>
                <c:pt idx="591">
                  <c:v>2007.1780880853248</c:v>
                </c:pt>
                <c:pt idx="592">
                  <c:v>2007.1870611660861</c:v>
                </c:pt>
                <c:pt idx="593">
                  <c:v>2007.1900521930029</c:v>
                </c:pt>
                <c:pt idx="594">
                  <c:v>2007.1980282647878</c:v>
                </c:pt>
                <c:pt idx="595">
                  <c:v>2007.2060043365725</c:v>
                </c:pt>
                <c:pt idx="596">
                  <c:v>2007.2199624622083</c:v>
                </c:pt>
                <c:pt idx="597">
                  <c:v>2007.2309295608995</c:v>
                </c:pt>
                <c:pt idx="598">
                  <c:v>2007.2369116147381</c:v>
                </c:pt>
                <c:pt idx="599">
                  <c:v>2007.2418966596028</c:v>
                </c:pt>
                <c:pt idx="600">
                  <c:v>2007.2508697403719</c:v>
                </c:pt>
                <c:pt idx="601">
                  <c:v>2007.2508697403719</c:v>
                </c:pt>
                <c:pt idx="602">
                  <c:v>2007.2648278659842</c:v>
                </c:pt>
                <c:pt idx="603">
                  <c:v>2007.2757949646982</c:v>
                </c:pt>
                <c:pt idx="604">
                  <c:v>2007.2807800095536</c:v>
                </c:pt>
                <c:pt idx="605">
                  <c:v>2007.2947381351748</c:v>
                </c:pt>
                <c:pt idx="606">
                  <c:v>2007.3176693415696</c:v>
                </c:pt>
                <c:pt idx="607">
                  <c:v>2007.3396035389649</c:v>
                </c:pt>
                <c:pt idx="608">
                  <c:v>2007.3505706376693</c:v>
                </c:pt>
                <c:pt idx="609">
                  <c:v>2007.3705108171298</c:v>
                </c:pt>
                <c:pt idx="610">
                  <c:v>2007.3754958619959</c:v>
                </c:pt>
                <c:pt idx="611">
                  <c:v>2007.3864629607001</c:v>
                </c:pt>
                <c:pt idx="612">
                  <c:v>2007.3954360414548</c:v>
                </c:pt>
                <c:pt idx="613">
                  <c:v>2007.4034121132424</c:v>
                </c:pt>
                <c:pt idx="614">
                  <c:v>2007.409394167081</c:v>
                </c:pt>
                <c:pt idx="615">
                  <c:v>2007.4233522927041</c:v>
                </c:pt>
                <c:pt idx="616">
                  <c:v>2007.4393044362735</c:v>
                </c:pt>
                <c:pt idx="617">
                  <c:v>2007.456253588816</c:v>
                </c:pt>
                <c:pt idx="618">
                  <c:v>2007.46722068752</c:v>
                </c:pt>
                <c:pt idx="619">
                  <c:v>2007.4981279656861</c:v>
                </c:pt>
                <c:pt idx="620">
                  <c:v>2007.5031130105506</c:v>
                </c:pt>
                <c:pt idx="621">
                  <c:v>2007.5090950643901</c:v>
                </c:pt>
                <c:pt idx="622">
                  <c:v>2007.5120860913078</c:v>
                </c:pt>
                <c:pt idx="623">
                  <c:v>2007.514080109255</c:v>
                </c:pt>
                <c:pt idx="624">
                  <c:v>2007.5310292617969</c:v>
                </c:pt>
                <c:pt idx="625">
                  <c:v>2007.54498738742</c:v>
                </c:pt>
                <c:pt idx="626">
                  <c:v>2007.5619365399443</c:v>
                </c:pt>
                <c:pt idx="627">
                  <c:v>2007.575894665586</c:v>
                </c:pt>
                <c:pt idx="628">
                  <c:v>2007.5838707373698</c:v>
                </c:pt>
                <c:pt idx="629">
                  <c:v>2007.5948378360633</c:v>
                </c:pt>
                <c:pt idx="630">
                  <c:v>2007.6087959617073</c:v>
                </c:pt>
                <c:pt idx="631">
                  <c:v>2007.6227540873199</c:v>
                </c:pt>
                <c:pt idx="632">
                  <c:v>2007.642694266782</c:v>
                </c:pt>
                <c:pt idx="633">
                  <c:v>2007.6586464103498</c:v>
                </c:pt>
                <c:pt idx="634">
                  <c:v>2007.6785865898128</c:v>
                </c:pt>
                <c:pt idx="635">
                  <c:v>2007.6895536885181</c:v>
                </c:pt>
                <c:pt idx="636">
                  <c:v>2007.7084968590048</c:v>
                </c:pt>
                <c:pt idx="637">
                  <c:v>2007.7204609666821</c:v>
                </c:pt>
                <c:pt idx="638">
                  <c:v>2007.7204609666821</c:v>
                </c:pt>
                <c:pt idx="639">
                  <c:v>2007.7254460115448</c:v>
                </c:pt>
                <c:pt idx="640">
                  <c:v>2007.7314280653848</c:v>
                </c:pt>
                <c:pt idx="641">
                  <c:v>2007.7364131102515</c:v>
                </c:pt>
                <c:pt idx="642">
                  <c:v>2007.7394041371708</c:v>
                </c:pt>
                <c:pt idx="643">
                  <c:v>2007.7394041371708</c:v>
                </c:pt>
                <c:pt idx="644">
                  <c:v>2007.7593443166215</c:v>
                </c:pt>
                <c:pt idx="645">
                  <c:v>2007.7673203884158</c:v>
                </c:pt>
                <c:pt idx="646">
                  <c:v>2007.7733024422555</c:v>
                </c:pt>
                <c:pt idx="647">
                  <c:v>2007.7862635589056</c:v>
                </c:pt>
                <c:pt idx="648">
                  <c:v>2007.7842695409593</c:v>
                </c:pt>
                <c:pt idx="649">
                  <c:v>2007.792245612744</c:v>
                </c:pt>
                <c:pt idx="650">
                  <c:v>2007.8002216845287</c:v>
                </c:pt>
                <c:pt idx="651">
                  <c:v>2007.812185792206</c:v>
                </c:pt>
                <c:pt idx="652">
                  <c:v>2007.8171708370708</c:v>
                </c:pt>
                <c:pt idx="653">
                  <c:v>2007.8171708370708</c:v>
                </c:pt>
                <c:pt idx="654">
                  <c:v>2007.831128962694</c:v>
                </c:pt>
                <c:pt idx="655">
                  <c:v>2007.831128962694</c:v>
                </c:pt>
                <c:pt idx="656">
                  <c:v>2007.8341199896129</c:v>
                </c:pt>
                <c:pt idx="657">
                  <c:v>2007.8371110165326</c:v>
                </c:pt>
                <c:pt idx="658">
                  <c:v>2007.8480781152366</c:v>
                </c:pt>
                <c:pt idx="659">
                  <c:v>2007.8590452139281</c:v>
                </c:pt>
                <c:pt idx="660">
                  <c:v>2007.8670212857251</c:v>
                </c:pt>
                <c:pt idx="661">
                  <c:v>2007.8700123126428</c:v>
                </c:pt>
                <c:pt idx="662">
                  <c:v>2007.877988384429</c:v>
                </c:pt>
                <c:pt idx="663">
                  <c:v>2007.8919465100362</c:v>
                </c:pt>
                <c:pt idx="664">
                  <c:v>2007.8979285638898</c:v>
                </c:pt>
                <c:pt idx="665">
                  <c:v>2007.9059046356751</c:v>
                </c:pt>
                <c:pt idx="666">
                  <c:v>2007.9088956626072</c:v>
                </c:pt>
                <c:pt idx="667">
                  <c:v>2007.914877716433</c:v>
                </c:pt>
                <c:pt idx="668">
                  <c:v>2007.9198627613011</c:v>
                </c:pt>
                <c:pt idx="669">
                  <c:v>2007.9308298600031</c:v>
                </c:pt>
                <c:pt idx="670">
                  <c:v>2007.936811913841</c:v>
                </c:pt>
                <c:pt idx="671">
                  <c:v>2007.9447879856261</c:v>
                </c:pt>
                <c:pt idx="672">
                  <c:v>2007.9507700394638</c:v>
                </c:pt>
                <c:pt idx="673">
                  <c:v>2007.9587461112485</c:v>
                </c:pt>
                <c:pt idx="674">
                  <c:v>2007.9677191920061</c:v>
                </c:pt>
                <c:pt idx="675">
                  <c:v>2007.9756952638011</c:v>
                </c:pt>
                <c:pt idx="676">
                  <c:v>2007.9836713355755</c:v>
                </c:pt>
                <c:pt idx="677">
                  <c:v>2008.0006204881181</c:v>
                </c:pt>
                <c:pt idx="678" formatCode="0.000">
                  <c:v>2008.0051804945301</c:v>
                </c:pt>
                <c:pt idx="679" formatCode="0.000">
                  <c:v>2008.0218945463944</c:v>
                </c:pt>
                <c:pt idx="680" formatCode="0.000">
                  <c:v>2008.0330093908847</c:v>
                </c:pt>
                <c:pt idx="681" formatCode="0.000">
                  <c:v>2008.0330093908847</c:v>
                </c:pt>
                <c:pt idx="682" formatCode="0.000">
                  <c:v>2008.0385250280003</c:v>
                </c:pt>
                <c:pt idx="683" formatCode="0.000">
                  <c:v>2008.0524812613078</c:v>
                </c:pt>
                <c:pt idx="684" formatCode="0.000">
                  <c:v>2008.0524812613078</c:v>
                </c:pt>
                <c:pt idx="685" formatCode="0.000">
                  <c:v>2008.0691117429137</c:v>
                </c:pt>
                <c:pt idx="686" formatCode="0.000">
                  <c:v>2008.0747109502886</c:v>
                </c:pt>
                <c:pt idx="687" formatCode="0.000">
                  <c:v>2008.0802265873926</c:v>
                </c:pt>
                <c:pt idx="688" formatCode="0.000">
                  <c:v>2008.0885836133368</c:v>
                </c:pt>
                <c:pt idx="689" formatCode="0.000">
                  <c:v>2008.0969406392694</c:v>
                </c:pt>
                <c:pt idx="690" formatCode="0.000">
                  <c:v>2008.1052976652031</c:v>
                </c:pt>
                <c:pt idx="691" formatCode="0.000">
                  <c:v>2008.1135711208753</c:v>
                </c:pt>
                <c:pt idx="692" formatCode="0.000">
                  <c:v>2008.1302851727405</c:v>
                </c:pt>
                <c:pt idx="693" formatCode="0.000">
                  <c:v>2008.1386421986729</c:v>
                </c:pt>
                <c:pt idx="694" formatCode="0.000">
                  <c:v>2008.1441578357878</c:v>
                </c:pt>
                <c:pt idx="695" formatCode="0.000">
                  <c:v>2008.1608718876539</c:v>
                </c:pt>
                <c:pt idx="696" formatCode="0.000">
                  <c:v>2008.1636297062116</c:v>
                </c:pt>
                <c:pt idx="697" formatCode="0.000">
                  <c:v>2008.183101576624</c:v>
                </c:pt>
                <c:pt idx="698" formatCode="0.000">
                  <c:v>2008.1914586025648</c:v>
                </c:pt>
                <c:pt idx="699" formatCode="0.000">
                  <c:v>2008.202573447071</c:v>
                </c:pt>
                <c:pt idx="700" formatCode="0.000">
                  <c:v>2008.2080890841846</c:v>
                </c:pt>
                <c:pt idx="701" formatCode="0.000">
                  <c:v>2008.2192039286651</c:v>
                </c:pt>
                <c:pt idx="702" formatCode="0.000">
                  <c:v>2008.2331601619712</c:v>
                </c:pt>
                <c:pt idx="703" formatCode="0.000">
                  <c:v>2008.2442750064608</c:v>
                </c:pt>
                <c:pt idx="704" formatCode="0.000">
                  <c:v>2008.255389850952</c:v>
                </c:pt>
                <c:pt idx="705" formatCode="0.000">
                  <c:v>2008.2609054880681</c:v>
                </c:pt>
                <c:pt idx="706" formatCode="0.000">
                  <c:v>2008.2637468768694</c:v>
                </c:pt>
                <c:pt idx="707" formatCode="0.000">
                  <c:v>2008.2776195399329</c:v>
                </c:pt>
                <c:pt idx="708" formatCode="0.000">
                  <c:v>2008.2859765658654</c:v>
                </c:pt>
                <c:pt idx="709" formatCode="0.000">
                  <c:v>2008.2942500215388</c:v>
                </c:pt>
                <c:pt idx="710" formatCode="0.000">
                  <c:v>2008.3026070474714</c:v>
                </c:pt>
                <c:pt idx="711" formatCode="0.000">
                  <c:v>2008.3137218919608</c:v>
                </c:pt>
                <c:pt idx="712" formatCode="0.000">
                  <c:v>2008.3220789178836</c:v>
                </c:pt>
                <c:pt idx="713" formatCode="0.000">
                  <c:v>2008.333193762385</c:v>
                </c:pt>
                <c:pt idx="714" formatCode="0.000">
                  <c:v>2008.3387929697601</c:v>
                </c:pt>
                <c:pt idx="715" formatCode="0.000">
                  <c:v>2008.347066425433</c:v>
                </c:pt>
                <c:pt idx="716" formatCode="0.000">
                  <c:v>2008.3610226587398</c:v>
                </c:pt>
                <c:pt idx="717" formatCode="0.000">
                  <c:v>2008.369379684673</c:v>
                </c:pt>
                <c:pt idx="718" formatCode="0.000">
                  <c:v>2008.3748953217885</c:v>
                </c:pt>
                <c:pt idx="719" formatCode="0.000">
                  <c:v>2008.3860101662801</c:v>
                </c:pt>
                <c:pt idx="720" formatCode="0.000">
                  <c:v>2008.3943671922116</c:v>
                </c:pt>
                <c:pt idx="721" formatCode="0.000">
                  <c:v>2008.4027242181442</c:v>
                </c:pt>
                <c:pt idx="722" formatCode="0.000">
                  <c:v>2008.40823985526</c:v>
                </c:pt>
                <c:pt idx="723" formatCode="0.000">
                  <c:v>2008.4138390626351</c:v>
                </c:pt>
                <c:pt idx="724" formatCode="0.000">
                  <c:v>2008.4193546997501</c:v>
                </c:pt>
                <c:pt idx="725" formatCode="0.000">
                  <c:v>2008.4193546997501</c:v>
                </c:pt>
                <c:pt idx="726" formatCode="0.000">
                  <c:v>2008.4277117256993</c:v>
                </c:pt>
                <c:pt idx="727" formatCode="0.000">
                  <c:v>2008.4360687516262</c:v>
                </c:pt>
                <c:pt idx="728" formatCode="0.000">
                  <c:v>2008.4555406220411</c:v>
                </c:pt>
                <c:pt idx="729" formatCode="0.000">
                  <c:v>2008.474928922202</c:v>
                </c:pt>
                <c:pt idx="730" formatCode="0.000">
                  <c:v>2008.4805281295769</c:v>
                </c:pt>
                <c:pt idx="731" formatCode="0.000">
                  <c:v>2008.4861273369518</c:v>
                </c:pt>
                <c:pt idx="732" formatCode="0.000">
                  <c:v>2008.4916429740674</c:v>
                </c:pt>
                <c:pt idx="733" formatCode="0.000">
                  <c:v>2008.5</c:v>
                </c:pt>
                <c:pt idx="734" formatCode="0.000">
                  <c:v>2008.5055156371161</c:v>
                </c:pt>
                <c:pt idx="735" formatCode="0.000">
                  <c:v>2008.5111148444898</c:v>
                </c:pt>
                <c:pt idx="736" formatCode="0.000">
                  <c:v>2008.508357025933</c:v>
                </c:pt>
                <c:pt idx="737" formatCode="0.000">
                  <c:v>2008.5166304816166</c:v>
                </c:pt>
                <c:pt idx="738" formatCode="0.000">
                  <c:v>2008.5166304816166</c:v>
                </c:pt>
                <c:pt idx="739" formatCode="0.000">
                  <c:v>2008.5166304816166</c:v>
                </c:pt>
                <c:pt idx="740" formatCode="0.000">
                  <c:v>2008.5249875075378</c:v>
                </c:pt>
                <c:pt idx="741">
                  <c:v>2008.5287671233011</c:v>
                </c:pt>
                <c:pt idx="742">
                  <c:v>2008.5479452054794</c:v>
                </c:pt>
                <c:pt idx="743">
                  <c:v>2008.5671232876712</c:v>
                </c:pt>
                <c:pt idx="744">
                  <c:v>2008.5863013698629</c:v>
                </c:pt>
                <c:pt idx="745">
                  <c:v>2008.6054794520551</c:v>
                </c:pt>
                <c:pt idx="746">
                  <c:v>2008.6246575342466</c:v>
                </c:pt>
                <c:pt idx="747">
                  <c:v>2008.6438356164253</c:v>
                </c:pt>
                <c:pt idx="748">
                  <c:v>2008.6630136986298</c:v>
                </c:pt>
                <c:pt idx="749">
                  <c:v>2008.682191780822</c:v>
                </c:pt>
                <c:pt idx="750">
                  <c:v>2008.682191780822</c:v>
                </c:pt>
                <c:pt idx="751">
                  <c:v>2008.7013698630137</c:v>
                </c:pt>
                <c:pt idx="752">
                  <c:v>2008.7205479452061</c:v>
                </c:pt>
                <c:pt idx="753">
                  <c:v>2008.7397260273972</c:v>
                </c:pt>
                <c:pt idx="754">
                  <c:v>2008.7589041095891</c:v>
                </c:pt>
                <c:pt idx="755">
                  <c:v>2008.7780821917811</c:v>
                </c:pt>
                <c:pt idx="756">
                  <c:v>2008.7972602739726</c:v>
                </c:pt>
                <c:pt idx="757">
                  <c:v>2008.8164383561598</c:v>
                </c:pt>
                <c:pt idx="758">
                  <c:v>2008.8356164383558</c:v>
                </c:pt>
                <c:pt idx="759">
                  <c:v>2008.8547945205478</c:v>
                </c:pt>
                <c:pt idx="760">
                  <c:v>2008.8739726027397</c:v>
                </c:pt>
                <c:pt idx="761">
                  <c:v>2008.8931506849308</c:v>
                </c:pt>
                <c:pt idx="762">
                  <c:v>2008.9123287671232</c:v>
                </c:pt>
                <c:pt idx="763">
                  <c:v>2008.9315068493152</c:v>
                </c:pt>
                <c:pt idx="764">
                  <c:v>2008.9506849315069</c:v>
                </c:pt>
                <c:pt idx="765">
                  <c:v>2008.9698630137011</c:v>
                </c:pt>
                <c:pt idx="766">
                  <c:v>2008.9890410958899</c:v>
                </c:pt>
                <c:pt idx="767" formatCode="0.000">
                  <c:v>2009.002739726028</c:v>
                </c:pt>
                <c:pt idx="768" formatCode="0.000">
                  <c:v>2009.0191780821917</c:v>
                </c:pt>
                <c:pt idx="769" formatCode="0.000">
                  <c:v>2009.0383561643835</c:v>
                </c:pt>
                <c:pt idx="770" formatCode="0.000">
                  <c:v>2009.0575342465754</c:v>
                </c:pt>
                <c:pt idx="771" formatCode="0.000">
                  <c:v>2009.0767123287671</c:v>
                </c:pt>
                <c:pt idx="772" formatCode="0.000">
                  <c:v>2009.0958904109589</c:v>
                </c:pt>
                <c:pt idx="773" formatCode="0.000">
                  <c:v>2009.1150684931511</c:v>
                </c:pt>
                <c:pt idx="774" formatCode="0.000">
                  <c:v>2009.1342465753169</c:v>
                </c:pt>
                <c:pt idx="775" formatCode="0.000">
                  <c:v>2009.1534246575141</c:v>
                </c:pt>
                <c:pt idx="776" formatCode="0.000">
                  <c:v>2009.1726027397258</c:v>
                </c:pt>
                <c:pt idx="777" formatCode="0.000">
                  <c:v>2009.1917808219148</c:v>
                </c:pt>
                <c:pt idx="778" formatCode="0.000">
                  <c:v>2009.2109589041111</c:v>
                </c:pt>
                <c:pt idx="779" formatCode="0.000">
                  <c:v>2009.2301369862998</c:v>
                </c:pt>
                <c:pt idx="780" formatCode="0.000">
                  <c:v>2009.2493150684932</c:v>
                </c:pt>
                <c:pt idx="781" formatCode="0.000">
                  <c:v>2009.2684931506851</c:v>
                </c:pt>
                <c:pt idx="782" formatCode="0.000">
                  <c:v>2009.2876712328766</c:v>
                </c:pt>
                <c:pt idx="783" formatCode="0.000">
                  <c:v>2009.3068493150686</c:v>
                </c:pt>
                <c:pt idx="784" formatCode="0.000">
                  <c:v>2009.3260273972603</c:v>
                </c:pt>
                <c:pt idx="785" formatCode="0.000">
                  <c:v>2009.345205479452</c:v>
                </c:pt>
                <c:pt idx="786" formatCode="0.000">
                  <c:v>2009.3643835616438</c:v>
                </c:pt>
                <c:pt idx="787" formatCode="0.000">
                  <c:v>2009.3835616438357</c:v>
                </c:pt>
                <c:pt idx="788" formatCode="0.000">
                  <c:v>2009.4027397260281</c:v>
                </c:pt>
                <c:pt idx="789" formatCode="0.000">
                  <c:v>2009.4219178082201</c:v>
                </c:pt>
                <c:pt idx="790" formatCode="0.000">
                  <c:v>2009.4410958904109</c:v>
                </c:pt>
                <c:pt idx="791" formatCode="0.000">
                  <c:v>2009.4602739726031</c:v>
                </c:pt>
                <c:pt idx="792" formatCode="0.000">
                  <c:v>2009.479452054795</c:v>
                </c:pt>
                <c:pt idx="793" formatCode="0.000">
                  <c:v>2009.4986301369859</c:v>
                </c:pt>
                <c:pt idx="794" formatCode="0.000">
                  <c:v>2009.5178082191778</c:v>
                </c:pt>
                <c:pt idx="795" formatCode="0.000">
                  <c:v>2009.53698630137</c:v>
                </c:pt>
                <c:pt idx="796" formatCode="0.000">
                  <c:v>2009.5561643835617</c:v>
                </c:pt>
                <c:pt idx="797" formatCode="0.000">
                  <c:v>2009.5753424657535</c:v>
                </c:pt>
                <c:pt idx="798" formatCode="0.000">
                  <c:v>2009.594520547935</c:v>
                </c:pt>
                <c:pt idx="799" formatCode="0.000">
                  <c:v>2009.6136986301358</c:v>
                </c:pt>
                <c:pt idx="800" formatCode="0.000">
                  <c:v>2009.6328767123248</c:v>
                </c:pt>
                <c:pt idx="801" formatCode="0.000">
                  <c:v>2009.6520547945206</c:v>
                </c:pt>
                <c:pt idx="802" formatCode="0.000">
                  <c:v>2009.6712328766964</c:v>
                </c:pt>
                <c:pt idx="803" formatCode="0.000">
                  <c:v>2009.6904109588845</c:v>
                </c:pt>
                <c:pt idx="804" formatCode="0.000">
                  <c:v>2009.7095890411085</c:v>
                </c:pt>
                <c:pt idx="805" formatCode="0.000">
                  <c:v>2009.7287671233044</c:v>
                </c:pt>
                <c:pt idx="806" formatCode="0.000">
                  <c:v>2009.7479452054795</c:v>
                </c:pt>
                <c:pt idx="807" formatCode="0.000">
                  <c:v>2009.7671232876712</c:v>
                </c:pt>
                <c:pt idx="808" formatCode="0.000">
                  <c:v>2009.7863013698629</c:v>
                </c:pt>
                <c:pt idx="809" formatCode="0.000">
                  <c:v>2009.8054794520551</c:v>
                </c:pt>
                <c:pt idx="810" formatCode="0.000">
                  <c:v>2009.8246575342466</c:v>
                </c:pt>
                <c:pt idx="811" formatCode="0.000">
                  <c:v>2009.8438356164274</c:v>
                </c:pt>
                <c:pt idx="812" formatCode="0.000">
                  <c:v>2009.8630136986299</c:v>
                </c:pt>
                <c:pt idx="813" formatCode="0.000">
                  <c:v>2009.8821917808218</c:v>
                </c:pt>
                <c:pt idx="814" formatCode="0.000">
                  <c:v>2009.9013698630151</c:v>
                </c:pt>
                <c:pt idx="815" formatCode="0.000">
                  <c:v>2009.9205479452162</c:v>
                </c:pt>
                <c:pt idx="816" formatCode="0.000">
                  <c:v>2009.9397260273972</c:v>
                </c:pt>
                <c:pt idx="817" formatCode="0.000">
                  <c:v>2009.9589041095901</c:v>
                </c:pt>
                <c:pt idx="818" formatCode="0.000">
                  <c:v>2009.9780821917811</c:v>
                </c:pt>
                <c:pt idx="819" formatCode="0.000">
                  <c:v>2009.9972602739726</c:v>
                </c:pt>
                <c:pt idx="820" formatCode="0.000">
                  <c:v>2010.0164383561644</c:v>
                </c:pt>
                <c:pt idx="821" formatCode="0.000">
                  <c:v>2010.0356164383559</c:v>
                </c:pt>
                <c:pt idx="822" formatCode="0.000">
                  <c:v>2010.0547945205478</c:v>
                </c:pt>
                <c:pt idx="823" formatCode="0.000">
                  <c:v>2010.07397260274</c:v>
                </c:pt>
                <c:pt idx="824" formatCode="0.000">
                  <c:v>2010.0931506849308</c:v>
                </c:pt>
                <c:pt idx="825" formatCode="0.000">
                  <c:v>2010.1123287671228</c:v>
                </c:pt>
                <c:pt idx="826" formatCode="0.000">
                  <c:v>2010.1315068493052</c:v>
                </c:pt>
                <c:pt idx="827" formatCode="0.000">
                  <c:v>2010.1506849315058</c:v>
                </c:pt>
                <c:pt idx="828" formatCode="0.000">
                  <c:v>2010.1698630136987</c:v>
                </c:pt>
                <c:pt idx="829" formatCode="0.000">
                  <c:v>2010.1890410958797</c:v>
                </c:pt>
                <c:pt idx="830" formatCode="0.000">
                  <c:v>2010.2082191780821</c:v>
                </c:pt>
                <c:pt idx="831" formatCode="0.000">
                  <c:v>2010.2273972602761</c:v>
                </c:pt>
                <c:pt idx="832" formatCode="0.000">
                  <c:v>2010.2465753424792</c:v>
                </c:pt>
                <c:pt idx="833" formatCode="0.000">
                  <c:v>2010.2657534246778</c:v>
                </c:pt>
                <c:pt idx="834" formatCode="0.000">
                  <c:v>2010.2849315068386</c:v>
                </c:pt>
                <c:pt idx="835" formatCode="0.000">
                  <c:v>2010.3041095890408</c:v>
                </c:pt>
                <c:pt idx="836" formatCode="0.000">
                  <c:v>2010.3232876712329</c:v>
                </c:pt>
                <c:pt idx="837" formatCode="0.000">
                  <c:v>2010.3424657534247</c:v>
                </c:pt>
                <c:pt idx="838" formatCode="0.000">
                  <c:v>2010.3616438356148</c:v>
                </c:pt>
                <c:pt idx="839" formatCode="0.000">
                  <c:v>2010.3808219177999</c:v>
                </c:pt>
                <c:pt idx="840" formatCode="0.000">
                  <c:v>2010.4</c:v>
                </c:pt>
                <c:pt idx="841" formatCode="0.000">
                  <c:v>2010.4191780821961</c:v>
                </c:pt>
                <c:pt idx="842" formatCode="0.000">
                  <c:v>2010.4383561643835</c:v>
                </c:pt>
                <c:pt idx="843" formatCode="0.000">
                  <c:v>2010.4575342465753</c:v>
                </c:pt>
                <c:pt idx="844" formatCode="0.000">
                  <c:v>2010.4767123287681</c:v>
                </c:pt>
                <c:pt idx="845" formatCode="0.000">
                  <c:v>2010.4958904109601</c:v>
                </c:pt>
                <c:pt idx="846" formatCode="0.000">
                  <c:v>2010.5150684931511</c:v>
                </c:pt>
                <c:pt idx="847" formatCode="0.000">
                  <c:v>2010.534246575322</c:v>
                </c:pt>
                <c:pt idx="848" formatCode="0.000">
                  <c:v>2010.5534246575182</c:v>
                </c:pt>
                <c:pt idx="849" formatCode="0.000">
                  <c:v>2010.5726027397259</c:v>
                </c:pt>
                <c:pt idx="850" formatCode="0.000">
                  <c:v>2010.5917808219178</c:v>
                </c:pt>
                <c:pt idx="851" formatCode="0.000">
                  <c:v>2010.61095890411</c:v>
                </c:pt>
                <c:pt idx="852" formatCode="0.000">
                  <c:v>2010.6301369862999</c:v>
                </c:pt>
                <c:pt idx="853">
                  <c:v>2010.6493150684928</c:v>
                </c:pt>
                <c:pt idx="854">
                  <c:v>2010.668493150685</c:v>
                </c:pt>
                <c:pt idx="855">
                  <c:v>2010.6876712328758</c:v>
                </c:pt>
                <c:pt idx="856">
                  <c:v>2010.7068493150684</c:v>
                </c:pt>
                <c:pt idx="857">
                  <c:v>2010.7260273972611</c:v>
                </c:pt>
                <c:pt idx="858">
                  <c:v>2010.7452054794521</c:v>
                </c:pt>
                <c:pt idx="859">
                  <c:v>2010.7643835616439</c:v>
                </c:pt>
                <c:pt idx="860">
                  <c:v>2010.783561643836</c:v>
                </c:pt>
                <c:pt idx="861">
                  <c:v>2010.8027397260273</c:v>
                </c:pt>
                <c:pt idx="862">
                  <c:v>2010.8219178082193</c:v>
                </c:pt>
                <c:pt idx="863">
                  <c:v>2010.8410958904108</c:v>
                </c:pt>
                <c:pt idx="864">
                  <c:v>2010.8602739726027</c:v>
                </c:pt>
                <c:pt idx="865">
                  <c:v>2010.8794520547945</c:v>
                </c:pt>
                <c:pt idx="866">
                  <c:v>2010.8986301369848</c:v>
                </c:pt>
                <c:pt idx="867">
                  <c:v>2010.9178082191779</c:v>
                </c:pt>
                <c:pt idx="868">
                  <c:v>2010.9369863013701</c:v>
                </c:pt>
                <c:pt idx="869">
                  <c:v>2010.9561643835661</c:v>
                </c:pt>
                <c:pt idx="870">
                  <c:v>2010.9753424657533</c:v>
                </c:pt>
                <c:pt idx="871">
                  <c:v>2010.9945205479448</c:v>
                </c:pt>
                <c:pt idx="872" formatCode="0.0000">
                  <c:v>2011.013698630137</c:v>
                </c:pt>
                <c:pt idx="873" formatCode="0.0000">
                  <c:v>2011.0328767123278</c:v>
                </c:pt>
                <c:pt idx="874" formatCode="0.0000">
                  <c:v>2011.0520547945205</c:v>
                </c:pt>
                <c:pt idx="875" formatCode="0.0000">
                  <c:v>2011.0712328767017</c:v>
                </c:pt>
                <c:pt idx="876" formatCode="0.0000">
                  <c:v>2011.0904109588885</c:v>
                </c:pt>
              </c:numCache>
            </c:numRef>
          </c:xVal>
          <c:yVal>
            <c:numRef>
              <c:f>wholesale_prices!$B$5:$B$1167</c:f>
              <c:numCache>
                <c:formatCode>0.000</c:formatCode>
                <c:ptCount val="877"/>
                <c:pt idx="0">
                  <c:v>1.903699999999988</c:v>
                </c:pt>
                <c:pt idx="1">
                  <c:v>1.9257999999999884</c:v>
                </c:pt>
                <c:pt idx="2">
                  <c:v>1.9551999999999956</c:v>
                </c:pt>
                <c:pt idx="3">
                  <c:v>1.984699999999997</c:v>
                </c:pt>
                <c:pt idx="4">
                  <c:v>2.0215000000000001</c:v>
                </c:pt>
                <c:pt idx="5">
                  <c:v>2.0583</c:v>
                </c:pt>
                <c:pt idx="6">
                  <c:v>2.0287999999999999</c:v>
                </c:pt>
                <c:pt idx="7">
                  <c:v>2.1097999999999999</c:v>
                </c:pt>
                <c:pt idx="8">
                  <c:v>2.0361999999999987</c:v>
                </c:pt>
                <c:pt idx="9">
                  <c:v>2.1025</c:v>
                </c:pt>
                <c:pt idx="10">
                  <c:v>2.0804</c:v>
                </c:pt>
                <c:pt idx="11">
                  <c:v>2.0361999999999987</c:v>
                </c:pt>
                <c:pt idx="12">
                  <c:v>1.9551999999999956</c:v>
                </c:pt>
                <c:pt idx="13">
                  <c:v>2.0508999999999977</c:v>
                </c:pt>
                <c:pt idx="14">
                  <c:v>1.9993999999999956</c:v>
                </c:pt>
                <c:pt idx="15">
                  <c:v>1.984699999999997</c:v>
                </c:pt>
                <c:pt idx="16">
                  <c:v>1.9993999999999956</c:v>
                </c:pt>
                <c:pt idx="17">
                  <c:v>1.9920000000000071</c:v>
                </c:pt>
                <c:pt idx="18">
                  <c:v>1.9772999999999956</c:v>
                </c:pt>
                <c:pt idx="19">
                  <c:v>1.9920000000000071</c:v>
                </c:pt>
                <c:pt idx="20">
                  <c:v>1.9698999999999904</c:v>
                </c:pt>
                <c:pt idx="21">
                  <c:v>1.9920000000000071</c:v>
                </c:pt>
                <c:pt idx="22">
                  <c:v>1.9551999999999956</c:v>
                </c:pt>
                <c:pt idx="23">
                  <c:v>1.9257999999999884</c:v>
                </c:pt>
                <c:pt idx="24">
                  <c:v>1.8815999999999908</c:v>
                </c:pt>
                <c:pt idx="25">
                  <c:v>1.8521000000000001</c:v>
                </c:pt>
                <c:pt idx="26">
                  <c:v>1.903699999999988</c:v>
                </c:pt>
                <c:pt idx="27">
                  <c:v>1.9551999999999956</c:v>
                </c:pt>
                <c:pt idx="28">
                  <c:v>1.9698999999999904</c:v>
                </c:pt>
                <c:pt idx="29">
                  <c:v>1.9698999999999904</c:v>
                </c:pt>
                <c:pt idx="30">
                  <c:v>1.9551999999999956</c:v>
                </c:pt>
                <c:pt idx="31">
                  <c:v>1.9404999999999968</c:v>
                </c:pt>
                <c:pt idx="32">
                  <c:v>1.9772999999999956</c:v>
                </c:pt>
                <c:pt idx="33">
                  <c:v>1.9993999999999956</c:v>
                </c:pt>
                <c:pt idx="34">
                  <c:v>2.0215000000000001</c:v>
                </c:pt>
                <c:pt idx="35">
                  <c:v>1.9993999999999956</c:v>
                </c:pt>
                <c:pt idx="36">
                  <c:v>1.9920000000000071</c:v>
                </c:pt>
                <c:pt idx="37">
                  <c:v>2.0066999999999977</c:v>
                </c:pt>
                <c:pt idx="38">
                  <c:v>2.0215000000000001</c:v>
                </c:pt>
                <c:pt idx="39">
                  <c:v>2.0215000000000001</c:v>
                </c:pt>
                <c:pt idx="40">
                  <c:v>1.9993999999999956</c:v>
                </c:pt>
                <c:pt idx="41">
                  <c:v>2.0141</c:v>
                </c:pt>
                <c:pt idx="42">
                  <c:v>2.0066999999999977</c:v>
                </c:pt>
                <c:pt idx="43">
                  <c:v>1.984699999999997</c:v>
                </c:pt>
                <c:pt idx="44">
                  <c:v>1.9551999999999956</c:v>
                </c:pt>
                <c:pt idx="45">
                  <c:v>1.9404999999999968</c:v>
                </c:pt>
                <c:pt idx="46">
                  <c:v>1.8815999999999908</c:v>
                </c:pt>
                <c:pt idx="47">
                  <c:v>1.903699999999988</c:v>
                </c:pt>
                <c:pt idx="48">
                  <c:v>1.903699999999988</c:v>
                </c:pt>
                <c:pt idx="49">
                  <c:v>1.8669</c:v>
                </c:pt>
                <c:pt idx="50">
                  <c:v>1.8594999999999908</c:v>
                </c:pt>
                <c:pt idx="51">
                  <c:v>1.8963000000000001</c:v>
                </c:pt>
                <c:pt idx="52">
                  <c:v>1.889</c:v>
                </c:pt>
                <c:pt idx="53">
                  <c:v>1.8594999999999908</c:v>
                </c:pt>
                <c:pt idx="54">
                  <c:v>1.8815999999999908</c:v>
                </c:pt>
                <c:pt idx="55">
                  <c:v>1.9183999999999968</c:v>
                </c:pt>
                <c:pt idx="56">
                  <c:v>1.8963000000000001</c:v>
                </c:pt>
                <c:pt idx="57">
                  <c:v>1.9330999999999956</c:v>
                </c:pt>
                <c:pt idx="58">
                  <c:v>1.9920000000000071</c:v>
                </c:pt>
                <c:pt idx="59">
                  <c:v>1.9551999999999956</c:v>
                </c:pt>
                <c:pt idx="60">
                  <c:v>1.9551999999999956</c:v>
                </c:pt>
                <c:pt idx="61">
                  <c:v>1.8669</c:v>
                </c:pt>
                <c:pt idx="62">
                  <c:v>1.8521000000000001</c:v>
                </c:pt>
                <c:pt idx="63">
                  <c:v>1.8006</c:v>
                </c:pt>
                <c:pt idx="64">
                  <c:v>1.7932999999999928</c:v>
                </c:pt>
                <c:pt idx="65">
                  <c:v>1.7932999999999928</c:v>
                </c:pt>
                <c:pt idx="66">
                  <c:v>1.7490999999999917</c:v>
                </c:pt>
                <c:pt idx="67">
                  <c:v>1.7048999999999916</c:v>
                </c:pt>
                <c:pt idx="68">
                  <c:v>1.6827999999999999</c:v>
                </c:pt>
                <c:pt idx="69">
                  <c:v>1.6387</c:v>
                </c:pt>
                <c:pt idx="70">
                  <c:v>1.6092</c:v>
                </c:pt>
                <c:pt idx="71">
                  <c:v>1.6017999999999899</c:v>
                </c:pt>
                <c:pt idx="72">
                  <c:v>1.5428999999999908</c:v>
                </c:pt>
                <c:pt idx="73">
                  <c:v>1.484</c:v>
                </c:pt>
                <c:pt idx="74">
                  <c:v>1.5061</c:v>
                </c:pt>
                <c:pt idx="75">
                  <c:v>1.5208999999999897</c:v>
                </c:pt>
                <c:pt idx="76">
                  <c:v>1.4692999999999869</c:v>
                </c:pt>
                <c:pt idx="77">
                  <c:v>1.4251999999999867</c:v>
                </c:pt>
                <c:pt idx="78">
                  <c:v>1.4471999999999869</c:v>
                </c:pt>
                <c:pt idx="79">
                  <c:v>1.4692999999999869</c:v>
                </c:pt>
                <c:pt idx="80">
                  <c:v>1.4987999999999897</c:v>
                </c:pt>
                <c:pt idx="81">
                  <c:v>1.4913999999999883</c:v>
                </c:pt>
                <c:pt idx="82">
                  <c:v>1.4766999999999897</c:v>
                </c:pt>
                <c:pt idx="83">
                  <c:v>1.4766999999999897</c:v>
                </c:pt>
                <c:pt idx="84">
                  <c:v>1.5576999999999888</c:v>
                </c:pt>
                <c:pt idx="85">
                  <c:v>1.6238999999999901</c:v>
                </c:pt>
                <c:pt idx="86">
                  <c:v>1.5724</c:v>
                </c:pt>
                <c:pt idx="87">
                  <c:v>1.6534</c:v>
                </c:pt>
                <c:pt idx="88">
                  <c:v>1.5724</c:v>
                </c:pt>
                <c:pt idx="89">
                  <c:v>1.5428999999999908</c:v>
                </c:pt>
                <c:pt idx="90">
                  <c:v>1.6238999999999901</c:v>
                </c:pt>
                <c:pt idx="91">
                  <c:v>1.6092</c:v>
                </c:pt>
                <c:pt idx="92">
                  <c:v>1.6313</c:v>
                </c:pt>
                <c:pt idx="93">
                  <c:v>1.6092</c:v>
                </c:pt>
                <c:pt idx="94">
                  <c:v>1.5945</c:v>
                </c:pt>
                <c:pt idx="95">
                  <c:v>1.6092</c:v>
                </c:pt>
                <c:pt idx="96">
                  <c:v>1.6387</c:v>
                </c:pt>
                <c:pt idx="97">
                  <c:v>1.6313</c:v>
                </c:pt>
                <c:pt idx="98">
                  <c:v>1.6460000000000001</c:v>
                </c:pt>
                <c:pt idx="99">
                  <c:v>1.6092</c:v>
                </c:pt>
                <c:pt idx="100">
                  <c:v>1.5945</c:v>
                </c:pt>
                <c:pt idx="101">
                  <c:v>1.5797999999999888</c:v>
                </c:pt>
                <c:pt idx="102">
                  <c:v>1.5724</c:v>
                </c:pt>
                <c:pt idx="103">
                  <c:v>1.5871</c:v>
                </c:pt>
                <c:pt idx="104">
                  <c:v>1.5649999999999908</c:v>
                </c:pt>
                <c:pt idx="105">
                  <c:v>1.5503</c:v>
                </c:pt>
                <c:pt idx="106">
                  <c:v>1.5355999999999888</c:v>
                </c:pt>
                <c:pt idx="107">
                  <c:v>1.5576999999999888</c:v>
                </c:pt>
                <c:pt idx="108">
                  <c:v>1.5797999999999888</c:v>
                </c:pt>
                <c:pt idx="109">
                  <c:v>1.6166</c:v>
                </c:pt>
                <c:pt idx="110">
                  <c:v>1.6387</c:v>
                </c:pt>
                <c:pt idx="111">
                  <c:v>1.6387</c:v>
                </c:pt>
                <c:pt idx="112">
                  <c:v>1.6017999999999899</c:v>
                </c:pt>
                <c:pt idx="113">
                  <c:v>1.5945</c:v>
                </c:pt>
                <c:pt idx="114">
                  <c:v>1.5797999999999888</c:v>
                </c:pt>
                <c:pt idx="115">
                  <c:v>1.5797999999999888</c:v>
                </c:pt>
                <c:pt idx="116">
                  <c:v>1.5724</c:v>
                </c:pt>
                <c:pt idx="117">
                  <c:v>1.5576999999999888</c:v>
                </c:pt>
                <c:pt idx="118">
                  <c:v>1.5797999999999888</c:v>
                </c:pt>
                <c:pt idx="119">
                  <c:v>1.6017999999999899</c:v>
                </c:pt>
                <c:pt idx="120">
                  <c:v>1.6166</c:v>
                </c:pt>
                <c:pt idx="121">
                  <c:v>1.6387</c:v>
                </c:pt>
                <c:pt idx="122">
                  <c:v>1.6460000000000001</c:v>
                </c:pt>
                <c:pt idx="123">
                  <c:v>1.6238999999999901</c:v>
                </c:pt>
                <c:pt idx="124">
                  <c:v>1.6755</c:v>
                </c:pt>
                <c:pt idx="125">
                  <c:v>1.6681000000000001</c:v>
                </c:pt>
                <c:pt idx="126">
                  <c:v>1.6534</c:v>
                </c:pt>
                <c:pt idx="127">
                  <c:v>1.6902000000000001</c:v>
                </c:pt>
                <c:pt idx="128">
                  <c:v>1.712300000000003</c:v>
                </c:pt>
                <c:pt idx="129">
                  <c:v>1.6755</c:v>
                </c:pt>
                <c:pt idx="130">
                  <c:v>1.6460000000000001</c:v>
                </c:pt>
                <c:pt idx="131">
                  <c:v>1.6238999999999901</c:v>
                </c:pt>
                <c:pt idx="132">
                  <c:v>1.6534</c:v>
                </c:pt>
                <c:pt idx="133">
                  <c:v>1.6755</c:v>
                </c:pt>
                <c:pt idx="134">
                  <c:v>1.6975000000000002</c:v>
                </c:pt>
                <c:pt idx="135">
                  <c:v>1.6681000000000001</c:v>
                </c:pt>
                <c:pt idx="136">
                  <c:v>1.7048999999999916</c:v>
                </c:pt>
                <c:pt idx="137">
                  <c:v>1.7564000000000028</c:v>
                </c:pt>
                <c:pt idx="138">
                  <c:v>1.8006</c:v>
                </c:pt>
                <c:pt idx="139">
                  <c:v>1.8373999999999902</c:v>
                </c:pt>
                <c:pt idx="140">
                  <c:v>1.889</c:v>
                </c:pt>
                <c:pt idx="141">
                  <c:v>1.8373999999999902</c:v>
                </c:pt>
                <c:pt idx="142">
                  <c:v>1.7711999999999928</c:v>
                </c:pt>
                <c:pt idx="143">
                  <c:v>1.9330999999999956</c:v>
                </c:pt>
                <c:pt idx="144">
                  <c:v>1.8373999999999902</c:v>
                </c:pt>
                <c:pt idx="145">
                  <c:v>1.8963000000000001</c:v>
                </c:pt>
                <c:pt idx="146">
                  <c:v>1.8079999999999867</c:v>
                </c:pt>
                <c:pt idx="147">
                  <c:v>1.8301000000000003</c:v>
                </c:pt>
                <c:pt idx="148">
                  <c:v>1.7932999999999928</c:v>
                </c:pt>
                <c:pt idx="149">
                  <c:v>1.8006</c:v>
                </c:pt>
                <c:pt idx="150">
                  <c:v>1.8373999999999902</c:v>
                </c:pt>
                <c:pt idx="151">
                  <c:v>1.8006</c:v>
                </c:pt>
                <c:pt idx="152">
                  <c:v>1.7711999999999928</c:v>
                </c:pt>
                <c:pt idx="153">
                  <c:v>1.8152999999999897</c:v>
                </c:pt>
                <c:pt idx="154">
                  <c:v>1.8006</c:v>
                </c:pt>
                <c:pt idx="155">
                  <c:v>1.7637999999999896</c:v>
                </c:pt>
                <c:pt idx="156">
                  <c:v>1.7711999999999928</c:v>
                </c:pt>
                <c:pt idx="157">
                  <c:v>1.7932999999999928</c:v>
                </c:pt>
                <c:pt idx="158">
                  <c:v>1.7932999999999928</c:v>
                </c:pt>
                <c:pt idx="159">
                  <c:v>1.7344000000000031</c:v>
                </c:pt>
                <c:pt idx="160">
                  <c:v>1.7344000000000031</c:v>
                </c:pt>
                <c:pt idx="161">
                  <c:v>1.6975000000000002</c:v>
                </c:pt>
                <c:pt idx="162">
                  <c:v>1.6755</c:v>
                </c:pt>
                <c:pt idx="163">
                  <c:v>1.6313</c:v>
                </c:pt>
                <c:pt idx="164">
                  <c:v>1.6460000000000001</c:v>
                </c:pt>
                <c:pt idx="165">
                  <c:v>1.6755</c:v>
                </c:pt>
                <c:pt idx="166">
                  <c:v>1.5797999999999888</c:v>
                </c:pt>
                <c:pt idx="167">
                  <c:v>1.6017999999999899</c:v>
                </c:pt>
                <c:pt idx="168">
                  <c:v>1.5503</c:v>
                </c:pt>
                <c:pt idx="169">
                  <c:v>1.5871</c:v>
                </c:pt>
                <c:pt idx="170">
                  <c:v>1.5871</c:v>
                </c:pt>
                <c:pt idx="171">
                  <c:v>1.6238999999999901</c:v>
                </c:pt>
                <c:pt idx="172">
                  <c:v>1.6606999999999998</c:v>
                </c:pt>
                <c:pt idx="173">
                  <c:v>1.6902000000000001</c:v>
                </c:pt>
                <c:pt idx="174">
                  <c:v>1.6166</c:v>
                </c:pt>
                <c:pt idx="175">
                  <c:v>1.6975000000000002</c:v>
                </c:pt>
                <c:pt idx="176">
                  <c:v>1.6166</c:v>
                </c:pt>
                <c:pt idx="177">
                  <c:v>1.6313</c:v>
                </c:pt>
                <c:pt idx="178">
                  <c:v>1.6166</c:v>
                </c:pt>
                <c:pt idx="179">
                  <c:v>1.6387</c:v>
                </c:pt>
                <c:pt idx="180">
                  <c:v>1.6606999999999998</c:v>
                </c:pt>
                <c:pt idx="181">
                  <c:v>1.6166</c:v>
                </c:pt>
                <c:pt idx="182">
                  <c:v>1.6017999999999899</c:v>
                </c:pt>
                <c:pt idx="183">
                  <c:v>1.5797999999999888</c:v>
                </c:pt>
                <c:pt idx="184">
                  <c:v>1.6017999999999899</c:v>
                </c:pt>
                <c:pt idx="185">
                  <c:v>1.6313</c:v>
                </c:pt>
                <c:pt idx="186">
                  <c:v>1.5134999999999887</c:v>
                </c:pt>
                <c:pt idx="187">
                  <c:v>1.6681000000000001</c:v>
                </c:pt>
                <c:pt idx="188">
                  <c:v>1.5282</c:v>
                </c:pt>
                <c:pt idx="189">
                  <c:v>1.6313</c:v>
                </c:pt>
                <c:pt idx="190">
                  <c:v>1.6460000000000001</c:v>
                </c:pt>
                <c:pt idx="191">
                  <c:v>1.6534</c:v>
                </c:pt>
                <c:pt idx="192">
                  <c:v>1.6681000000000001</c:v>
                </c:pt>
                <c:pt idx="193">
                  <c:v>1.6755</c:v>
                </c:pt>
                <c:pt idx="194">
                  <c:v>1.6902000000000001</c:v>
                </c:pt>
                <c:pt idx="195">
                  <c:v>1.7195999999999896</c:v>
                </c:pt>
                <c:pt idx="196">
                  <c:v>1.7195999999999896</c:v>
                </c:pt>
                <c:pt idx="197">
                  <c:v>1.6827999999999999</c:v>
                </c:pt>
                <c:pt idx="198">
                  <c:v>1.7048999999999916</c:v>
                </c:pt>
                <c:pt idx="199">
                  <c:v>1.7195999999999896</c:v>
                </c:pt>
                <c:pt idx="200">
                  <c:v>1.6975000000000002</c:v>
                </c:pt>
                <c:pt idx="201">
                  <c:v>1.7195999999999896</c:v>
                </c:pt>
                <c:pt idx="202">
                  <c:v>1.6975000000000002</c:v>
                </c:pt>
                <c:pt idx="203">
                  <c:v>1.7416999999999898</c:v>
                </c:pt>
                <c:pt idx="204">
                  <c:v>1.7932999999999928</c:v>
                </c:pt>
                <c:pt idx="205">
                  <c:v>1.8448</c:v>
                </c:pt>
                <c:pt idx="206">
                  <c:v>1.8448</c:v>
                </c:pt>
                <c:pt idx="207">
                  <c:v>1.889</c:v>
                </c:pt>
                <c:pt idx="208">
                  <c:v>1.9404999999999968</c:v>
                </c:pt>
                <c:pt idx="209">
                  <c:v>1.9772999999999956</c:v>
                </c:pt>
                <c:pt idx="210">
                  <c:v>1.9404999999999968</c:v>
                </c:pt>
                <c:pt idx="211">
                  <c:v>1.9920000000000071</c:v>
                </c:pt>
                <c:pt idx="212">
                  <c:v>2.0287999999999999</c:v>
                </c:pt>
                <c:pt idx="213">
                  <c:v>1.9920000000000071</c:v>
                </c:pt>
                <c:pt idx="214">
                  <c:v>2.0951</c:v>
                </c:pt>
                <c:pt idx="215">
                  <c:v>2.1539999999999999</c:v>
                </c:pt>
                <c:pt idx="216">
                  <c:v>2.2054999999999998</c:v>
                </c:pt>
                <c:pt idx="217">
                  <c:v>2.1612999999999998</c:v>
                </c:pt>
                <c:pt idx="218">
                  <c:v>2.1245000000000012</c:v>
                </c:pt>
                <c:pt idx="219">
                  <c:v>2.073</c:v>
                </c:pt>
                <c:pt idx="220">
                  <c:v>2.0361999999999987</c:v>
                </c:pt>
                <c:pt idx="221">
                  <c:v>2.0951</c:v>
                </c:pt>
                <c:pt idx="222">
                  <c:v>2.1466000000000003</c:v>
                </c:pt>
                <c:pt idx="223">
                  <c:v>2.1908000000000003</c:v>
                </c:pt>
                <c:pt idx="224">
                  <c:v>2.2054999999999998</c:v>
                </c:pt>
                <c:pt idx="225">
                  <c:v>2.1245000000000012</c:v>
                </c:pt>
                <c:pt idx="226">
                  <c:v>2.1539999999999999</c:v>
                </c:pt>
                <c:pt idx="227">
                  <c:v>2.1245000000000012</c:v>
                </c:pt>
                <c:pt idx="228">
                  <c:v>2.1172</c:v>
                </c:pt>
                <c:pt idx="229">
                  <c:v>2.1539999999999999</c:v>
                </c:pt>
                <c:pt idx="230">
                  <c:v>2.1466000000000003</c:v>
                </c:pt>
                <c:pt idx="231">
                  <c:v>2.1834000000000002</c:v>
                </c:pt>
                <c:pt idx="232">
                  <c:v>2.2276000000000002</c:v>
                </c:pt>
                <c:pt idx="233">
                  <c:v>2.1981999999999999</c:v>
                </c:pt>
                <c:pt idx="234">
                  <c:v>2.2423000000000002</c:v>
                </c:pt>
                <c:pt idx="235">
                  <c:v>2.2276000000000002</c:v>
                </c:pt>
                <c:pt idx="236">
                  <c:v>2.2938999999999998</c:v>
                </c:pt>
                <c:pt idx="237">
                  <c:v>2.3011999999999997</c:v>
                </c:pt>
                <c:pt idx="238">
                  <c:v>2.2791000000000001</c:v>
                </c:pt>
                <c:pt idx="239">
                  <c:v>2.2791000000000001</c:v>
                </c:pt>
                <c:pt idx="240">
                  <c:v>2.2717999999999998</c:v>
                </c:pt>
                <c:pt idx="241">
                  <c:v>2.3011999999999997</c:v>
                </c:pt>
                <c:pt idx="242">
                  <c:v>2.3011999999999997</c:v>
                </c:pt>
                <c:pt idx="243">
                  <c:v>2.3011999999999997</c:v>
                </c:pt>
                <c:pt idx="244">
                  <c:v>2.3675000000000002</c:v>
                </c:pt>
                <c:pt idx="245">
                  <c:v>2.3011999999999997</c:v>
                </c:pt>
                <c:pt idx="246">
                  <c:v>2.4189999999999987</c:v>
                </c:pt>
                <c:pt idx="247">
                  <c:v>2.4263999999999997</c:v>
                </c:pt>
                <c:pt idx="248">
                  <c:v>2.3895999999999997</c:v>
                </c:pt>
                <c:pt idx="249">
                  <c:v>2.3379999999999987</c:v>
                </c:pt>
                <c:pt idx="250">
                  <c:v>2.3601000000000001</c:v>
                </c:pt>
                <c:pt idx="251">
                  <c:v>2.4189999999999987</c:v>
                </c:pt>
                <c:pt idx="252">
                  <c:v>2.4779</c:v>
                </c:pt>
                <c:pt idx="253">
                  <c:v>2.4411</c:v>
                </c:pt>
                <c:pt idx="254">
                  <c:v>2.4116999999999793</c:v>
                </c:pt>
                <c:pt idx="255">
                  <c:v>2.3527999999999967</c:v>
                </c:pt>
                <c:pt idx="256">
                  <c:v>2.3379999999999987</c:v>
                </c:pt>
                <c:pt idx="257">
                  <c:v>2.3379999999999987</c:v>
                </c:pt>
                <c:pt idx="258">
                  <c:v>2.2864999999999998</c:v>
                </c:pt>
                <c:pt idx="259">
                  <c:v>2.2570999999999999</c:v>
                </c:pt>
                <c:pt idx="260">
                  <c:v>2.2202000000000002</c:v>
                </c:pt>
                <c:pt idx="261">
                  <c:v>2.2496999999999998</c:v>
                </c:pt>
                <c:pt idx="262">
                  <c:v>2.2717999999999998</c:v>
                </c:pt>
                <c:pt idx="263">
                  <c:v>2.2791000000000001</c:v>
                </c:pt>
                <c:pt idx="264">
                  <c:v>2.2276000000000002</c:v>
                </c:pt>
                <c:pt idx="265">
                  <c:v>2.1760999999999977</c:v>
                </c:pt>
                <c:pt idx="266">
                  <c:v>2.1393</c:v>
                </c:pt>
                <c:pt idx="267">
                  <c:v>2.1612999999999998</c:v>
                </c:pt>
                <c:pt idx="268">
                  <c:v>2.0655999999999999</c:v>
                </c:pt>
                <c:pt idx="269">
                  <c:v>2.1612999999999998</c:v>
                </c:pt>
                <c:pt idx="270">
                  <c:v>2.1097999999999999</c:v>
                </c:pt>
                <c:pt idx="271">
                  <c:v>2.073</c:v>
                </c:pt>
                <c:pt idx="272">
                  <c:v>2.1172</c:v>
                </c:pt>
              </c:numCache>
            </c:numRef>
          </c:yVal>
        </c:ser>
        <c:ser>
          <c:idx val="1"/>
          <c:order val="1"/>
          <c:spPr>
            <a:ln w="28575">
              <a:solidFill>
                <a:srgbClr val="FF0000"/>
              </a:solidFill>
            </a:ln>
          </c:spPr>
          <c:marker>
            <c:symbol val="none"/>
          </c:marker>
          <c:xVal>
            <c:numRef>
              <c:f>wholesale_prices!$A$5:$A$1167</c:f>
              <c:numCache>
                <c:formatCode>General</c:formatCode>
                <c:ptCount val="877"/>
                <c:pt idx="0">
                  <c:v>2001.2327173169058</c:v>
                </c:pt>
                <c:pt idx="1">
                  <c:v>2001.2419986310747</c:v>
                </c:pt>
                <c:pt idx="2">
                  <c:v>2001.260479123888</c:v>
                </c:pt>
                <c:pt idx="3">
                  <c:v>2001.2650787132111</c:v>
                </c:pt>
                <c:pt idx="4">
                  <c:v>2001.2721423682408</c:v>
                </c:pt>
                <c:pt idx="5">
                  <c:v>2001.2778918548938</c:v>
                </c:pt>
                <c:pt idx="6">
                  <c:v>2001.2836413415469</c:v>
                </c:pt>
                <c:pt idx="7">
                  <c:v>2001.2836413415469</c:v>
                </c:pt>
                <c:pt idx="8">
                  <c:v>2001.2928405201908</c:v>
                </c:pt>
                <c:pt idx="9">
                  <c:v>2001.3021218343488</c:v>
                </c:pt>
                <c:pt idx="10">
                  <c:v>2001.3160027378508</c:v>
                </c:pt>
                <c:pt idx="11">
                  <c:v>2001.3160027378508</c:v>
                </c:pt>
                <c:pt idx="12">
                  <c:v>2001.3160027378508</c:v>
                </c:pt>
                <c:pt idx="13">
                  <c:v>2001.3298836413414</c:v>
                </c:pt>
                <c:pt idx="14">
                  <c:v>2001.3344832306598</c:v>
                </c:pt>
                <c:pt idx="15">
                  <c:v>2001.3530458589851</c:v>
                </c:pt>
                <c:pt idx="16">
                  <c:v>2001.3530458589851</c:v>
                </c:pt>
                <c:pt idx="17">
                  <c:v>2001.3761259411363</c:v>
                </c:pt>
                <c:pt idx="18">
                  <c:v>2001.3854072552999</c:v>
                </c:pt>
                <c:pt idx="19">
                  <c:v>2001.4039698836461</c:v>
                </c:pt>
                <c:pt idx="20">
                  <c:v>2001.4178507871493</c:v>
                </c:pt>
                <c:pt idx="21">
                  <c:v>2001.4317316906231</c:v>
                </c:pt>
                <c:pt idx="22">
                  <c:v>2001.4409308692677</c:v>
                </c:pt>
                <c:pt idx="23">
                  <c:v>2001.450212183436</c:v>
                </c:pt>
                <c:pt idx="24">
                  <c:v>2001.4548117727611</c:v>
                </c:pt>
                <c:pt idx="25">
                  <c:v>2001.4594934976051</c:v>
                </c:pt>
                <c:pt idx="26">
                  <c:v>2001.4686926762511</c:v>
                </c:pt>
                <c:pt idx="27">
                  <c:v>2001.4825735797401</c:v>
                </c:pt>
                <c:pt idx="28">
                  <c:v>2001.4918548939079</c:v>
                </c:pt>
                <c:pt idx="29">
                  <c:v>2001.5103353867214</c:v>
                </c:pt>
                <c:pt idx="30">
                  <c:v>2001.5288980150578</c:v>
                </c:pt>
                <c:pt idx="31">
                  <c:v>2001.5427789185478</c:v>
                </c:pt>
                <c:pt idx="32">
                  <c:v>2001.5473785078698</c:v>
                </c:pt>
                <c:pt idx="33">
                  <c:v>2001.561259411362</c:v>
                </c:pt>
                <c:pt idx="34">
                  <c:v>2001.5658590006983</c:v>
                </c:pt>
                <c:pt idx="35">
                  <c:v>2001.5844216290109</c:v>
                </c:pt>
                <c:pt idx="36">
                  <c:v>2001.5983025325008</c:v>
                </c:pt>
                <c:pt idx="37">
                  <c:v>2001.6213826146377</c:v>
                </c:pt>
                <c:pt idx="38">
                  <c:v>2001.6306639288159</c:v>
                </c:pt>
                <c:pt idx="39">
                  <c:v>2001.649144421629</c:v>
                </c:pt>
                <c:pt idx="40">
                  <c:v>2001.6538261464748</c:v>
                </c:pt>
                <c:pt idx="41">
                  <c:v>2001.6723066392749</c:v>
                </c:pt>
                <c:pt idx="42">
                  <c:v>2001.6907871321014</c:v>
                </c:pt>
                <c:pt idx="43">
                  <c:v>2001.704668035592</c:v>
                </c:pt>
                <c:pt idx="44">
                  <c:v>2001.7185489390829</c:v>
                </c:pt>
                <c:pt idx="45">
                  <c:v>2001.746392881588</c:v>
                </c:pt>
                <c:pt idx="46">
                  <c:v>2001.7509924709104</c:v>
                </c:pt>
                <c:pt idx="47">
                  <c:v>2001.7787542778908</c:v>
                </c:pt>
                <c:pt idx="48">
                  <c:v>2001.792635181383</c:v>
                </c:pt>
                <c:pt idx="49">
                  <c:v>2001.8065160848735</c:v>
                </c:pt>
                <c:pt idx="50">
                  <c:v>2001.8203969883598</c:v>
                </c:pt>
                <c:pt idx="51">
                  <c:v>2001.8203969883598</c:v>
                </c:pt>
                <c:pt idx="52">
                  <c:v>2001.8481587953456</c:v>
                </c:pt>
                <c:pt idx="53">
                  <c:v>2001.8574401095098</c:v>
                </c:pt>
                <c:pt idx="54">
                  <c:v>2001.8852019164956</c:v>
                </c:pt>
                <c:pt idx="55">
                  <c:v>2001.8944010951398</c:v>
                </c:pt>
                <c:pt idx="56">
                  <c:v>2001.912963723488</c:v>
                </c:pt>
                <c:pt idx="57">
                  <c:v>2001.912963723488</c:v>
                </c:pt>
                <c:pt idx="58">
                  <c:v>2001.9268446269677</c:v>
                </c:pt>
                <c:pt idx="59">
                  <c:v>2001.9314442162795</c:v>
                </c:pt>
                <c:pt idx="60">
                  <c:v>2001.9592060232717</c:v>
                </c:pt>
                <c:pt idx="61">
                  <c:v>2001.9638056125941</c:v>
                </c:pt>
                <c:pt idx="62">
                  <c:v>2001.9823682409308</c:v>
                </c:pt>
                <c:pt idx="63">
                  <c:v>2001.9869678302634</c:v>
                </c:pt>
                <c:pt idx="64">
                  <c:v>2002.0101300479098</c:v>
                </c:pt>
                <c:pt idx="65">
                  <c:v>2002.0332101300478</c:v>
                </c:pt>
                <c:pt idx="66">
                  <c:v>2002.0470910335387</c:v>
                </c:pt>
                <c:pt idx="67">
                  <c:v>2002.0563723477071</c:v>
                </c:pt>
                <c:pt idx="68">
                  <c:v>2002.0795345653648</c:v>
                </c:pt>
                <c:pt idx="69">
                  <c:v>2002.1026967830253</c:v>
                </c:pt>
                <c:pt idx="70">
                  <c:v>2002.1304585900048</c:v>
                </c:pt>
                <c:pt idx="71">
                  <c:v>2002.144339493487</c:v>
                </c:pt>
                <c:pt idx="72">
                  <c:v>2002.144339493487</c:v>
                </c:pt>
                <c:pt idx="73">
                  <c:v>2002.144339493487</c:v>
                </c:pt>
                <c:pt idx="74">
                  <c:v>2002.1628199863108</c:v>
                </c:pt>
                <c:pt idx="75">
                  <c:v>2002.1767008897998</c:v>
                </c:pt>
                <c:pt idx="76">
                  <c:v>2002.1905817932961</c:v>
                </c:pt>
                <c:pt idx="77">
                  <c:v>2002.1946064339386</c:v>
                </c:pt>
                <c:pt idx="78">
                  <c:v>2002.2044626967829</c:v>
                </c:pt>
                <c:pt idx="79">
                  <c:v>2002.2137440109498</c:v>
                </c:pt>
                <c:pt idx="80">
                  <c:v>2002.2137440109498</c:v>
                </c:pt>
                <c:pt idx="81">
                  <c:v>2002.2183436002751</c:v>
                </c:pt>
                <c:pt idx="82">
                  <c:v>2002.2276249144422</c:v>
                </c:pt>
                <c:pt idx="83">
                  <c:v>2002.2322245037647</c:v>
                </c:pt>
                <c:pt idx="84">
                  <c:v>2002.2415058179329</c:v>
                </c:pt>
                <c:pt idx="85">
                  <c:v>2002.2415058179329</c:v>
                </c:pt>
                <c:pt idx="86">
                  <c:v>2002.2461054072667</c:v>
                </c:pt>
                <c:pt idx="87">
                  <c:v>2002.2553867214237</c:v>
                </c:pt>
                <c:pt idx="88">
                  <c:v>2002.2645859000711</c:v>
                </c:pt>
                <c:pt idx="89">
                  <c:v>2002.2738672142368</c:v>
                </c:pt>
                <c:pt idx="90">
                  <c:v>2002.2784668035592</c:v>
                </c:pt>
                <c:pt idx="91">
                  <c:v>2002.2831485283893</c:v>
                </c:pt>
                <c:pt idx="92">
                  <c:v>2002.2877481177277</c:v>
                </c:pt>
                <c:pt idx="93">
                  <c:v>2002.2923477070499</c:v>
                </c:pt>
                <c:pt idx="94">
                  <c:v>2002.3062286105408</c:v>
                </c:pt>
                <c:pt idx="95">
                  <c:v>2002.3155099247219</c:v>
                </c:pt>
                <c:pt idx="96">
                  <c:v>2002.3155099247219</c:v>
                </c:pt>
                <c:pt idx="97">
                  <c:v>2002.3247912388663</c:v>
                </c:pt>
                <c:pt idx="98">
                  <c:v>2002.3386721423683</c:v>
                </c:pt>
                <c:pt idx="99">
                  <c:v>2002.3478713210131</c:v>
                </c:pt>
                <c:pt idx="100">
                  <c:v>2002.371033538662</c:v>
                </c:pt>
                <c:pt idx="101">
                  <c:v>2002.3803148528218</c:v>
                </c:pt>
                <c:pt idx="102">
                  <c:v>2002.3895961670089</c:v>
                </c:pt>
                <c:pt idx="103">
                  <c:v>2002.3941957563209</c:v>
                </c:pt>
                <c:pt idx="104">
                  <c:v>2002.4034770705</c:v>
                </c:pt>
                <c:pt idx="105">
                  <c:v>2002.4219575633131</c:v>
                </c:pt>
                <c:pt idx="106">
                  <c:v>2002.4404380561248</c:v>
                </c:pt>
                <c:pt idx="107">
                  <c:v>2002.4497193703003</c:v>
                </c:pt>
                <c:pt idx="108">
                  <c:v>2002.4543189596066</c:v>
                </c:pt>
                <c:pt idx="109">
                  <c:v>2002.4543189596066</c:v>
                </c:pt>
                <c:pt idx="110">
                  <c:v>2002.4543189596066</c:v>
                </c:pt>
                <c:pt idx="111">
                  <c:v>2002.4728815879535</c:v>
                </c:pt>
                <c:pt idx="112">
                  <c:v>2002.4867624914461</c:v>
                </c:pt>
                <c:pt idx="113">
                  <c:v>2002.500643394935</c:v>
                </c:pt>
                <c:pt idx="114">
                  <c:v>2002.5145242984152</c:v>
                </c:pt>
                <c:pt idx="115">
                  <c:v>2002.5330047912389</c:v>
                </c:pt>
                <c:pt idx="116">
                  <c:v>2002.5468856947311</c:v>
                </c:pt>
                <c:pt idx="117">
                  <c:v>2002.5607665982204</c:v>
                </c:pt>
                <c:pt idx="118">
                  <c:v>2002.5746475017108</c:v>
                </c:pt>
                <c:pt idx="119">
                  <c:v>2002.5885284052019</c:v>
                </c:pt>
                <c:pt idx="120">
                  <c:v>2002.6024093086926</c:v>
                </c:pt>
                <c:pt idx="121">
                  <c:v>2002.6162902121828</c:v>
                </c:pt>
                <c:pt idx="122">
                  <c:v>2002.6301711156741</c:v>
                </c:pt>
                <c:pt idx="123">
                  <c:v>2002.6394524298398</c:v>
                </c:pt>
                <c:pt idx="124">
                  <c:v>2002.6440520191552</c:v>
                </c:pt>
                <c:pt idx="125">
                  <c:v>2002.6533333333145</c:v>
                </c:pt>
                <c:pt idx="126">
                  <c:v>2002.6579329226556</c:v>
                </c:pt>
                <c:pt idx="127">
                  <c:v>2002.6672142368045</c:v>
                </c:pt>
                <c:pt idx="128">
                  <c:v>2002.6764134154678</c:v>
                </c:pt>
                <c:pt idx="129">
                  <c:v>2002.6856947296371</c:v>
                </c:pt>
                <c:pt idx="130">
                  <c:v>2002.6902943189411</c:v>
                </c:pt>
                <c:pt idx="131">
                  <c:v>2002.6949760437997</c:v>
                </c:pt>
                <c:pt idx="132">
                  <c:v>2002.7041752224504</c:v>
                </c:pt>
                <c:pt idx="133">
                  <c:v>2002.7088569473003</c:v>
                </c:pt>
                <c:pt idx="134">
                  <c:v>2002.7181382614647</c:v>
                </c:pt>
                <c:pt idx="135">
                  <c:v>2002.7273374401111</c:v>
                </c:pt>
                <c:pt idx="136">
                  <c:v>2002.7320191649555</c:v>
                </c:pt>
                <c:pt idx="137">
                  <c:v>2002.7320191649555</c:v>
                </c:pt>
                <c:pt idx="138">
                  <c:v>2002.7366187542877</c:v>
                </c:pt>
                <c:pt idx="139">
                  <c:v>2002.7459000684462</c:v>
                </c:pt>
                <c:pt idx="140">
                  <c:v>2002.755099247091</c:v>
                </c:pt>
                <c:pt idx="141">
                  <c:v>2002.7597809719371</c:v>
                </c:pt>
                <c:pt idx="142">
                  <c:v>2002.7689801505819</c:v>
                </c:pt>
                <c:pt idx="143">
                  <c:v>2002.7736618754277</c:v>
                </c:pt>
                <c:pt idx="144">
                  <c:v>2002.7782614647642</c:v>
                </c:pt>
                <c:pt idx="145">
                  <c:v>2002.782861054073</c:v>
                </c:pt>
                <c:pt idx="146">
                  <c:v>2002.7875427789186</c:v>
                </c:pt>
                <c:pt idx="147">
                  <c:v>2002.7967419575634</c:v>
                </c:pt>
                <c:pt idx="148">
                  <c:v>2002.8014236824092</c:v>
                </c:pt>
                <c:pt idx="149">
                  <c:v>2002.8199041752225</c:v>
                </c:pt>
                <c:pt idx="150">
                  <c:v>2002.8337850787132</c:v>
                </c:pt>
                <c:pt idx="151">
                  <c:v>2002.8383846680356</c:v>
                </c:pt>
                <c:pt idx="152">
                  <c:v>2002.8430663928798</c:v>
                </c:pt>
                <c:pt idx="153">
                  <c:v>2002.8430663928798</c:v>
                </c:pt>
                <c:pt idx="154">
                  <c:v>2002.8569472963698</c:v>
                </c:pt>
                <c:pt idx="155">
                  <c:v>2002.8661464750148</c:v>
                </c:pt>
                <c:pt idx="156">
                  <c:v>2002.875427789186</c:v>
                </c:pt>
                <c:pt idx="157">
                  <c:v>2002.8847091033538</c:v>
                </c:pt>
                <c:pt idx="158">
                  <c:v>2002.8984257357974</c:v>
                </c:pt>
                <c:pt idx="159">
                  <c:v>2002.9025325119778</c:v>
                </c:pt>
                <c:pt idx="160">
                  <c:v>2002.9170704996611</c:v>
                </c:pt>
                <c:pt idx="161">
                  <c:v>2002.9216700889801</c:v>
                </c:pt>
                <c:pt idx="162">
                  <c:v>2002.9448323066392</c:v>
                </c:pt>
                <c:pt idx="163">
                  <c:v>2002.9541136208077</c:v>
                </c:pt>
                <c:pt idx="164">
                  <c:v>2002.9633127994498</c:v>
                </c:pt>
                <c:pt idx="165">
                  <c:v>2002.9771937029461</c:v>
                </c:pt>
                <c:pt idx="166">
                  <c:v>2002.9818754278003</c:v>
                </c:pt>
                <c:pt idx="167">
                  <c:v>2003.0003559206061</c:v>
                </c:pt>
                <c:pt idx="168">
                  <c:v>2003.0188364134156</c:v>
                </c:pt>
                <c:pt idx="169">
                  <c:v>2003.0327173169048</c:v>
                </c:pt>
                <c:pt idx="170">
                  <c:v>2003.0558795345653</c:v>
                </c:pt>
                <c:pt idx="171">
                  <c:v>2003.0605612594109</c:v>
                </c:pt>
                <c:pt idx="172">
                  <c:v>2003.0646680355908</c:v>
                </c:pt>
                <c:pt idx="173">
                  <c:v>2003.0697604380562</c:v>
                </c:pt>
                <c:pt idx="174">
                  <c:v>2003.0790417522251</c:v>
                </c:pt>
                <c:pt idx="175">
                  <c:v>2003.0836413415468</c:v>
                </c:pt>
                <c:pt idx="176">
                  <c:v>2003.0929226557148</c:v>
                </c:pt>
                <c:pt idx="177">
                  <c:v>2003.1022039698828</c:v>
                </c:pt>
                <c:pt idx="178">
                  <c:v>2003.1206844626981</c:v>
                </c:pt>
                <c:pt idx="179">
                  <c:v>2003.1299657768652</c:v>
                </c:pt>
                <c:pt idx="180">
                  <c:v>2003.1391649555098</c:v>
                </c:pt>
                <c:pt idx="181">
                  <c:v>2003.1530458589839</c:v>
                </c:pt>
                <c:pt idx="182">
                  <c:v>2003.1669267624914</c:v>
                </c:pt>
                <c:pt idx="183">
                  <c:v>2003.1762080766598</c:v>
                </c:pt>
                <c:pt idx="184">
                  <c:v>2003.1900889801507</c:v>
                </c:pt>
                <c:pt idx="185">
                  <c:v>2003.1900889801507</c:v>
                </c:pt>
                <c:pt idx="186">
                  <c:v>2003.1993702943016</c:v>
                </c:pt>
                <c:pt idx="187">
                  <c:v>2003.2039698836413</c:v>
                </c:pt>
                <c:pt idx="188">
                  <c:v>2003.2085694729767</c:v>
                </c:pt>
                <c:pt idx="189">
                  <c:v>2003.21325119781</c:v>
                </c:pt>
                <c:pt idx="190">
                  <c:v>2003.2317316906231</c:v>
                </c:pt>
                <c:pt idx="191">
                  <c:v>2003.2548939082819</c:v>
                </c:pt>
                <c:pt idx="192">
                  <c:v>2003.2826557152741</c:v>
                </c:pt>
                <c:pt idx="193">
                  <c:v>2003.3011362080651</c:v>
                </c:pt>
                <c:pt idx="194">
                  <c:v>2003.31961670089</c:v>
                </c:pt>
                <c:pt idx="195">
                  <c:v>2003.3288980150578</c:v>
                </c:pt>
                <c:pt idx="196">
                  <c:v>2003.3427789185478</c:v>
                </c:pt>
                <c:pt idx="197">
                  <c:v>2003.3520602327158</c:v>
                </c:pt>
                <c:pt idx="198">
                  <c:v>2003.365941136208</c:v>
                </c:pt>
                <c:pt idx="199">
                  <c:v>2003.3844216290104</c:v>
                </c:pt>
                <c:pt idx="200">
                  <c:v>2003.3937029431895</c:v>
                </c:pt>
                <c:pt idx="201">
                  <c:v>2003.412183436003</c:v>
                </c:pt>
                <c:pt idx="202">
                  <c:v>2003.4260643394935</c:v>
                </c:pt>
                <c:pt idx="203">
                  <c:v>2003.4399452429843</c:v>
                </c:pt>
                <c:pt idx="204">
                  <c:v>2003.4446269678299</c:v>
                </c:pt>
                <c:pt idx="205">
                  <c:v>2003.453826146475</c:v>
                </c:pt>
                <c:pt idx="206">
                  <c:v>2003.4723887748098</c:v>
                </c:pt>
                <c:pt idx="207">
                  <c:v>2003.4723887748098</c:v>
                </c:pt>
                <c:pt idx="208">
                  <c:v>2003.4815879534565</c:v>
                </c:pt>
                <c:pt idx="209">
                  <c:v>2003.4954688569474</c:v>
                </c:pt>
                <c:pt idx="210">
                  <c:v>2003.5001505817961</c:v>
                </c:pt>
                <c:pt idx="211">
                  <c:v>2003.509349760438</c:v>
                </c:pt>
                <c:pt idx="212">
                  <c:v>2003.5232306639248</c:v>
                </c:pt>
                <c:pt idx="213">
                  <c:v>2003.5325119780971</c:v>
                </c:pt>
                <c:pt idx="214">
                  <c:v>2003.5371115674195</c:v>
                </c:pt>
                <c:pt idx="215">
                  <c:v>2003.5417932922655</c:v>
                </c:pt>
                <c:pt idx="216">
                  <c:v>2003.546392881588</c:v>
                </c:pt>
                <c:pt idx="217">
                  <c:v>2003.5509924709104</c:v>
                </c:pt>
                <c:pt idx="218">
                  <c:v>2003.5648733744008</c:v>
                </c:pt>
                <c:pt idx="219">
                  <c:v>2003.5695550992511</c:v>
                </c:pt>
                <c:pt idx="220">
                  <c:v>2003.5834360027281</c:v>
                </c:pt>
                <c:pt idx="221">
                  <c:v>2003.5926351813825</c:v>
                </c:pt>
                <c:pt idx="222">
                  <c:v>2003.5926351813825</c:v>
                </c:pt>
                <c:pt idx="223">
                  <c:v>2003.6019164955508</c:v>
                </c:pt>
                <c:pt idx="224">
                  <c:v>2003.6157973990416</c:v>
                </c:pt>
                <c:pt idx="225">
                  <c:v>2003.6203969883543</c:v>
                </c:pt>
                <c:pt idx="226">
                  <c:v>2003.638959616701</c:v>
                </c:pt>
                <c:pt idx="227">
                  <c:v>2003.6574401095033</c:v>
                </c:pt>
                <c:pt idx="228">
                  <c:v>2003.6574401095033</c:v>
                </c:pt>
                <c:pt idx="229">
                  <c:v>2003.6667214236861</c:v>
                </c:pt>
                <c:pt idx="230">
                  <c:v>2003.6667214236861</c:v>
                </c:pt>
                <c:pt idx="231">
                  <c:v>2003.6713210129922</c:v>
                </c:pt>
                <c:pt idx="232">
                  <c:v>2003.6713210129922</c:v>
                </c:pt>
                <c:pt idx="233">
                  <c:v>2003.6759206023248</c:v>
                </c:pt>
                <c:pt idx="234">
                  <c:v>2003.6852019164949</c:v>
                </c:pt>
                <c:pt idx="235">
                  <c:v>2003.6898015058148</c:v>
                </c:pt>
                <c:pt idx="236">
                  <c:v>2003.694483230651</c:v>
                </c:pt>
                <c:pt idx="237">
                  <c:v>2003.6990828199703</c:v>
                </c:pt>
                <c:pt idx="238">
                  <c:v>2003.7129637234868</c:v>
                </c:pt>
                <c:pt idx="239">
                  <c:v>2003.7129637234868</c:v>
                </c:pt>
                <c:pt idx="240">
                  <c:v>2003.7222450376448</c:v>
                </c:pt>
                <c:pt idx="241">
                  <c:v>2003.7315263518128</c:v>
                </c:pt>
                <c:pt idx="242">
                  <c:v>2003.7315263518128</c:v>
                </c:pt>
                <c:pt idx="243">
                  <c:v>2003.7454072553046</c:v>
                </c:pt>
                <c:pt idx="244">
                  <c:v>2003.7454072553046</c:v>
                </c:pt>
                <c:pt idx="245">
                  <c:v>2003.750006844627</c:v>
                </c:pt>
                <c:pt idx="246">
                  <c:v>2003.750006844627</c:v>
                </c:pt>
                <c:pt idx="247">
                  <c:v>2003.7638877481181</c:v>
                </c:pt>
                <c:pt idx="248">
                  <c:v>2003.7684873374399</c:v>
                </c:pt>
                <c:pt idx="249">
                  <c:v>2003.7731690622861</c:v>
                </c:pt>
                <c:pt idx="250">
                  <c:v>2003.7823682409298</c:v>
                </c:pt>
                <c:pt idx="251">
                  <c:v>2003.7870499657781</c:v>
                </c:pt>
                <c:pt idx="252">
                  <c:v>2003.7870499657781</c:v>
                </c:pt>
                <c:pt idx="253">
                  <c:v>2003.8009308692676</c:v>
                </c:pt>
                <c:pt idx="254">
                  <c:v>2003.8101300479098</c:v>
                </c:pt>
                <c:pt idx="255">
                  <c:v>2003.8148117727583</c:v>
                </c:pt>
                <c:pt idx="256">
                  <c:v>2003.8332922655698</c:v>
                </c:pt>
                <c:pt idx="257">
                  <c:v>2003.8517727583846</c:v>
                </c:pt>
                <c:pt idx="258">
                  <c:v>2003.8610540725529</c:v>
                </c:pt>
                <c:pt idx="259">
                  <c:v>2003.8749349760296</c:v>
                </c:pt>
                <c:pt idx="260">
                  <c:v>2003.8888158795346</c:v>
                </c:pt>
                <c:pt idx="261">
                  <c:v>2003.9026967830353</c:v>
                </c:pt>
                <c:pt idx="262">
                  <c:v>2003.9119780971937</c:v>
                </c:pt>
                <c:pt idx="263">
                  <c:v>2003.9211772758379</c:v>
                </c:pt>
                <c:pt idx="264">
                  <c:v>2003.9304585900068</c:v>
                </c:pt>
                <c:pt idx="265">
                  <c:v>2003.9350581793301</c:v>
                </c:pt>
                <c:pt idx="266">
                  <c:v>2003.9443394934976</c:v>
                </c:pt>
                <c:pt idx="267">
                  <c:v>2003.9489390828201</c:v>
                </c:pt>
                <c:pt idx="268">
                  <c:v>2003.9582203969878</c:v>
                </c:pt>
                <c:pt idx="269">
                  <c:v>2003.9721013004801</c:v>
                </c:pt>
                <c:pt idx="270">
                  <c:v>2003.9767008898016</c:v>
                </c:pt>
                <c:pt idx="271">
                  <c:v>2003.9813826146476</c:v>
                </c:pt>
                <c:pt idx="272">
                  <c:v>2003.9952635181382</c:v>
                </c:pt>
                <c:pt idx="273">
                  <c:v>2003.9998631074611</c:v>
                </c:pt>
                <c:pt idx="274">
                  <c:v>2004.0044626967829</c:v>
                </c:pt>
                <c:pt idx="275">
                  <c:v>2004.0183436002737</c:v>
                </c:pt>
                <c:pt idx="276">
                  <c:v>2004.02302532512</c:v>
                </c:pt>
                <c:pt idx="277">
                  <c:v>2004.0323066392878</c:v>
                </c:pt>
                <c:pt idx="278">
                  <c:v>2004.0415058179328</c:v>
                </c:pt>
                <c:pt idx="279">
                  <c:v>2004.0507871321013</c:v>
                </c:pt>
                <c:pt idx="280">
                  <c:v>2004.0646680355908</c:v>
                </c:pt>
                <c:pt idx="281">
                  <c:v>2004.0831485283868</c:v>
                </c:pt>
                <c:pt idx="282">
                  <c:v>2004.0970294318959</c:v>
                </c:pt>
                <c:pt idx="283">
                  <c:v>2004.1017111567419</c:v>
                </c:pt>
                <c:pt idx="284">
                  <c:v>2004.1109103353747</c:v>
                </c:pt>
                <c:pt idx="285">
                  <c:v>2004.1155920602434</c:v>
                </c:pt>
                <c:pt idx="286">
                  <c:v>2004.1247912388644</c:v>
                </c:pt>
                <c:pt idx="287">
                  <c:v>2004.1294729637234</c:v>
                </c:pt>
                <c:pt idx="288">
                  <c:v>2004.1433538672143</c:v>
                </c:pt>
                <c:pt idx="289">
                  <c:v>2004.1525530458589</c:v>
                </c:pt>
                <c:pt idx="290">
                  <c:v>2004.1664339493498</c:v>
                </c:pt>
                <c:pt idx="291">
                  <c:v>2004.1757152635182</c:v>
                </c:pt>
                <c:pt idx="292">
                  <c:v>2004.1757152635182</c:v>
                </c:pt>
                <c:pt idx="293">
                  <c:v>2004.1803148528199</c:v>
                </c:pt>
                <c:pt idx="294">
                  <c:v>2004.1895961670089</c:v>
                </c:pt>
                <c:pt idx="295">
                  <c:v>2004.2034770704997</c:v>
                </c:pt>
                <c:pt idx="296">
                  <c:v>2004.2266392881611</c:v>
                </c:pt>
                <c:pt idx="297">
                  <c:v>2004.2451197809833</c:v>
                </c:pt>
                <c:pt idx="298">
                  <c:v>2004.2544010951399</c:v>
                </c:pt>
                <c:pt idx="299">
                  <c:v>2004.259000684463</c:v>
                </c:pt>
                <c:pt idx="300">
                  <c:v>2004.259000684463</c:v>
                </c:pt>
                <c:pt idx="301">
                  <c:v>2004.2636002737852</c:v>
                </c:pt>
                <c:pt idx="302">
                  <c:v>2004.2728815879534</c:v>
                </c:pt>
                <c:pt idx="303">
                  <c:v>2004.2774811772761</c:v>
                </c:pt>
                <c:pt idx="304">
                  <c:v>2004.2913620807667</c:v>
                </c:pt>
                <c:pt idx="305">
                  <c:v>2004.2913620807667</c:v>
                </c:pt>
                <c:pt idx="306">
                  <c:v>2004.2960438056125</c:v>
                </c:pt>
                <c:pt idx="307">
                  <c:v>2004.3099247091034</c:v>
                </c:pt>
                <c:pt idx="308">
                  <c:v>2004.3284052019158</c:v>
                </c:pt>
                <c:pt idx="309">
                  <c:v>2004.3468856947311</c:v>
                </c:pt>
                <c:pt idx="310">
                  <c:v>2004.3654483230648</c:v>
                </c:pt>
                <c:pt idx="311">
                  <c:v>2004.3747296372349</c:v>
                </c:pt>
                <c:pt idx="312">
                  <c:v>2004.383928815859</c:v>
                </c:pt>
                <c:pt idx="313">
                  <c:v>2004.3932101300377</c:v>
                </c:pt>
                <c:pt idx="314">
                  <c:v>2004.4070910335411</c:v>
                </c:pt>
                <c:pt idx="315">
                  <c:v>2004.4070910335411</c:v>
                </c:pt>
                <c:pt idx="316">
                  <c:v>2004.4163723477081</c:v>
                </c:pt>
                <c:pt idx="317">
                  <c:v>2004.4209719370301</c:v>
                </c:pt>
                <c:pt idx="318">
                  <c:v>2004.4209719370301</c:v>
                </c:pt>
                <c:pt idx="319">
                  <c:v>2004.4255715263625</c:v>
                </c:pt>
                <c:pt idx="320">
                  <c:v>2004.4302532511981</c:v>
                </c:pt>
                <c:pt idx="321">
                  <c:v>2004.4441341546878</c:v>
                </c:pt>
                <c:pt idx="322">
                  <c:v>2004.4533333333231</c:v>
                </c:pt>
                <c:pt idx="323">
                  <c:v>2004.4580150581801</c:v>
                </c:pt>
                <c:pt idx="324">
                  <c:v>2004.4672142368133</c:v>
                </c:pt>
                <c:pt idx="325">
                  <c:v>2004.4718959616807</c:v>
                </c:pt>
                <c:pt idx="326">
                  <c:v>2004.4810951403151</c:v>
                </c:pt>
                <c:pt idx="327">
                  <c:v>2004.4903764544829</c:v>
                </c:pt>
                <c:pt idx="328">
                  <c:v>2004.504257357974</c:v>
                </c:pt>
                <c:pt idx="329">
                  <c:v>2004.5088569473003</c:v>
                </c:pt>
                <c:pt idx="330">
                  <c:v>2004.5088569473003</c:v>
                </c:pt>
                <c:pt idx="331">
                  <c:v>2004.5135386721424</c:v>
                </c:pt>
                <c:pt idx="332">
                  <c:v>2004.5274195756328</c:v>
                </c:pt>
                <c:pt idx="333">
                  <c:v>2004.5366187542811</c:v>
                </c:pt>
                <c:pt idx="334">
                  <c:v>2004.5413004791228</c:v>
                </c:pt>
                <c:pt idx="335">
                  <c:v>2004.5459000684464</c:v>
                </c:pt>
                <c:pt idx="336">
                  <c:v>2004.5551813826255</c:v>
                </c:pt>
                <c:pt idx="337">
                  <c:v>2004.5776865160849</c:v>
                </c:pt>
                <c:pt idx="338">
                  <c:v>2004.5982203969786</c:v>
                </c:pt>
                <c:pt idx="339">
                  <c:v>2004.6186721423683</c:v>
                </c:pt>
                <c:pt idx="340">
                  <c:v>2004.6341136208048</c:v>
                </c:pt>
                <c:pt idx="341">
                  <c:v>2004.6648323066286</c:v>
                </c:pt>
                <c:pt idx="342">
                  <c:v>2004.6801916495549</c:v>
                </c:pt>
                <c:pt idx="343">
                  <c:v>2004.6956331279951</c:v>
                </c:pt>
                <c:pt idx="344">
                  <c:v>2004.6904585899956</c:v>
                </c:pt>
                <c:pt idx="345">
                  <c:v>2004.7160848733745</c:v>
                </c:pt>
                <c:pt idx="346">
                  <c:v>2004.7315263518128</c:v>
                </c:pt>
                <c:pt idx="347">
                  <c:v>2004.7417111567431</c:v>
                </c:pt>
                <c:pt idx="348">
                  <c:v>2004.7519780971936</c:v>
                </c:pt>
                <c:pt idx="349">
                  <c:v>2004.7776043805613</c:v>
                </c:pt>
                <c:pt idx="350">
                  <c:v>2004.7981382614648</c:v>
                </c:pt>
                <c:pt idx="351">
                  <c:v>2004.8288569472963</c:v>
                </c:pt>
                <c:pt idx="352">
                  <c:v>2004.8545653661881</c:v>
                </c:pt>
                <c:pt idx="353">
                  <c:v>2004.8801916495552</c:v>
                </c:pt>
                <c:pt idx="354">
                  <c:v>2004.8852840520192</c:v>
                </c:pt>
                <c:pt idx="355">
                  <c:v>2004.9109103353858</c:v>
                </c:pt>
                <c:pt idx="356">
                  <c:v>2004.9417111567461</c:v>
                </c:pt>
                <c:pt idx="357">
                  <c:v>2004.9621629021219</c:v>
                </c:pt>
                <c:pt idx="358">
                  <c:v>2004.9826967830261</c:v>
                </c:pt>
                <c:pt idx="359">
                  <c:v>2005.0083230663929</c:v>
                </c:pt>
                <c:pt idx="360">
                  <c:v>2005.0236824093088</c:v>
                </c:pt>
                <c:pt idx="361">
                  <c:v>2005.0442162902098</c:v>
                </c:pt>
                <c:pt idx="362">
                  <c:v>2005.0698425735798</c:v>
                </c:pt>
                <c:pt idx="363">
                  <c:v>2005.1057357973991</c:v>
                </c:pt>
                <c:pt idx="364">
                  <c:v>2005.121095140315</c:v>
                </c:pt>
                <c:pt idx="365">
                  <c:v>2005.1365366187542</c:v>
                </c:pt>
                <c:pt idx="366">
                  <c:v>2005.167255304586</c:v>
                </c:pt>
                <c:pt idx="367">
                  <c:v>2005.1724298425627</c:v>
                </c:pt>
                <c:pt idx="368">
                  <c:v>2005.1928815879528</c:v>
                </c:pt>
                <c:pt idx="369">
                  <c:v>2005.218507871321</c:v>
                </c:pt>
                <c:pt idx="370">
                  <c:v>2005.218507871321</c:v>
                </c:pt>
                <c:pt idx="371">
                  <c:v>2005.2287748117731</c:v>
                </c:pt>
                <c:pt idx="372">
                  <c:v>2005.2441341546878</c:v>
                </c:pt>
                <c:pt idx="373">
                  <c:v>2005.2493086926759</c:v>
                </c:pt>
                <c:pt idx="374">
                  <c:v>2005.2595756331311</c:v>
                </c:pt>
                <c:pt idx="375">
                  <c:v>2005.2800273785078</c:v>
                </c:pt>
                <c:pt idx="376">
                  <c:v>2005.2954688569448</c:v>
                </c:pt>
                <c:pt idx="377">
                  <c:v>2005.321095140315</c:v>
                </c:pt>
                <c:pt idx="378">
                  <c:v>2005.3620807665982</c:v>
                </c:pt>
                <c:pt idx="379">
                  <c:v>2005.3723477070498</c:v>
                </c:pt>
                <c:pt idx="380">
                  <c:v>2005.3826146475008</c:v>
                </c:pt>
                <c:pt idx="381">
                  <c:v>2005.3928815879528</c:v>
                </c:pt>
                <c:pt idx="382">
                  <c:v>2005.418507871321</c:v>
                </c:pt>
                <c:pt idx="383">
                  <c:v>2005.4286926762511</c:v>
                </c:pt>
                <c:pt idx="384">
                  <c:v>2005.4389596167011</c:v>
                </c:pt>
                <c:pt idx="385">
                  <c:v>2005.4594934976051</c:v>
                </c:pt>
                <c:pt idx="386">
                  <c:v>2005.4645859000711</c:v>
                </c:pt>
                <c:pt idx="387">
                  <c:v>2005.469760438056</c:v>
                </c:pt>
                <c:pt idx="388">
                  <c:v>2005.4748528405203</c:v>
                </c:pt>
                <c:pt idx="389">
                  <c:v>2005.4800273785079</c:v>
                </c:pt>
                <c:pt idx="390">
                  <c:v>2005.4902121834359</c:v>
                </c:pt>
                <c:pt idx="391">
                  <c:v>2005.4953867214251</c:v>
                </c:pt>
                <c:pt idx="392">
                  <c:v>2005.5056536618913</c:v>
                </c:pt>
                <c:pt idx="393">
                  <c:v>2005.5159206023272</c:v>
                </c:pt>
                <c:pt idx="394">
                  <c:v>2005.5210130047913</c:v>
                </c:pt>
                <c:pt idx="395">
                  <c:v>2005.526105407266</c:v>
                </c:pt>
                <c:pt idx="396">
                  <c:v>2005.5312799452431</c:v>
                </c:pt>
                <c:pt idx="397">
                  <c:v>2005.5363723477071</c:v>
                </c:pt>
                <c:pt idx="398">
                  <c:v>2005.5466392881601</c:v>
                </c:pt>
                <c:pt idx="399">
                  <c:v>2005.5518138261464</c:v>
                </c:pt>
                <c:pt idx="400">
                  <c:v>2005.5569062286106</c:v>
                </c:pt>
                <c:pt idx="401">
                  <c:v>2005.5619986310746</c:v>
                </c:pt>
                <c:pt idx="402">
                  <c:v>2005.5876249144408</c:v>
                </c:pt>
                <c:pt idx="403">
                  <c:v>2005.6081587953456</c:v>
                </c:pt>
                <c:pt idx="404">
                  <c:v>2005.6235181382608</c:v>
                </c:pt>
                <c:pt idx="405">
                  <c:v>2005.6286926762491</c:v>
                </c:pt>
                <c:pt idx="406">
                  <c:v>2005.649144421629</c:v>
                </c:pt>
                <c:pt idx="407">
                  <c:v>2005.6645859000685</c:v>
                </c:pt>
                <c:pt idx="408">
                  <c:v>2005.6953045858902</c:v>
                </c:pt>
                <c:pt idx="409">
                  <c:v>2005.7055715263616</c:v>
                </c:pt>
                <c:pt idx="410">
                  <c:v>2005.7158384668035</c:v>
                </c:pt>
                <c:pt idx="411">
                  <c:v>2005.7209308692677</c:v>
                </c:pt>
                <c:pt idx="412">
                  <c:v>2005.7261054072678</c:v>
                </c:pt>
                <c:pt idx="413">
                  <c:v>2005.7311978097193</c:v>
                </c:pt>
                <c:pt idx="414">
                  <c:v>2005.7414647501712</c:v>
                </c:pt>
                <c:pt idx="415">
                  <c:v>2005.7568240930868</c:v>
                </c:pt>
                <c:pt idx="416">
                  <c:v>2005.7773579739903</c:v>
                </c:pt>
                <c:pt idx="417">
                  <c:v>2005.7978918548938</c:v>
                </c:pt>
                <c:pt idx="418">
                  <c:v>2005.8029842573442</c:v>
                </c:pt>
                <c:pt idx="419">
                  <c:v>2005.8235181382609</c:v>
                </c:pt>
                <c:pt idx="420">
                  <c:v>2005.8542368240792</c:v>
                </c:pt>
                <c:pt idx="421">
                  <c:v>2005.8645037645451</c:v>
                </c:pt>
                <c:pt idx="422">
                  <c:v>2005.8747707049959</c:v>
                </c:pt>
                <c:pt idx="423">
                  <c:v>2005.9054893908283</c:v>
                </c:pt>
                <c:pt idx="424">
                  <c:v>2005.9106639288161</c:v>
                </c:pt>
                <c:pt idx="425">
                  <c:v>2005.9157563312949</c:v>
                </c:pt>
                <c:pt idx="426">
                  <c:v>2005.9260232717331</c:v>
                </c:pt>
                <c:pt idx="427">
                  <c:v>2005.9413826146474</c:v>
                </c:pt>
                <c:pt idx="428">
                  <c:v>2005.9465571526555</c:v>
                </c:pt>
                <c:pt idx="429">
                  <c:v>2005.9568240930869</c:v>
                </c:pt>
                <c:pt idx="430">
                  <c:v>2005.9772758384668</c:v>
                </c:pt>
                <c:pt idx="431">
                  <c:v>2005.9875427789186</c:v>
                </c:pt>
                <c:pt idx="432">
                  <c:v>2005.9978097193703</c:v>
                </c:pt>
                <c:pt idx="433">
                  <c:v>2006.0234360027378</c:v>
                </c:pt>
                <c:pt idx="434">
                  <c:v>2006.0490622861055</c:v>
                </c:pt>
                <c:pt idx="435">
                  <c:v>2006.0593292265548</c:v>
                </c:pt>
                <c:pt idx="436">
                  <c:v>2006.0644216290198</c:v>
                </c:pt>
                <c:pt idx="437">
                  <c:v>2006.0695961670101</c:v>
                </c:pt>
                <c:pt idx="438">
                  <c:v>2006.0849555099246</c:v>
                </c:pt>
                <c:pt idx="439">
                  <c:v>2006.0900479123848</c:v>
                </c:pt>
                <c:pt idx="440">
                  <c:v>2006.1105817933001</c:v>
                </c:pt>
                <c:pt idx="441">
                  <c:v>2006.120848733744</c:v>
                </c:pt>
                <c:pt idx="442">
                  <c:v>2006.1362080766598</c:v>
                </c:pt>
                <c:pt idx="443">
                  <c:v>2006.1413826146368</c:v>
                </c:pt>
                <c:pt idx="444">
                  <c:v>2006.1567419575629</c:v>
                </c:pt>
                <c:pt idx="445">
                  <c:v>2006.1670088980043</c:v>
                </c:pt>
                <c:pt idx="446">
                  <c:v>2006.1823682409195</c:v>
                </c:pt>
                <c:pt idx="447">
                  <c:v>2006.2182614647666</c:v>
                </c:pt>
                <c:pt idx="448">
                  <c:v>2006.2336208076658</c:v>
                </c:pt>
                <c:pt idx="449">
                  <c:v>2006.2489801505817</c:v>
                </c:pt>
                <c:pt idx="450">
                  <c:v>2006.2592470910336</c:v>
                </c:pt>
                <c:pt idx="451">
                  <c:v>2006.2695140314852</c:v>
                </c:pt>
                <c:pt idx="452">
                  <c:v>2006.279780971937</c:v>
                </c:pt>
                <c:pt idx="453">
                  <c:v>2006.2900479123878</c:v>
                </c:pt>
                <c:pt idx="454">
                  <c:v>2006.3104996577686</c:v>
                </c:pt>
                <c:pt idx="455">
                  <c:v>2006.3207665982204</c:v>
                </c:pt>
                <c:pt idx="456">
                  <c:v>2006.3207665982204</c:v>
                </c:pt>
                <c:pt idx="457">
                  <c:v>2006.3310191780822</c:v>
                </c:pt>
                <c:pt idx="458">
                  <c:v>2006.3419397260272</c:v>
                </c:pt>
                <c:pt idx="459">
                  <c:v>2006.3501315068386</c:v>
                </c:pt>
                <c:pt idx="460">
                  <c:v>2006.3556136986301</c:v>
                </c:pt>
                <c:pt idx="461">
                  <c:v>2006.3638054794508</c:v>
                </c:pt>
                <c:pt idx="462">
                  <c:v>2006.3692849315048</c:v>
                </c:pt>
                <c:pt idx="463">
                  <c:v>2006.3720301369738</c:v>
                </c:pt>
                <c:pt idx="464">
                  <c:v>2006.3802383561522</c:v>
                </c:pt>
                <c:pt idx="465">
                  <c:v>2006.3884356164253</c:v>
                </c:pt>
                <c:pt idx="466">
                  <c:v>2006.3911753424657</c:v>
                </c:pt>
                <c:pt idx="467">
                  <c:v>2006.3939178082192</c:v>
                </c:pt>
                <c:pt idx="468">
                  <c:v>2006.3993753424656</c:v>
                </c:pt>
                <c:pt idx="469">
                  <c:v>2006.4157698630295</c:v>
                </c:pt>
                <c:pt idx="470">
                  <c:v>2006.423961643836</c:v>
                </c:pt>
                <c:pt idx="471">
                  <c:v>2006.4294164383548</c:v>
                </c:pt>
                <c:pt idx="472">
                  <c:v>2006.4294082191748</c:v>
                </c:pt>
                <c:pt idx="473">
                  <c:v>2006.4375972602911</c:v>
                </c:pt>
                <c:pt idx="474">
                  <c:v>2006.4457945205481</c:v>
                </c:pt>
                <c:pt idx="475">
                  <c:v>2006.4458054794561</c:v>
                </c:pt>
                <c:pt idx="476">
                  <c:v>2006.4512602739726</c:v>
                </c:pt>
                <c:pt idx="477">
                  <c:v>2006.4567260273973</c:v>
                </c:pt>
                <c:pt idx="478">
                  <c:v>2006.4621972602761</c:v>
                </c:pt>
                <c:pt idx="479">
                  <c:v>2006.470389041096</c:v>
                </c:pt>
                <c:pt idx="480">
                  <c:v>2006.4758465753398</c:v>
                </c:pt>
                <c:pt idx="481">
                  <c:v>2006.4785753424785</c:v>
                </c:pt>
                <c:pt idx="482">
                  <c:v>2006.4867780822044</c:v>
                </c:pt>
                <c:pt idx="483">
                  <c:v>2006.4895041095901</c:v>
                </c:pt>
                <c:pt idx="484">
                  <c:v>2006.5004301369754</c:v>
                </c:pt>
                <c:pt idx="485">
                  <c:v>2006.5086356164384</c:v>
                </c:pt>
                <c:pt idx="486">
                  <c:v>2006.5141068493024</c:v>
                </c:pt>
                <c:pt idx="487">
                  <c:v>2006.5222986301358</c:v>
                </c:pt>
                <c:pt idx="488">
                  <c:v>2006.5277698630161</c:v>
                </c:pt>
                <c:pt idx="489">
                  <c:v>2006.530509589041</c:v>
                </c:pt>
                <c:pt idx="490">
                  <c:v>2006.538709589041</c:v>
                </c:pt>
                <c:pt idx="491">
                  <c:v>2006.5441808219148</c:v>
                </c:pt>
                <c:pt idx="492">
                  <c:v>2006.5496493150679</c:v>
                </c:pt>
                <c:pt idx="493">
                  <c:v>2006.5551068493148</c:v>
                </c:pt>
                <c:pt idx="494">
                  <c:v>2006.5578356164378</c:v>
                </c:pt>
                <c:pt idx="495">
                  <c:v>2006.5632958904098</c:v>
                </c:pt>
                <c:pt idx="496">
                  <c:v>2006.5687671233011</c:v>
                </c:pt>
                <c:pt idx="497">
                  <c:v>2006.5769589041101</c:v>
                </c:pt>
                <c:pt idx="498">
                  <c:v>2006.5824219177998</c:v>
                </c:pt>
                <c:pt idx="499">
                  <c:v>2006.5851506849315</c:v>
                </c:pt>
                <c:pt idx="500">
                  <c:v>2006.5878794520561</c:v>
                </c:pt>
                <c:pt idx="501">
                  <c:v>2006.5960712328758</c:v>
                </c:pt>
                <c:pt idx="502">
                  <c:v>2006.6042739726026</c:v>
                </c:pt>
                <c:pt idx="503">
                  <c:v>2006.6042767123174</c:v>
                </c:pt>
                <c:pt idx="504">
                  <c:v>2006.6124739726026</c:v>
                </c:pt>
                <c:pt idx="505">
                  <c:v>2006.6179315068478</c:v>
                </c:pt>
                <c:pt idx="506">
                  <c:v>2006.6233863013586</c:v>
                </c:pt>
                <c:pt idx="507">
                  <c:v>2006.6315917808217</c:v>
                </c:pt>
                <c:pt idx="508">
                  <c:v>2006.6452547945205</c:v>
                </c:pt>
                <c:pt idx="509">
                  <c:v>2006.6561835616437</c:v>
                </c:pt>
                <c:pt idx="510">
                  <c:v>2006.6671095890408</c:v>
                </c:pt>
                <c:pt idx="511">
                  <c:v>2006.6753013698628</c:v>
                </c:pt>
                <c:pt idx="512">
                  <c:v>2006.6834931506849</c:v>
                </c:pt>
                <c:pt idx="513">
                  <c:v>2006.6916849315048</c:v>
                </c:pt>
                <c:pt idx="514">
                  <c:v>2006.6998821917807</c:v>
                </c:pt>
                <c:pt idx="515">
                  <c:v>2006.7026219178078</c:v>
                </c:pt>
                <c:pt idx="516">
                  <c:v>2006.7053589041111</c:v>
                </c:pt>
                <c:pt idx="517">
                  <c:v>2006.7135479452061</c:v>
                </c:pt>
                <c:pt idx="518">
                  <c:v>2006.7190054794519</c:v>
                </c:pt>
                <c:pt idx="519">
                  <c:v>2006.7217178082201</c:v>
                </c:pt>
                <c:pt idx="520">
                  <c:v>2006.7271726027411</c:v>
                </c:pt>
                <c:pt idx="521">
                  <c:v>2006.7271616438361</c:v>
                </c:pt>
                <c:pt idx="522">
                  <c:v>2006.7353506849315</c:v>
                </c:pt>
                <c:pt idx="523">
                  <c:v>2006.7353342465749</c:v>
                </c:pt>
                <c:pt idx="524">
                  <c:v>2006.7408109589028</c:v>
                </c:pt>
                <c:pt idx="525">
                  <c:v>2006.7435506849315</c:v>
                </c:pt>
                <c:pt idx="526">
                  <c:v>2006.7517452054794</c:v>
                </c:pt>
                <c:pt idx="527">
                  <c:v>2006.7599369863008</c:v>
                </c:pt>
                <c:pt idx="528">
                  <c:v>2006.7708739726031</c:v>
                </c:pt>
                <c:pt idx="529">
                  <c:v>2006.7736109588998</c:v>
                </c:pt>
                <c:pt idx="530">
                  <c:v>2006.7818</c:v>
                </c:pt>
                <c:pt idx="531">
                  <c:v>2006.7927315068478</c:v>
                </c:pt>
                <c:pt idx="532">
                  <c:v>2006.8063972602761</c:v>
                </c:pt>
                <c:pt idx="533">
                  <c:v>2006.8118547945205</c:v>
                </c:pt>
                <c:pt idx="534">
                  <c:v>2006.8200547945205</c:v>
                </c:pt>
                <c:pt idx="535">
                  <c:v>2006.8282438356148</c:v>
                </c:pt>
                <c:pt idx="536">
                  <c:v>2006.8391671232985</c:v>
                </c:pt>
                <c:pt idx="537">
                  <c:v>2006.8500931506851</c:v>
                </c:pt>
                <c:pt idx="538">
                  <c:v>2006.8528219177999</c:v>
                </c:pt>
                <c:pt idx="539">
                  <c:v>2006.8610273972602</c:v>
                </c:pt>
                <c:pt idx="540">
                  <c:v>2006.8692191780822</c:v>
                </c:pt>
                <c:pt idx="541">
                  <c:v>2006.8774273972599</c:v>
                </c:pt>
                <c:pt idx="542">
                  <c:v>2006.8856301369858</c:v>
                </c:pt>
                <c:pt idx="543">
                  <c:v>2006.8965534246734</c:v>
                </c:pt>
                <c:pt idx="544">
                  <c:v>2006.9074849315068</c:v>
                </c:pt>
                <c:pt idx="545">
                  <c:v>2006.9156712328765</c:v>
                </c:pt>
                <c:pt idx="546">
                  <c:v>2006.9211232876712</c:v>
                </c:pt>
                <c:pt idx="547">
                  <c:v>2006.9265780822088</c:v>
                </c:pt>
                <c:pt idx="548">
                  <c:v>2006.9238410958899</c:v>
                </c:pt>
                <c:pt idx="549">
                  <c:v>2006.9347808219177</c:v>
                </c:pt>
                <c:pt idx="550">
                  <c:v>2006.9402438356158</c:v>
                </c:pt>
                <c:pt idx="551">
                  <c:v>2006.9457041095911</c:v>
                </c:pt>
                <c:pt idx="552">
                  <c:v>2006.9456958904111</c:v>
                </c:pt>
                <c:pt idx="553">
                  <c:v>2006.9511534246706</c:v>
                </c:pt>
                <c:pt idx="554">
                  <c:v>2006.9538958904109</c:v>
                </c:pt>
                <c:pt idx="555">
                  <c:v>2006.9566356164382</c:v>
                </c:pt>
                <c:pt idx="556">
                  <c:v>2006.9648328767098</c:v>
                </c:pt>
                <c:pt idx="557">
                  <c:v>2006.9784904109588</c:v>
                </c:pt>
                <c:pt idx="558">
                  <c:v>2006.9921397260273</c:v>
                </c:pt>
                <c:pt idx="559">
                  <c:v>2006.9975972602895</c:v>
                </c:pt>
                <c:pt idx="560">
                  <c:v>2007.0030547945205</c:v>
                </c:pt>
                <c:pt idx="561">
                  <c:v>2007.0057753424785</c:v>
                </c:pt>
                <c:pt idx="562">
                  <c:v>2007.0139808219178</c:v>
                </c:pt>
                <c:pt idx="563">
                  <c:v>2007.0221726027401</c:v>
                </c:pt>
                <c:pt idx="564">
                  <c:v>2007.0248986301358</c:v>
                </c:pt>
                <c:pt idx="565">
                  <c:v>2007.0330904109578</c:v>
                </c:pt>
                <c:pt idx="566">
                  <c:v>2007.0358328767122</c:v>
                </c:pt>
                <c:pt idx="567">
                  <c:v>2007.041304109589</c:v>
                </c:pt>
                <c:pt idx="568">
                  <c:v>2007.0522219177997</c:v>
                </c:pt>
                <c:pt idx="569">
                  <c:v>2007.0658739726061</c:v>
                </c:pt>
                <c:pt idx="570">
                  <c:v>2007.0740630136986</c:v>
                </c:pt>
                <c:pt idx="571">
                  <c:v>2007.0795205479449</c:v>
                </c:pt>
                <c:pt idx="572">
                  <c:v>2007.0877068493148</c:v>
                </c:pt>
                <c:pt idx="573">
                  <c:v>2007.0904328766992</c:v>
                </c:pt>
                <c:pt idx="574">
                  <c:v>2007.0986356164378</c:v>
                </c:pt>
                <c:pt idx="575">
                  <c:v>2007.1068273972603</c:v>
                </c:pt>
                <c:pt idx="576">
                  <c:v>2007.1003213854258</c:v>
                </c:pt>
                <c:pt idx="577">
                  <c:v>2007.1172705379574</c:v>
                </c:pt>
                <c:pt idx="578">
                  <c:v>2007.1202615648876</c:v>
                </c:pt>
                <c:pt idx="579">
                  <c:v>2007.1282376366698</c:v>
                </c:pt>
                <c:pt idx="580">
                  <c:v>2007.1372107174298</c:v>
                </c:pt>
                <c:pt idx="581">
                  <c:v>2007.1392047353652</c:v>
                </c:pt>
                <c:pt idx="582">
                  <c:v>2007.1511688430528</c:v>
                </c:pt>
                <c:pt idx="583">
                  <c:v>2007.1531628609978</c:v>
                </c:pt>
                <c:pt idx="584">
                  <c:v>2007.1531628609978</c:v>
                </c:pt>
                <c:pt idx="585">
                  <c:v>2007.162135941757</c:v>
                </c:pt>
                <c:pt idx="586">
                  <c:v>2007.1641299596922</c:v>
                </c:pt>
                <c:pt idx="587">
                  <c:v>2007.1641299596922</c:v>
                </c:pt>
                <c:pt idx="588">
                  <c:v>2007.162135941757</c:v>
                </c:pt>
                <c:pt idx="589">
                  <c:v>2007.170112013529</c:v>
                </c:pt>
                <c:pt idx="590">
                  <c:v>2007.1760940673798</c:v>
                </c:pt>
                <c:pt idx="591">
                  <c:v>2007.1780880853248</c:v>
                </c:pt>
                <c:pt idx="592">
                  <c:v>2007.1870611660861</c:v>
                </c:pt>
                <c:pt idx="593">
                  <c:v>2007.1900521930029</c:v>
                </c:pt>
                <c:pt idx="594">
                  <c:v>2007.1980282647878</c:v>
                </c:pt>
                <c:pt idx="595">
                  <c:v>2007.2060043365725</c:v>
                </c:pt>
                <c:pt idx="596">
                  <c:v>2007.2199624622083</c:v>
                </c:pt>
                <c:pt idx="597">
                  <c:v>2007.2309295608995</c:v>
                </c:pt>
                <c:pt idx="598">
                  <c:v>2007.2369116147381</c:v>
                </c:pt>
                <c:pt idx="599">
                  <c:v>2007.2418966596028</c:v>
                </c:pt>
                <c:pt idx="600">
                  <c:v>2007.2508697403719</c:v>
                </c:pt>
                <c:pt idx="601">
                  <c:v>2007.2508697403719</c:v>
                </c:pt>
                <c:pt idx="602">
                  <c:v>2007.2648278659842</c:v>
                </c:pt>
                <c:pt idx="603">
                  <c:v>2007.2757949646982</c:v>
                </c:pt>
                <c:pt idx="604">
                  <c:v>2007.2807800095536</c:v>
                </c:pt>
                <c:pt idx="605">
                  <c:v>2007.2947381351748</c:v>
                </c:pt>
                <c:pt idx="606">
                  <c:v>2007.3176693415696</c:v>
                </c:pt>
                <c:pt idx="607">
                  <c:v>2007.3396035389649</c:v>
                </c:pt>
                <c:pt idx="608">
                  <c:v>2007.3505706376693</c:v>
                </c:pt>
                <c:pt idx="609">
                  <c:v>2007.3705108171298</c:v>
                </c:pt>
                <c:pt idx="610">
                  <c:v>2007.3754958619959</c:v>
                </c:pt>
                <c:pt idx="611">
                  <c:v>2007.3864629607001</c:v>
                </c:pt>
                <c:pt idx="612">
                  <c:v>2007.3954360414548</c:v>
                </c:pt>
                <c:pt idx="613">
                  <c:v>2007.4034121132424</c:v>
                </c:pt>
                <c:pt idx="614">
                  <c:v>2007.409394167081</c:v>
                </c:pt>
                <c:pt idx="615">
                  <c:v>2007.4233522927041</c:v>
                </c:pt>
                <c:pt idx="616">
                  <c:v>2007.4393044362735</c:v>
                </c:pt>
                <c:pt idx="617">
                  <c:v>2007.456253588816</c:v>
                </c:pt>
                <c:pt idx="618">
                  <c:v>2007.46722068752</c:v>
                </c:pt>
                <c:pt idx="619">
                  <c:v>2007.4981279656861</c:v>
                </c:pt>
                <c:pt idx="620">
                  <c:v>2007.5031130105506</c:v>
                </c:pt>
                <c:pt idx="621">
                  <c:v>2007.5090950643901</c:v>
                </c:pt>
                <c:pt idx="622">
                  <c:v>2007.5120860913078</c:v>
                </c:pt>
                <c:pt idx="623">
                  <c:v>2007.514080109255</c:v>
                </c:pt>
                <c:pt idx="624">
                  <c:v>2007.5310292617969</c:v>
                </c:pt>
                <c:pt idx="625">
                  <c:v>2007.54498738742</c:v>
                </c:pt>
                <c:pt idx="626">
                  <c:v>2007.5619365399443</c:v>
                </c:pt>
                <c:pt idx="627">
                  <c:v>2007.575894665586</c:v>
                </c:pt>
                <c:pt idx="628">
                  <c:v>2007.5838707373698</c:v>
                </c:pt>
                <c:pt idx="629">
                  <c:v>2007.5948378360633</c:v>
                </c:pt>
                <c:pt idx="630">
                  <c:v>2007.6087959617073</c:v>
                </c:pt>
                <c:pt idx="631">
                  <c:v>2007.6227540873199</c:v>
                </c:pt>
                <c:pt idx="632">
                  <c:v>2007.642694266782</c:v>
                </c:pt>
                <c:pt idx="633">
                  <c:v>2007.6586464103498</c:v>
                </c:pt>
                <c:pt idx="634">
                  <c:v>2007.6785865898128</c:v>
                </c:pt>
                <c:pt idx="635">
                  <c:v>2007.6895536885181</c:v>
                </c:pt>
                <c:pt idx="636">
                  <c:v>2007.7084968590048</c:v>
                </c:pt>
                <c:pt idx="637">
                  <c:v>2007.7204609666821</c:v>
                </c:pt>
                <c:pt idx="638">
                  <c:v>2007.7204609666821</c:v>
                </c:pt>
                <c:pt idx="639">
                  <c:v>2007.7254460115448</c:v>
                </c:pt>
                <c:pt idx="640">
                  <c:v>2007.7314280653848</c:v>
                </c:pt>
                <c:pt idx="641">
                  <c:v>2007.7364131102515</c:v>
                </c:pt>
                <c:pt idx="642">
                  <c:v>2007.7394041371708</c:v>
                </c:pt>
                <c:pt idx="643">
                  <c:v>2007.7394041371708</c:v>
                </c:pt>
                <c:pt idx="644">
                  <c:v>2007.7593443166215</c:v>
                </c:pt>
                <c:pt idx="645">
                  <c:v>2007.7673203884158</c:v>
                </c:pt>
                <c:pt idx="646">
                  <c:v>2007.7733024422555</c:v>
                </c:pt>
                <c:pt idx="647">
                  <c:v>2007.7862635589056</c:v>
                </c:pt>
                <c:pt idx="648">
                  <c:v>2007.7842695409593</c:v>
                </c:pt>
                <c:pt idx="649">
                  <c:v>2007.792245612744</c:v>
                </c:pt>
                <c:pt idx="650">
                  <c:v>2007.8002216845287</c:v>
                </c:pt>
                <c:pt idx="651">
                  <c:v>2007.812185792206</c:v>
                </c:pt>
                <c:pt idx="652">
                  <c:v>2007.8171708370708</c:v>
                </c:pt>
                <c:pt idx="653">
                  <c:v>2007.8171708370708</c:v>
                </c:pt>
                <c:pt idx="654">
                  <c:v>2007.831128962694</c:v>
                </c:pt>
                <c:pt idx="655">
                  <c:v>2007.831128962694</c:v>
                </c:pt>
                <c:pt idx="656">
                  <c:v>2007.8341199896129</c:v>
                </c:pt>
                <c:pt idx="657">
                  <c:v>2007.8371110165326</c:v>
                </c:pt>
                <c:pt idx="658">
                  <c:v>2007.8480781152366</c:v>
                </c:pt>
                <c:pt idx="659">
                  <c:v>2007.8590452139281</c:v>
                </c:pt>
                <c:pt idx="660">
                  <c:v>2007.8670212857251</c:v>
                </c:pt>
                <c:pt idx="661">
                  <c:v>2007.8700123126428</c:v>
                </c:pt>
                <c:pt idx="662">
                  <c:v>2007.877988384429</c:v>
                </c:pt>
                <c:pt idx="663">
                  <c:v>2007.8919465100362</c:v>
                </c:pt>
                <c:pt idx="664">
                  <c:v>2007.8979285638898</c:v>
                </c:pt>
                <c:pt idx="665">
                  <c:v>2007.9059046356751</c:v>
                </c:pt>
                <c:pt idx="666">
                  <c:v>2007.9088956626072</c:v>
                </c:pt>
                <c:pt idx="667">
                  <c:v>2007.914877716433</c:v>
                </c:pt>
                <c:pt idx="668">
                  <c:v>2007.9198627613011</c:v>
                </c:pt>
                <c:pt idx="669">
                  <c:v>2007.9308298600031</c:v>
                </c:pt>
                <c:pt idx="670">
                  <c:v>2007.936811913841</c:v>
                </c:pt>
                <c:pt idx="671">
                  <c:v>2007.9447879856261</c:v>
                </c:pt>
                <c:pt idx="672">
                  <c:v>2007.9507700394638</c:v>
                </c:pt>
                <c:pt idx="673">
                  <c:v>2007.9587461112485</c:v>
                </c:pt>
                <c:pt idx="674">
                  <c:v>2007.9677191920061</c:v>
                </c:pt>
                <c:pt idx="675">
                  <c:v>2007.9756952638011</c:v>
                </c:pt>
                <c:pt idx="676">
                  <c:v>2007.9836713355755</c:v>
                </c:pt>
                <c:pt idx="677">
                  <c:v>2008.0006204881181</c:v>
                </c:pt>
                <c:pt idx="678" formatCode="0.000">
                  <c:v>2008.0051804945301</c:v>
                </c:pt>
                <c:pt idx="679" formatCode="0.000">
                  <c:v>2008.0218945463944</c:v>
                </c:pt>
                <c:pt idx="680" formatCode="0.000">
                  <c:v>2008.0330093908847</c:v>
                </c:pt>
                <c:pt idx="681" formatCode="0.000">
                  <c:v>2008.0330093908847</c:v>
                </c:pt>
                <c:pt idx="682" formatCode="0.000">
                  <c:v>2008.0385250280003</c:v>
                </c:pt>
                <c:pt idx="683" formatCode="0.000">
                  <c:v>2008.0524812613078</c:v>
                </c:pt>
                <c:pt idx="684" formatCode="0.000">
                  <c:v>2008.0524812613078</c:v>
                </c:pt>
                <c:pt idx="685" formatCode="0.000">
                  <c:v>2008.0691117429137</c:v>
                </c:pt>
                <c:pt idx="686" formatCode="0.000">
                  <c:v>2008.0747109502886</c:v>
                </c:pt>
                <c:pt idx="687" formatCode="0.000">
                  <c:v>2008.0802265873926</c:v>
                </c:pt>
                <c:pt idx="688" formatCode="0.000">
                  <c:v>2008.0885836133368</c:v>
                </c:pt>
                <c:pt idx="689" formatCode="0.000">
                  <c:v>2008.0969406392694</c:v>
                </c:pt>
                <c:pt idx="690" formatCode="0.000">
                  <c:v>2008.1052976652031</c:v>
                </c:pt>
                <c:pt idx="691" formatCode="0.000">
                  <c:v>2008.1135711208753</c:v>
                </c:pt>
                <c:pt idx="692" formatCode="0.000">
                  <c:v>2008.1302851727405</c:v>
                </c:pt>
                <c:pt idx="693" formatCode="0.000">
                  <c:v>2008.1386421986729</c:v>
                </c:pt>
                <c:pt idx="694" formatCode="0.000">
                  <c:v>2008.1441578357878</c:v>
                </c:pt>
                <c:pt idx="695" formatCode="0.000">
                  <c:v>2008.1608718876539</c:v>
                </c:pt>
                <c:pt idx="696" formatCode="0.000">
                  <c:v>2008.1636297062116</c:v>
                </c:pt>
                <c:pt idx="697" formatCode="0.000">
                  <c:v>2008.183101576624</c:v>
                </c:pt>
                <c:pt idx="698" formatCode="0.000">
                  <c:v>2008.1914586025648</c:v>
                </c:pt>
                <c:pt idx="699" formatCode="0.000">
                  <c:v>2008.202573447071</c:v>
                </c:pt>
                <c:pt idx="700" formatCode="0.000">
                  <c:v>2008.2080890841846</c:v>
                </c:pt>
                <c:pt idx="701" formatCode="0.000">
                  <c:v>2008.2192039286651</c:v>
                </c:pt>
                <c:pt idx="702" formatCode="0.000">
                  <c:v>2008.2331601619712</c:v>
                </c:pt>
                <c:pt idx="703" formatCode="0.000">
                  <c:v>2008.2442750064608</c:v>
                </c:pt>
                <c:pt idx="704" formatCode="0.000">
                  <c:v>2008.255389850952</c:v>
                </c:pt>
                <c:pt idx="705" formatCode="0.000">
                  <c:v>2008.2609054880681</c:v>
                </c:pt>
                <c:pt idx="706" formatCode="0.000">
                  <c:v>2008.2637468768694</c:v>
                </c:pt>
                <c:pt idx="707" formatCode="0.000">
                  <c:v>2008.2776195399329</c:v>
                </c:pt>
                <c:pt idx="708" formatCode="0.000">
                  <c:v>2008.2859765658654</c:v>
                </c:pt>
                <c:pt idx="709" formatCode="0.000">
                  <c:v>2008.2942500215388</c:v>
                </c:pt>
                <c:pt idx="710" formatCode="0.000">
                  <c:v>2008.3026070474714</c:v>
                </c:pt>
                <c:pt idx="711" formatCode="0.000">
                  <c:v>2008.3137218919608</c:v>
                </c:pt>
                <c:pt idx="712" formatCode="0.000">
                  <c:v>2008.3220789178836</c:v>
                </c:pt>
                <c:pt idx="713" formatCode="0.000">
                  <c:v>2008.333193762385</c:v>
                </c:pt>
                <c:pt idx="714" formatCode="0.000">
                  <c:v>2008.3387929697601</c:v>
                </c:pt>
                <c:pt idx="715" formatCode="0.000">
                  <c:v>2008.347066425433</c:v>
                </c:pt>
                <c:pt idx="716" formatCode="0.000">
                  <c:v>2008.3610226587398</c:v>
                </c:pt>
                <c:pt idx="717" formatCode="0.000">
                  <c:v>2008.369379684673</c:v>
                </c:pt>
                <c:pt idx="718" formatCode="0.000">
                  <c:v>2008.3748953217885</c:v>
                </c:pt>
                <c:pt idx="719" formatCode="0.000">
                  <c:v>2008.3860101662801</c:v>
                </c:pt>
                <c:pt idx="720" formatCode="0.000">
                  <c:v>2008.3943671922116</c:v>
                </c:pt>
                <c:pt idx="721" formatCode="0.000">
                  <c:v>2008.4027242181442</c:v>
                </c:pt>
                <c:pt idx="722" formatCode="0.000">
                  <c:v>2008.40823985526</c:v>
                </c:pt>
                <c:pt idx="723" formatCode="0.000">
                  <c:v>2008.4138390626351</c:v>
                </c:pt>
                <c:pt idx="724" formatCode="0.000">
                  <c:v>2008.4193546997501</c:v>
                </c:pt>
                <c:pt idx="725" formatCode="0.000">
                  <c:v>2008.4193546997501</c:v>
                </c:pt>
                <c:pt idx="726" formatCode="0.000">
                  <c:v>2008.4277117256993</c:v>
                </c:pt>
                <c:pt idx="727" formatCode="0.000">
                  <c:v>2008.4360687516262</c:v>
                </c:pt>
                <c:pt idx="728" formatCode="0.000">
                  <c:v>2008.4555406220411</c:v>
                </c:pt>
                <c:pt idx="729" formatCode="0.000">
                  <c:v>2008.474928922202</c:v>
                </c:pt>
                <c:pt idx="730" formatCode="0.000">
                  <c:v>2008.4805281295769</c:v>
                </c:pt>
                <c:pt idx="731" formatCode="0.000">
                  <c:v>2008.4861273369518</c:v>
                </c:pt>
                <c:pt idx="732" formatCode="0.000">
                  <c:v>2008.4916429740674</c:v>
                </c:pt>
                <c:pt idx="733" formatCode="0.000">
                  <c:v>2008.5</c:v>
                </c:pt>
                <c:pt idx="734" formatCode="0.000">
                  <c:v>2008.5055156371161</c:v>
                </c:pt>
                <c:pt idx="735" formatCode="0.000">
                  <c:v>2008.5111148444898</c:v>
                </c:pt>
                <c:pt idx="736" formatCode="0.000">
                  <c:v>2008.508357025933</c:v>
                </c:pt>
                <c:pt idx="737" formatCode="0.000">
                  <c:v>2008.5166304816166</c:v>
                </c:pt>
                <c:pt idx="738" formatCode="0.000">
                  <c:v>2008.5166304816166</c:v>
                </c:pt>
                <c:pt idx="739" formatCode="0.000">
                  <c:v>2008.5166304816166</c:v>
                </c:pt>
                <c:pt idx="740" formatCode="0.000">
                  <c:v>2008.5249875075378</c:v>
                </c:pt>
                <c:pt idx="741">
                  <c:v>2008.5287671233011</c:v>
                </c:pt>
                <c:pt idx="742">
                  <c:v>2008.5479452054794</c:v>
                </c:pt>
                <c:pt idx="743">
                  <c:v>2008.5671232876712</c:v>
                </c:pt>
                <c:pt idx="744">
                  <c:v>2008.5863013698629</c:v>
                </c:pt>
                <c:pt idx="745">
                  <c:v>2008.6054794520551</c:v>
                </c:pt>
                <c:pt idx="746">
                  <c:v>2008.6246575342466</c:v>
                </c:pt>
                <c:pt idx="747">
                  <c:v>2008.6438356164253</c:v>
                </c:pt>
                <c:pt idx="748">
                  <c:v>2008.6630136986298</c:v>
                </c:pt>
                <c:pt idx="749">
                  <c:v>2008.682191780822</c:v>
                </c:pt>
                <c:pt idx="750">
                  <c:v>2008.682191780822</c:v>
                </c:pt>
                <c:pt idx="751">
                  <c:v>2008.7013698630137</c:v>
                </c:pt>
                <c:pt idx="752">
                  <c:v>2008.7205479452061</c:v>
                </c:pt>
                <c:pt idx="753">
                  <c:v>2008.7397260273972</c:v>
                </c:pt>
                <c:pt idx="754">
                  <c:v>2008.7589041095891</c:v>
                </c:pt>
                <c:pt idx="755">
                  <c:v>2008.7780821917811</c:v>
                </c:pt>
                <c:pt idx="756">
                  <c:v>2008.7972602739726</c:v>
                </c:pt>
                <c:pt idx="757">
                  <c:v>2008.8164383561598</c:v>
                </c:pt>
                <c:pt idx="758">
                  <c:v>2008.8356164383558</c:v>
                </c:pt>
                <c:pt idx="759">
                  <c:v>2008.8547945205478</c:v>
                </c:pt>
                <c:pt idx="760">
                  <c:v>2008.8739726027397</c:v>
                </c:pt>
                <c:pt idx="761">
                  <c:v>2008.8931506849308</c:v>
                </c:pt>
                <c:pt idx="762">
                  <c:v>2008.9123287671232</c:v>
                </c:pt>
                <c:pt idx="763">
                  <c:v>2008.9315068493152</c:v>
                </c:pt>
                <c:pt idx="764">
                  <c:v>2008.9506849315069</c:v>
                </c:pt>
                <c:pt idx="765">
                  <c:v>2008.9698630137011</c:v>
                </c:pt>
                <c:pt idx="766">
                  <c:v>2008.9890410958899</c:v>
                </c:pt>
                <c:pt idx="767" formatCode="0.000">
                  <c:v>2009.002739726028</c:v>
                </c:pt>
                <c:pt idx="768" formatCode="0.000">
                  <c:v>2009.0191780821917</c:v>
                </c:pt>
                <c:pt idx="769" formatCode="0.000">
                  <c:v>2009.0383561643835</c:v>
                </c:pt>
                <c:pt idx="770" formatCode="0.000">
                  <c:v>2009.0575342465754</c:v>
                </c:pt>
                <c:pt idx="771" formatCode="0.000">
                  <c:v>2009.0767123287671</c:v>
                </c:pt>
                <c:pt idx="772" formatCode="0.000">
                  <c:v>2009.0958904109589</c:v>
                </c:pt>
                <c:pt idx="773" formatCode="0.000">
                  <c:v>2009.1150684931511</c:v>
                </c:pt>
                <c:pt idx="774" formatCode="0.000">
                  <c:v>2009.1342465753169</c:v>
                </c:pt>
                <c:pt idx="775" formatCode="0.000">
                  <c:v>2009.1534246575141</c:v>
                </c:pt>
                <c:pt idx="776" formatCode="0.000">
                  <c:v>2009.1726027397258</c:v>
                </c:pt>
                <c:pt idx="777" formatCode="0.000">
                  <c:v>2009.1917808219148</c:v>
                </c:pt>
                <c:pt idx="778" formatCode="0.000">
                  <c:v>2009.2109589041111</c:v>
                </c:pt>
                <c:pt idx="779" formatCode="0.000">
                  <c:v>2009.2301369862998</c:v>
                </c:pt>
                <c:pt idx="780" formatCode="0.000">
                  <c:v>2009.2493150684932</c:v>
                </c:pt>
                <c:pt idx="781" formatCode="0.000">
                  <c:v>2009.2684931506851</c:v>
                </c:pt>
                <c:pt idx="782" formatCode="0.000">
                  <c:v>2009.2876712328766</c:v>
                </c:pt>
                <c:pt idx="783" formatCode="0.000">
                  <c:v>2009.3068493150686</c:v>
                </c:pt>
                <c:pt idx="784" formatCode="0.000">
                  <c:v>2009.3260273972603</c:v>
                </c:pt>
                <c:pt idx="785" formatCode="0.000">
                  <c:v>2009.345205479452</c:v>
                </c:pt>
                <c:pt idx="786" formatCode="0.000">
                  <c:v>2009.3643835616438</c:v>
                </c:pt>
                <c:pt idx="787" formatCode="0.000">
                  <c:v>2009.3835616438357</c:v>
                </c:pt>
                <c:pt idx="788" formatCode="0.000">
                  <c:v>2009.4027397260281</c:v>
                </c:pt>
                <c:pt idx="789" formatCode="0.000">
                  <c:v>2009.4219178082201</c:v>
                </c:pt>
                <c:pt idx="790" formatCode="0.000">
                  <c:v>2009.4410958904109</c:v>
                </c:pt>
                <c:pt idx="791" formatCode="0.000">
                  <c:v>2009.4602739726031</c:v>
                </c:pt>
                <c:pt idx="792" formatCode="0.000">
                  <c:v>2009.479452054795</c:v>
                </c:pt>
                <c:pt idx="793" formatCode="0.000">
                  <c:v>2009.4986301369859</c:v>
                </c:pt>
                <c:pt idx="794" formatCode="0.000">
                  <c:v>2009.5178082191778</c:v>
                </c:pt>
                <c:pt idx="795" formatCode="0.000">
                  <c:v>2009.53698630137</c:v>
                </c:pt>
                <c:pt idx="796" formatCode="0.000">
                  <c:v>2009.5561643835617</c:v>
                </c:pt>
                <c:pt idx="797" formatCode="0.000">
                  <c:v>2009.5753424657535</c:v>
                </c:pt>
                <c:pt idx="798" formatCode="0.000">
                  <c:v>2009.594520547935</c:v>
                </c:pt>
                <c:pt idx="799" formatCode="0.000">
                  <c:v>2009.6136986301358</c:v>
                </c:pt>
                <c:pt idx="800" formatCode="0.000">
                  <c:v>2009.6328767123248</c:v>
                </c:pt>
                <c:pt idx="801" formatCode="0.000">
                  <c:v>2009.6520547945206</c:v>
                </c:pt>
                <c:pt idx="802" formatCode="0.000">
                  <c:v>2009.6712328766964</c:v>
                </c:pt>
                <c:pt idx="803" formatCode="0.000">
                  <c:v>2009.6904109588845</c:v>
                </c:pt>
                <c:pt idx="804" formatCode="0.000">
                  <c:v>2009.7095890411085</c:v>
                </c:pt>
                <c:pt idx="805" formatCode="0.000">
                  <c:v>2009.7287671233044</c:v>
                </c:pt>
                <c:pt idx="806" formatCode="0.000">
                  <c:v>2009.7479452054795</c:v>
                </c:pt>
                <c:pt idx="807" formatCode="0.000">
                  <c:v>2009.7671232876712</c:v>
                </c:pt>
                <c:pt idx="808" formatCode="0.000">
                  <c:v>2009.7863013698629</c:v>
                </c:pt>
                <c:pt idx="809" formatCode="0.000">
                  <c:v>2009.8054794520551</c:v>
                </c:pt>
                <c:pt idx="810" formatCode="0.000">
                  <c:v>2009.8246575342466</c:v>
                </c:pt>
                <c:pt idx="811" formatCode="0.000">
                  <c:v>2009.8438356164274</c:v>
                </c:pt>
                <c:pt idx="812" formatCode="0.000">
                  <c:v>2009.8630136986299</c:v>
                </c:pt>
                <c:pt idx="813" formatCode="0.000">
                  <c:v>2009.8821917808218</c:v>
                </c:pt>
                <c:pt idx="814" formatCode="0.000">
                  <c:v>2009.9013698630151</c:v>
                </c:pt>
                <c:pt idx="815" formatCode="0.000">
                  <c:v>2009.9205479452162</c:v>
                </c:pt>
                <c:pt idx="816" formatCode="0.000">
                  <c:v>2009.9397260273972</c:v>
                </c:pt>
                <c:pt idx="817" formatCode="0.000">
                  <c:v>2009.9589041095901</c:v>
                </c:pt>
                <c:pt idx="818" formatCode="0.000">
                  <c:v>2009.9780821917811</c:v>
                </c:pt>
                <c:pt idx="819" formatCode="0.000">
                  <c:v>2009.9972602739726</c:v>
                </c:pt>
                <c:pt idx="820" formatCode="0.000">
                  <c:v>2010.0164383561644</c:v>
                </c:pt>
                <c:pt idx="821" formatCode="0.000">
                  <c:v>2010.0356164383559</c:v>
                </c:pt>
                <c:pt idx="822" formatCode="0.000">
                  <c:v>2010.0547945205478</c:v>
                </c:pt>
                <c:pt idx="823" formatCode="0.000">
                  <c:v>2010.07397260274</c:v>
                </c:pt>
                <c:pt idx="824" formatCode="0.000">
                  <c:v>2010.0931506849308</c:v>
                </c:pt>
                <c:pt idx="825" formatCode="0.000">
                  <c:v>2010.1123287671228</c:v>
                </c:pt>
                <c:pt idx="826" formatCode="0.000">
                  <c:v>2010.1315068493052</c:v>
                </c:pt>
                <c:pt idx="827" formatCode="0.000">
                  <c:v>2010.1506849315058</c:v>
                </c:pt>
                <c:pt idx="828" formatCode="0.000">
                  <c:v>2010.1698630136987</c:v>
                </c:pt>
                <c:pt idx="829" formatCode="0.000">
                  <c:v>2010.1890410958797</c:v>
                </c:pt>
                <c:pt idx="830" formatCode="0.000">
                  <c:v>2010.2082191780821</c:v>
                </c:pt>
                <c:pt idx="831" formatCode="0.000">
                  <c:v>2010.2273972602761</c:v>
                </c:pt>
                <c:pt idx="832" formatCode="0.000">
                  <c:v>2010.2465753424792</c:v>
                </c:pt>
                <c:pt idx="833" formatCode="0.000">
                  <c:v>2010.2657534246778</c:v>
                </c:pt>
                <c:pt idx="834" formatCode="0.000">
                  <c:v>2010.2849315068386</c:v>
                </c:pt>
                <c:pt idx="835" formatCode="0.000">
                  <c:v>2010.3041095890408</c:v>
                </c:pt>
                <c:pt idx="836" formatCode="0.000">
                  <c:v>2010.3232876712329</c:v>
                </c:pt>
                <c:pt idx="837" formatCode="0.000">
                  <c:v>2010.3424657534247</c:v>
                </c:pt>
                <c:pt idx="838" formatCode="0.000">
                  <c:v>2010.3616438356148</c:v>
                </c:pt>
                <c:pt idx="839" formatCode="0.000">
                  <c:v>2010.3808219177999</c:v>
                </c:pt>
                <c:pt idx="840" formatCode="0.000">
                  <c:v>2010.4</c:v>
                </c:pt>
                <c:pt idx="841" formatCode="0.000">
                  <c:v>2010.4191780821961</c:v>
                </c:pt>
                <c:pt idx="842" formatCode="0.000">
                  <c:v>2010.4383561643835</c:v>
                </c:pt>
                <c:pt idx="843" formatCode="0.000">
                  <c:v>2010.4575342465753</c:v>
                </c:pt>
                <c:pt idx="844" formatCode="0.000">
                  <c:v>2010.4767123287681</c:v>
                </c:pt>
                <c:pt idx="845" formatCode="0.000">
                  <c:v>2010.4958904109601</c:v>
                </c:pt>
                <c:pt idx="846" formatCode="0.000">
                  <c:v>2010.5150684931511</c:v>
                </c:pt>
                <c:pt idx="847" formatCode="0.000">
                  <c:v>2010.534246575322</c:v>
                </c:pt>
                <c:pt idx="848" formatCode="0.000">
                  <c:v>2010.5534246575182</c:v>
                </c:pt>
                <c:pt idx="849" formatCode="0.000">
                  <c:v>2010.5726027397259</c:v>
                </c:pt>
                <c:pt idx="850" formatCode="0.000">
                  <c:v>2010.5917808219178</c:v>
                </c:pt>
                <c:pt idx="851" formatCode="0.000">
                  <c:v>2010.61095890411</c:v>
                </c:pt>
                <c:pt idx="852" formatCode="0.000">
                  <c:v>2010.6301369862999</c:v>
                </c:pt>
                <c:pt idx="853">
                  <c:v>2010.6493150684928</c:v>
                </c:pt>
                <c:pt idx="854">
                  <c:v>2010.668493150685</c:v>
                </c:pt>
                <c:pt idx="855">
                  <c:v>2010.6876712328758</c:v>
                </c:pt>
                <c:pt idx="856">
                  <c:v>2010.7068493150684</c:v>
                </c:pt>
                <c:pt idx="857">
                  <c:v>2010.7260273972611</c:v>
                </c:pt>
                <c:pt idx="858">
                  <c:v>2010.7452054794521</c:v>
                </c:pt>
                <c:pt idx="859">
                  <c:v>2010.7643835616439</c:v>
                </c:pt>
                <c:pt idx="860">
                  <c:v>2010.783561643836</c:v>
                </c:pt>
                <c:pt idx="861">
                  <c:v>2010.8027397260273</c:v>
                </c:pt>
                <c:pt idx="862">
                  <c:v>2010.8219178082193</c:v>
                </c:pt>
                <c:pt idx="863">
                  <c:v>2010.8410958904108</c:v>
                </c:pt>
                <c:pt idx="864">
                  <c:v>2010.8602739726027</c:v>
                </c:pt>
                <c:pt idx="865">
                  <c:v>2010.8794520547945</c:v>
                </c:pt>
                <c:pt idx="866">
                  <c:v>2010.8986301369848</c:v>
                </c:pt>
                <c:pt idx="867">
                  <c:v>2010.9178082191779</c:v>
                </c:pt>
                <c:pt idx="868">
                  <c:v>2010.9369863013701</c:v>
                </c:pt>
                <c:pt idx="869">
                  <c:v>2010.9561643835661</c:v>
                </c:pt>
                <c:pt idx="870">
                  <c:v>2010.9753424657533</c:v>
                </c:pt>
                <c:pt idx="871">
                  <c:v>2010.9945205479448</c:v>
                </c:pt>
                <c:pt idx="872" formatCode="0.0000">
                  <c:v>2011.013698630137</c:v>
                </c:pt>
                <c:pt idx="873" formatCode="0.0000">
                  <c:v>2011.0328767123278</c:v>
                </c:pt>
                <c:pt idx="874" formatCode="0.0000">
                  <c:v>2011.0520547945205</c:v>
                </c:pt>
                <c:pt idx="875" formatCode="0.0000">
                  <c:v>2011.0712328767017</c:v>
                </c:pt>
                <c:pt idx="876" formatCode="0.0000">
                  <c:v>2011.0904109588885</c:v>
                </c:pt>
              </c:numCache>
            </c:numRef>
          </c:xVal>
          <c:yVal>
            <c:numRef>
              <c:f>wholesale_prices!$C$5:$C$1167</c:f>
              <c:numCache>
                <c:formatCode>General</c:formatCode>
                <c:ptCount val="877"/>
                <c:pt idx="273" formatCode="0.000">
                  <c:v>2.1686999999999999</c:v>
                </c:pt>
                <c:pt idx="274" formatCode="0.000">
                  <c:v>2.1097999999999999</c:v>
                </c:pt>
                <c:pt idx="275" formatCode="0.000">
                  <c:v>2.073</c:v>
                </c:pt>
                <c:pt idx="276" formatCode="0.000">
                  <c:v>2.0508999999999977</c:v>
                </c:pt>
                <c:pt idx="277" formatCode="0.000">
                  <c:v>2.0361999999999987</c:v>
                </c:pt>
                <c:pt idx="278" formatCode="0.000">
                  <c:v>2.073</c:v>
                </c:pt>
                <c:pt idx="279" formatCode="0.000">
                  <c:v>2.0215000000000001</c:v>
                </c:pt>
                <c:pt idx="280" formatCode="0.000">
                  <c:v>1.9993999999999956</c:v>
                </c:pt>
                <c:pt idx="281" formatCode="0.000">
                  <c:v>1.984699999999997</c:v>
                </c:pt>
                <c:pt idx="282" formatCode="0.000">
                  <c:v>1.9625999999999968</c:v>
                </c:pt>
                <c:pt idx="283" formatCode="0.000">
                  <c:v>2.0066999999999977</c:v>
                </c:pt>
                <c:pt idx="284" formatCode="0.000">
                  <c:v>2.0361999999999987</c:v>
                </c:pt>
                <c:pt idx="285" formatCode="0.000">
                  <c:v>2.0655999999999999</c:v>
                </c:pt>
                <c:pt idx="286" formatCode="0.000">
                  <c:v>2.0361999999999987</c:v>
                </c:pt>
                <c:pt idx="287" formatCode="0.000">
                  <c:v>2.0141</c:v>
                </c:pt>
                <c:pt idx="288" formatCode="0.000">
                  <c:v>2.0508999999999977</c:v>
                </c:pt>
                <c:pt idx="289" formatCode="0.000">
                  <c:v>2.0583</c:v>
                </c:pt>
                <c:pt idx="290" formatCode="0.000">
                  <c:v>2.0508999999999977</c:v>
                </c:pt>
                <c:pt idx="291" formatCode="0.000">
                  <c:v>2.0951</c:v>
                </c:pt>
                <c:pt idx="292" formatCode="0.000">
                  <c:v>2.1539999999999999</c:v>
                </c:pt>
                <c:pt idx="293" formatCode="0.000">
                  <c:v>2.2276000000000002</c:v>
                </c:pt>
                <c:pt idx="294" formatCode="0.000">
                  <c:v>2.1981999999999999</c:v>
                </c:pt>
                <c:pt idx="295" formatCode="0.000">
                  <c:v>2.2423000000000002</c:v>
                </c:pt>
                <c:pt idx="296" formatCode="0.000">
                  <c:v>2.2644000000000002</c:v>
                </c:pt>
                <c:pt idx="297" formatCode="0.000">
                  <c:v>2.2864999999999998</c:v>
                </c:pt>
                <c:pt idx="298" formatCode="0.000">
                  <c:v>2.3821999999999997</c:v>
                </c:pt>
                <c:pt idx="299" formatCode="0.000">
                  <c:v>2.3011999999999997</c:v>
                </c:pt>
                <c:pt idx="300" formatCode="0.000">
                  <c:v>2.3306999999999967</c:v>
                </c:pt>
                <c:pt idx="301" formatCode="0.000">
                  <c:v>2.4043000000000001</c:v>
                </c:pt>
                <c:pt idx="302" formatCode="0.000">
                  <c:v>2.3453999999999997</c:v>
                </c:pt>
                <c:pt idx="303" formatCode="0.000">
                  <c:v>2.3895999999999997</c:v>
                </c:pt>
                <c:pt idx="304" formatCode="0.000">
                  <c:v>2.4337</c:v>
                </c:pt>
                <c:pt idx="305" formatCode="0.000">
                  <c:v>2.4485000000000001</c:v>
                </c:pt>
                <c:pt idx="306" formatCode="0.000">
                  <c:v>2.5146999999999977</c:v>
                </c:pt>
                <c:pt idx="307" formatCode="0.000">
                  <c:v>2.4853000000000001</c:v>
                </c:pt>
                <c:pt idx="308" formatCode="0.000">
                  <c:v>2.5146999999999977</c:v>
                </c:pt>
                <c:pt idx="309" formatCode="0.000">
                  <c:v>2.5514999999999977</c:v>
                </c:pt>
                <c:pt idx="310" formatCode="0.000">
                  <c:v>2.5589</c:v>
                </c:pt>
                <c:pt idx="311" formatCode="0.000">
                  <c:v>2.5442</c:v>
                </c:pt>
                <c:pt idx="312" formatCode="0.000">
                  <c:v>2.5221</c:v>
                </c:pt>
                <c:pt idx="313" formatCode="0.000">
                  <c:v>2.5663</c:v>
                </c:pt>
                <c:pt idx="314" formatCode="0.000">
                  <c:v>2.5956999999999977</c:v>
                </c:pt>
                <c:pt idx="315" formatCode="0.000">
                  <c:v>2.6545999999999998</c:v>
                </c:pt>
                <c:pt idx="316" formatCode="0.000">
                  <c:v>2.6766999999999967</c:v>
                </c:pt>
                <c:pt idx="317" formatCode="0.000">
                  <c:v>2.7282000000000002</c:v>
                </c:pt>
                <c:pt idx="318" formatCode="0.000">
                  <c:v>2.8017999999999987</c:v>
                </c:pt>
                <c:pt idx="319" formatCode="0.000">
                  <c:v>2.8386999999999967</c:v>
                </c:pt>
                <c:pt idx="320" formatCode="0.000">
                  <c:v>2.8165999999999967</c:v>
                </c:pt>
                <c:pt idx="321" formatCode="0.000">
                  <c:v>2.8165999999999967</c:v>
                </c:pt>
                <c:pt idx="322" formatCode="0.000">
                  <c:v>2.7429000000000001</c:v>
                </c:pt>
                <c:pt idx="323" formatCode="0.000">
                  <c:v>2.6987999999999999</c:v>
                </c:pt>
                <c:pt idx="324" formatCode="0.000">
                  <c:v>2.7503000000000002</c:v>
                </c:pt>
                <c:pt idx="325" formatCode="0.000">
                  <c:v>2.7723999999999998</c:v>
                </c:pt>
                <c:pt idx="326" formatCode="0.000">
                  <c:v>2.7282000000000002</c:v>
                </c:pt>
                <c:pt idx="327" formatCode="0.000">
                  <c:v>2.7061000000000002</c:v>
                </c:pt>
                <c:pt idx="328" formatCode="0.000">
                  <c:v>2.6840000000000002</c:v>
                </c:pt>
                <c:pt idx="329" formatCode="0.000">
                  <c:v>2.7282000000000002</c:v>
                </c:pt>
                <c:pt idx="330" formatCode="0.000">
                  <c:v>2.7723999999999998</c:v>
                </c:pt>
                <c:pt idx="331" formatCode="0.000">
                  <c:v>2.8017999999999987</c:v>
                </c:pt>
                <c:pt idx="332" formatCode="0.000">
                  <c:v>2.8239000000000001</c:v>
                </c:pt>
                <c:pt idx="333" formatCode="0.000">
                  <c:v>2.8017999999999987</c:v>
                </c:pt>
                <c:pt idx="334" formatCode="0.000">
                  <c:v>2.7798000000000003</c:v>
                </c:pt>
                <c:pt idx="335" formatCode="0.000">
                  <c:v>2.8091999999999997</c:v>
                </c:pt>
                <c:pt idx="336" formatCode="0.000">
                  <c:v>2.8165999999999967</c:v>
                </c:pt>
                <c:pt idx="337" formatCode="0.000">
                  <c:v>2.9908880244999967</c:v>
                </c:pt>
                <c:pt idx="338" formatCode="0.000">
                  <c:v>3.0266143127</c:v>
                </c:pt>
                <c:pt idx="339" formatCode="0.000">
                  <c:v>3.0504544783999998</c:v>
                </c:pt>
                <c:pt idx="340" formatCode="0.000">
                  <c:v>3.1219749755000001</c:v>
                </c:pt>
                <c:pt idx="341" formatCode="0.000">
                  <c:v>3.0742946441000005</c:v>
                </c:pt>
                <c:pt idx="342" formatCode="0.000">
                  <c:v>3.1696553068999997</c:v>
                </c:pt>
                <c:pt idx="343" formatCode="0.000">
                  <c:v>3.2887882147000012</c:v>
                </c:pt>
                <c:pt idx="344" formatCode="0.000">
                  <c:v>3.3603087118000006</c:v>
                </c:pt>
                <c:pt idx="345" formatCode="0.000">
                  <c:v>3.4317612882000001</c:v>
                </c:pt>
                <c:pt idx="346" formatCode="0.000">
                  <c:v>3.6224146930999988</c:v>
                </c:pt>
                <c:pt idx="347" formatCode="0.000">
                  <c:v>3.7773418098000002</c:v>
                </c:pt>
                <c:pt idx="348" formatCode="0.000">
                  <c:v>3.3603087118000006</c:v>
                </c:pt>
                <c:pt idx="349" formatCode="0.000">
                  <c:v>3.4198751656999784</c:v>
                </c:pt>
                <c:pt idx="350" formatCode="0.000">
                  <c:v>3.4675554970999998</c:v>
                </c:pt>
                <c:pt idx="351" formatCode="0.000">
                  <c:v>3.2172677176000204</c:v>
                </c:pt>
                <c:pt idx="352" formatCode="0.000">
                  <c:v>2.9432076930999997</c:v>
                </c:pt>
                <c:pt idx="353" formatCode="0.000">
                  <c:v>2.9670478588000222</c:v>
                </c:pt>
                <c:pt idx="354" formatCode="0.000">
                  <c:v>2.8598010734999977</c:v>
                </c:pt>
                <c:pt idx="355" formatCode="0.000">
                  <c:v>2.9313215706000002</c:v>
                </c:pt>
                <c:pt idx="356" formatCode="0.000">
                  <c:v>3.0147281901999987</c:v>
                </c:pt>
                <c:pt idx="357" formatCode="0.000">
                  <c:v>2.9074814049</c:v>
                </c:pt>
                <c:pt idx="358" formatCode="0.000">
                  <c:v>2.8479149510000012</c:v>
                </c:pt>
                <c:pt idx="359" formatCode="0.000">
                  <c:v>2.9432076930999997</c:v>
                </c:pt>
                <c:pt idx="360" formatCode="0.000">
                  <c:v>2.9908880244999967</c:v>
                </c:pt>
                <c:pt idx="361" formatCode="0.000">
                  <c:v>3.0266143127</c:v>
                </c:pt>
                <c:pt idx="362" formatCode="0.000">
                  <c:v>2.9908880244999967</c:v>
                </c:pt>
                <c:pt idx="363" formatCode="0.000">
                  <c:v>3.0504544783999998</c:v>
                </c:pt>
                <c:pt idx="364" formatCode="0.000">
                  <c:v>3.2053815951000204</c:v>
                </c:pt>
                <c:pt idx="365" formatCode="0.000">
                  <c:v>3.2887882147000012</c:v>
                </c:pt>
                <c:pt idx="366" formatCode="0.000">
                  <c:v>3.3483546686000012</c:v>
                </c:pt>
                <c:pt idx="367" formatCode="0.000">
                  <c:v>3.4913956628</c:v>
                </c:pt>
                <c:pt idx="368" formatCode="0.000">
                  <c:v>3.5509621166999987</c:v>
                </c:pt>
                <c:pt idx="369" formatCode="0.000">
                  <c:v>3.6224146930999988</c:v>
                </c:pt>
                <c:pt idx="370" formatCode="0.000">
                  <c:v>3.7296614784000002</c:v>
                </c:pt>
                <c:pt idx="371" formatCode="0.000">
                  <c:v>3.8011819755000005</c:v>
                </c:pt>
                <c:pt idx="372" formatCode="0.000">
                  <c:v>3.6939351902000004</c:v>
                </c:pt>
                <c:pt idx="373" formatCode="0.000">
                  <c:v>3.6224146930999988</c:v>
                </c:pt>
                <c:pt idx="374" formatCode="0.000">
                  <c:v>3.7416155216</c:v>
                </c:pt>
                <c:pt idx="375" formatCode="0.000">
                  <c:v>3.7892279323000002</c:v>
                </c:pt>
                <c:pt idx="376" formatCode="0.000">
                  <c:v>3.8369082636999967</c:v>
                </c:pt>
                <c:pt idx="377" formatCode="0.000">
                  <c:v>3.8964747176000003</c:v>
                </c:pt>
                <c:pt idx="378" formatCode="0.000">
                  <c:v>3.8488623068999988</c:v>
                </c:pt>
                <c:pt idx="379" formatCode="0.000">
                  <c:v>3.9441550490000004</c:v>
                </c:pt>
                <c:pt idx="380" formatCode="0.000">
                  <c:v>4.0633558774999265</c:v>
                </c:pt>
                <c:pt idx="381" formatCode="0.000">
                  <c:v>4.1824887853000003</c:v>
                </c:pt>
                <c:pt idx="382" formatCode="0.000">
                  <c:v>4.3016216931000519</c:v>
                </c:pt>
                <c:pt idx="383" formatCode="0.000">
                  <c:v>4.4327086441000034</c:v>
                </c:pt>
                <c:pt idx="384" formatCode="0.000">
                  <c:v>4.5876357607999845</c:v>
                </c:pt>
                <c:pt idx="385" formatCode="0.000">
                  <c:v>4.7425628774999655</c:v>
                </c:pt>
                <c:pt idx="386" formatCode="0.000">
                  <c:v>4.9451024049000134</c:v>
                </c:pt>
                <c:pt idx="387" formatCode="0.000">
                  <c:v>5.0404630677000002</c:v>
                </c:pt>
                <c:pt idx="388" formatCode="0.000">
                  <c:v>5.1476419323</c:v>
                </c:pt>
                <c:pt idx="389" formatCode="0.000">
                  <c:v>5.3025690489999855</c:v>
                </c:pt>
                <c:pt idx="390" formatCode="0.000">
                  <c:v>5.0404630677000002</c:v>
                </c:pt>
                <c:pt idx="391" formatCode="0.000">
                  <c:v>4.8616957853000464</c:v>
                </c:pt>
                <c:pt idx="392" formatCode="0.000">
                  <c:v>4.7187227117999999</c:v>
                </c:pt>
                <c:pt idx="393" formatCode="0.000">
                  <c:v>4.5995218832999996</c:v>
                </c:pt>
                <c:pt idx="394" formatCode="0.000">
                  <c:v>4.4565488098000001</c:v>
                </c:pt>
                <c:pt idx="395" formatCode="0.000">
                  <c:v>4.6472022147000001</c:v>
                </c:pt>
                <c:pt idx="396" formatCode="0.000">
                  <c:v>4.778289165700051</c:v>
                </c:pt>
                <c:pt idx="397" formatCode="0.000">
                  <c:v>4.8855359509999365</c:v>
                </c:pt>
                <c:pt idx="398" formatCode="0.000">
                  <c:v>4.7544490000000001</c:v>
                </c:pt>
                <c:pt idx="399" formatCode="0.000">
                  <c:v>4.635316092200001</c:v>
                </c:pt>
                <c:pt idx="400" formatCode="0.000">
                  <c:v>4.778289165700051</c:v>
                </c:pt>
                <c:pt idx="401" formatCode="0.000">
                  <c:v>4.8974220735000005</c:v>
                </c:pt>
                <c:pt idx="402" formatCode="0.000">
                  <c:v>4.9451024049000134</c:v>
                </c:pt>
                <c:pt idx="403" formatCode="0.000">
                  <c:v>4.8974220735000005</c:v>
                </c:pt>
                <c:pt idx="404" formatCode="0.000">
                  <c:v>4.9808286930999994</c:v>
                </c:pt>
                <c:pt idx="405" formatCode="0.000">
                  <c:v>5.0642353126999655</c:v>
                </c:pt>
                <c:pt idx="406" formatCode="0.000">
                  <c:v>5.1000295215999945</c:v>
                </c:pt>
                <c:pt idx="407" formatCode="0.000">
                  <c:v>4.9569885273999645</c:v>
                </c:pt>
                <c:pt idx="408" formatCode="0.000">
                  <c:v>4.8616957853000464</c:v>
                </c:pt>
                <c:pt idx="409" formatCode="0.000">
                  <c:v>4.7663351225000001</c:v>
                </c:pt>
                <c:pt idx="410" formatCode="0.000">
                  <c:v>4.6590883371999645</c:v>
                </c:pt>
                <c:pt idx="411" formatCode="0.000">
                  <c:v>4.5399554294</c:v>
                </c:pt>
                <c:pt idx="412" formatCode="0.000">
                  <c:v>4.4446626872999992</c:v>
                </c:pt>
                <c:pt idx="413" formatCode="0.000">
                  <c:v>4.5637955951000002</c:v>
                </c:pt>
                <c:pt idx="414" formatCode="0.000">
                  <c:v>4.6233620489999945</c:v>
                </c:pt>
                <c:pt idx="415" formatCode="0.000">
                  <c:v>4.5519094726000002</c:v>
                </c:pt>
                <c:pt idx="416" formatCode="0.000">
                  <c:v>4.4803889755000004</c:v>
                </c:pt>
                <c:pt idx="417" formatCode="0.000">
                  <c:v>4.4088684784000014</c:v>
                </c:pt>
                <c:pt idx="418" formatCode="0.000">
                  <c:v>4.5876357607999845</c:v>
                </c:pt>
                <c:pt idx="419" formatCode="0.000">
                  <c:v>4.7425628774999655</c:v>
                </c:pt>
                <c:pt idx="420" formatCode="0.000">
                  <c:v>4.7901752881999755</c:v>
                </c:pt>
                <c:pt idx="421" formatCode="0.000">
                  <c:v>4.9093761167000034</c:v>
                </c:pt>
                <c:pt idx="422" formatCode="0.000">
                  <c:v>5.0523491901999993</c:v>
                </c:pt>
                <c:pt idx="423" formatCode="0.000">
                  <c:v>5.1000295215999945</c:v>
                </c:pt>
                <c:pt idx="424" formatCode="0.000">
                  <c:v>5.2191624293999999</c:v>
                </c:pt>
                <c:pt idx="425" formatCode="0.000">
                  <c:v>5.2906829264999855</c:v>
                </c:pt>
                <c:pt idx="426" formatCode="0.000">
                  <c:v>5.3025690489999855</c:v>
                </c:pt>
                <c:pt idx="427" formatCode="0.000">
                  <c:v>5.2311164726000001</c:v>
                </c:pt>
                <c:pt idx="428" formatCode="0.000">
                  <c:v>5.3621355028999256</c:v>
                </c:pt>
                <c:pt idx="429" formatCode="0.000">
                  <c:v>5.4574961657000003</c:v>
                </c:pt>
                <c:pt idx="430" formatCode="0.000">
                  <c:v>5.5051764970999955</c:v>
                </c:pt>
                <c:pt idx="431" formatCode="0.000">
                  <c:v>5.5766290735000501</c:v>
                </c:pt>
                <c:pt idx="432" formatCode="0.000">
                  <c:v>5.6004692392000006</c:v>
                </c:pt>
                <c:pt idx="433" formatCode="0.000">
                  <c:v>5.5170626196000008</c:v>
                </c:pt>
                <c:pt idx="434" formatCode="0.000">
                  <c:v>5.4336560000000134</c:v>
                </c:pt>
                <c:pt idx="435" formatCode="0.000">
                  <c:v>5.3025690489999855</c:v>
                </c:pt>
                <c:pt idx="436" formatCode="0.000">
                  <c:v>5.1834361411999845</c:v>
                </c:pt>
                <c:pt idx="437" formatCode="0.000">
                  <c:v>5.0404630677000002</c:v>
                </c:pt>
                <c:pt idx="438" formatCode="0.000">
                  <c:v>5.1357558097999645</c:v>
                </c:pt>
                <c:pt idx="439" formatCode="0.000">
                  <c:v>5.2311164726000001</c:v>
                </c:pt>
                <c:pt idx="440" formatCode="0.000">
                  <c:v>5.1476419323</c:v>
                </c:pt>
                <c:pt idx="441" formatCode="0.000">
                  <c:v>5.0523491901999993</c:v>
                </c:pt>
                <c:pt idx="442" formatCode="0.000">
                  <c:v>5.1834361411999845</c:v>
                </c:pt>
                <c:pt idx="443" formatCode="0.000">
                  <c:v>5.3502493803999993</c:v>
                </c:pt>
                <c:pt idx="444" formatCode="0.000">
                  <c:v>5.4455421224999991</c:v>
                </c:pt>
                <c:pt idx="445" formatCode="0.000">
                  <c:v>5.5409027853000428</c:v>
                </c:pt>
                <c:pt idx="446" formatCode="0.000">
                  <c:v>5.6243094049</c:v>
                </c:pt>
                <c:pt idx="447" formatCode="0.000">
                  <c:v>5.6004692392000006</c:v>
                </c:pt>
                <c:pt idx="448" formatCode="0.000">
                  <c:v>5.6600356930999745</c:v>
                </c:pt>
                <c:pt idx="449" formatCode="0.000">
                  <c:v>5.7077160244999945</c:v>
                </c:pt>
                <c:pt idx="450" formatCode="0.000">
                  <c:v>5.5290166627999655</c:v>
                </c:pt>
                <c:pt idx="451" formatCode="0.000">
                  <c:v>5.4098158342999945</c:v>
                </c:pt>
                <c:pt idx="452" formatCode="0.000">
                  <c:v>5.2906829264999855</c:v>
                </c:pt>
                <c:pt idx="453" formatCode="0.000">
                  <c:v>5.2191624293999999</c:v>
                </c:pt>
                <c:pt idx="454" formatCode="0.000">
                  <c:v>5.3621355028999256</c:v>
                </c:pt>
                <c:pt idx="455" formatCode="0.000">
                  <c:v>5.4932224539000565</c:v>
                </c:pt>
                <c:pt idx="456" formatCode="0.000">
                  <c:v>5.5766290735000501</c:v>
                </c:pt>
              </c:numCache>
            </c:numRef>
          </c:yVal>
        </c:ser>
        <c:ser>
          <c:idx val="2"/>
          <c:order val="2"/>
          <c:spPr>
            <a:ln w="28575">
              <a:solidFill>
                <a:srgbClr val="008000"/>
              </a:solidFill>
            </a:ln>
          </c:spPr>
          <c:marker>
            <c:symbol val="none"/>
          </c:marker>
          <c:xVal>
            <c:numRef>
              <c:f>wholesale_prices!$A$5:$A$1167</c:f>
              <c:numCache>
                <c:formatCode>General</c:formatCode>
                <c:ptCount val="877"/>
                <c:pt idx="0">
                  <c:v>2001.2327173169058</c:v>
                </c:pt>
                <c:pt idx="1">
                  <c:v>2001.2419986310747</c:v>
                </c:pt>
                <c:pt idx="2">
                  <c:v>2001.260479123888</c:v>
                </c:pt>
                <c:pt idx="3">
                  <c:v>2001.2650787132111</c:v>
                </c:pt>
                <c:pt idx="4">
                  <c:v>2001.2721423682408</c:v>
                </c:pt>
                <c:pt idx="5">
                  <c:v>2001.2778918548938</c:v>
                </c:pt>
                <c:pt idx="6">
                  <c:v>2001.2836413415469</c:v>
                </c:pt>
                <c:pt idx="7">
                  <c:v>2001.2836413415469</c:v>
                </c:pt>
                <c:pt idx="8">
                  <c:v>2001.2928405201908</c:v>
                </c:pt>
                <c:pt idx="9">
                  <c:v>2001.3021218343488</c:v>
                </c:pt>
                <c:pt idx="10">
                  <c:v>2001.3160027378508</c:v>
                </c:pt>
                <c:pt idx="11">
                  <c:v>2001.3160027378508</c:v>
                </c:pt>
                <c:pt idx="12">
                  <c:v>2001.3160027378508</c:v>
                </c:pt>
                <c:pt idx="13">
                  <c:v>2001.3298836413414</c:v>
                </c:pt>
                <c:pt idx="14">
                  <c:v>2001.3344832306598</c:v>
                </c:pt>
                <c:pt idx="15">
                  <c:v>2001.3530458589851</c:v>
                </c:pt>
                <c:pt idx="16">
                  <c:v>2001.3530458589851</c:v>
                </c:pt>
                <c:pt idx="17">
                  <c:v>2001.3761259411363</c:v>
                </c:pt>
                <c:pt idx="18">
                  <c:v>2001.3854072552999</c:v>
                </c:pt>
                <c:pt idx="19">
                  <c:v>2001.4039698836461</c:v>
                </c:pt>
                <c:pt idx="20">
                  <c:v>2001.4178507871493</c:v>
                </c:pt>
                <c:pt idx="21">
                  <c:v>2001.4317316906231</c:v>
                </c:pt>
                <c:pt idx="22">
                  <c:v>2001.4409308692677</c:v>
                </c:pt>
                <c:pt idx="23">
                  <c:v>2001.450212183436</c:v>
                </c:pt>
                <c:pt idx="24">
                  <c:v>2001.4548117727611</c:v>
                </c:pt>
                <c:pt idx="25">
                  <c:v>2001.4594934976051</c:v>
                </c:pt>
                <c:pt idx="26">
                  <c:v>2001.4686926762511</c:v>
                </c:pt>
                <c:pt idx="27">
                  <c:v>2001.4825735797401</c:v>
                </c:pt>
                <c:pt idx="28">
                  <c:v>2001.4918548939079</c:v>
                </c:pt>
                <c:pt idx="29">
                  <c:v>2001.5103353867214</c:v>
                </c:pt>
                <c:pt idx="30">
                  <c:v>2001.5288980150578</c:v>
                </c:pt>
                <c:pt idx="31">
                  <c:v>2001.5427789185478</c:v>
                </c:pt>
                <c:pt idx="32">
                  <c:v>2001.5473785078698</c:v>
                </c:pt>
                <c:pt idx="33">
                  <c:v>2001.561259411362</c:v>
                </c:pt>
                <c:pt idx="34">
                  <c:v>2001.5658590006983</c:v>
                </c:pt>
                <c:pt idx="35">
                  <c:v>2001.5844216290109</c:v>
                </c:pt>
                <c:pt idx="36">
                  <c:v>2001.5983025325008</c:v>
                </c:pt>
                <c:pt idx="37">
                  <c:v>2001.6213826146377</c:v>
                </c:pt>
                <c:pt idx="38">
                  <c:v>2001.6306639288159</c:v>
                </c:pt>
                <c:pt idx="39">
                  <c:v>2001.649144421629</c:v>
                </c:pt>
                <c:pt idx="40">
                  <c:v>2001.6538261464748</c:v>
                </c:pt>
                <c:pt idx="41">
                  <c:v>2001.6723066392749</c:v>
                </c:pt>
                <c:pt idx="42">
                  <c:v>2001.6907871321014</c:v>
                </c:pt>
                <c:pt idx="43">
                  <c:v>2001.704668035592</c:v>
                </c:pt>
                <c:pt idx="44">
                  <c:v>2001.7185489390829</c:v>
                </c:pt>
                <c:pt idx="45">
                  <c:v>2001.746392881588</c:v>
                </c:pt>
                <c:pt idx="46">
                  <c:v>2001.7509924709104</c:v>
                </c:pt>
                <c:pt idx="47">
                  <c:v>2001.7787542778908</c:v>
                </c:pt>
                <c:pt idx="48">
                  <c:v>2001.792635181383</c:v>
                </c:pt>
                <c:pt idx="49">
                  <c:v>2001.8065160848735</c:v>
                </c:pt>
                <c:pt idx="50">
                  <c:v>2001.8203969883598</c:v>
                </c:pt>
                <c:pt idx="51">
                  <c:v>2001.8203969883598</c:v>
                </c:pt>
                <c:pt idx="52">
                  <c:v>2001.8481587953456</c:v>
                </c:pt>
                <c:pt idx="53">
                  <c:v>2001.8574401095098</c:v>
                </c:pt>
                <c:pt idx="54">
                  <c:v>2001.8852019164956</c:v>
                </c:pt>
                <c:pt idx="55">
                  <c:v>2001.8944010951398</c:v>
                </c:pt>
                <c:pt idx="56">
                  <c:v>2001.912963723488</c:v>
                </c:pt>
                <c:pt idx="57">
                  <c:v>2001.912963723488</c:v>
                </c:pt>
                <c:pt idx="58">
                  <c:v>2001.9268446269677</c:v>
                </c:pt>
                <c:pt idx="59">
                  <c:v>2001.9314442162795</c:v>
                </c:pt>
                <c:pt idx="60">
                  <c:v>2001.9592060232717</c:v>
                </c:pt>
                <c:pt idx="61">
                  <c:v>2001.9638056125941</c:v>
                </c:pt>
                <c:pt idx="62">
                  <c:v>2001.9823682409308</c:v>
                </c:pt>
                <c:pt idx="63">
                  <c:v>2001.9869678302634</c:v>
                </c:pt>
                <c:pt idx="64">
                  <c:v>2002.0101300479098</c:v>
                </c:pt>
                <c:pt idx="65">
                  <c:v>2002.0332101300478</c:v>
                </c:pt>
                <c:pt idx="66">
                  <c:v>2002.0470910335387</c:v>
                </c:pt>
                <c:pt idx="67">
                  <c:v>2002.0563723477071</c:v>
                </c:pt>
                <c:pt idx="68">
                  <c:v>2002.0795345653648</c:v>
                </c:pt>
                <c:pt idx="69">
                  <c:v>2002.1026967830253</c:v>
                </c:pt>
                <c:pt idx="70">
                  <c:v>2002.1304585900048</c:v>
                </c:pt>
                <c:pt idx="71">
                  <c:v>2002.144339493487</c:v>
                </c:pt>
                <c:pt idx="72">
                  <c:v>2002.144339493487</c:v>
                </c:pt>
                <c:pt idx="73">
                  <c:v>2002.144339493487</c:v>
                </c:pt>
                <c:pt idx="74">
                  <c:v>2002.1628199863108</c:v>
                </c:pt>
                <c:pt idx="75">
                  <c:v>2002.1767008897998</c:v>
                </c:pt>
                <c:pt idx="76">
                  <c:v>2002.1905817932961</c:v>
                </c:pt>
                <c:pt idx="77">
                  <c:v>2002.1946064339386</c:v>
                </c:pt>
                <c:pt idx="78">
                  <c:v>2002.2044626967829</c:v>
                </c:pt>
                <c:pt idx="79">
                  <c:v>2002.2137440109498</c:v>
                </c:pt>
                <c:pt idx="80">
                  <c:v>2002.2137440109498</c:v>
                </c:pt>
                <c:pt idx="81">
                  <c:v>2002.2183436002751</c:v>
                </c:pt>
                <c:pt idx="82">
                  <c:v>2002.2276249144422</c:v>
                </c:pt>
                <c:pt idx="83">
                  <c:v>2002.2322245037647</c:v>
                </c:pt>
                <c:pt idx="84">
                  <c:v>2002.2415058179329</c:v>
                </c:pt>
                <c:pt idx="85">
                  <c:v>2002.2415058179329</c:v>
                </c:pt>
                <c:pt idx="86">
                  <c:v>2002.2461054072667</c:v>
                </c:pt>
                <c:pt idx="87">
                  <c:v>2002.2553867214237</c:v>
                </c:pt>
                <c:pt idx="88">
                  <c:v>2002.2645859000711</c:v>
                </c:pt>
                <c:pt idx="89">
                  <c:v>2002.2738672142368</c:v>
                </c:pt>
                <c:pt idx="90">
                  <c:v>2002.2784668035592</c:v>
                </c:pt>
                <c:pt idx="91">
                  <c:v>2002.2831485283893</c:v>
                </c:pt>
                <c:pt idx="92">
                  <c:v>2002.2877481177277</c:v>
                </c:pt>
                <c:pt idx="93">
                  <c:v>2002.2923477070499</c:v>
                </c:pt>
                <c:pt idx="94">
                  <c:v>2002.3062286105408</c:v>
                </c:pt>
                <c:pt idx="95">
                  <c:v>2002.3155099247219</c:v>
                </c:pt>
                <c:pt idx="96">
                  <c:v>2002.3155099247219</c:v>
                </c:pt>
                <c:pt idx="97">
                  <c:v>2002.3247912388663</c:v>
                </c:pt>
                <c:pt idx="98">
                  <c:v>2002.3386721423683</c:v>
                </c:pt>
                <c:pt idx="99">
                  <c:v>2002.3478713210131</c:v>
                </c:pt>
                <c:pt idx="100">
                  <c:v>2002.371033538662</c:v>
                </c:pt>
                <c:pt idx="101">
                  <c:v>2002.3803148528218</c:v>
                </c:pt>
                <c:pt idx="102">
                  <c:v>2002.3895961670089</c:v>
                </c:pt>
                <c:pt idx="103">
                  <c:v>2002.3941957563209</c:v>
                </c:pt>
                <c:pt idx="104">
                  <c:v>2002.4034770705</c:v>
                </c:pt>
                <c:pt idx="105">
                  <c:v>2002.4219575633131</c:v>
                </c:pt>
                <c:pt idx="106">
                  <c:v>2002.4404380561248</c:v>
                </c:pt>
                <c:pt idx="107">
                  <c:v>2002.4497193703003</c:v>
                </c:pt>
                <c:pt idx="108">
                  <c:v>2002.4543189596066</c:v>
                </c:pt>
                <c:pt idx="109">
                  <c:v>2002.4543189596066</c:v>
                </c:pt>
                <c:pt idx="110">
                  <c:v>2002.4543189596066</c:v>
                </c:pt>
                <c:pt idx="111">
                  <c:v>2002.4728815879535</c:v>
                </c:pt>
                <c:pt idx="112">
                  <c:v>2002.4867624914461</c:v>
                </c:pt>
                <c:pt idx="113">
                  <c:v>2002.500643394935</c:v>
                </c:pt>
                <c:pt idx="114">
                  <c:v>2002.5145242984152</c:v>
                </c:pt>
                <c:pt idx="115">
                  <c:v>2002.5330047912389</c:v>
                </c:pt>
                <c:pt idx="116">
                  <c:v>2002.5468856947311</c:v>
                </c:pt>
                <c:pt idx="117">
                  <c:v>2002.5607665982204</c:v>
                </c:pt>
                <c:pt idx="118">
                  <c:v>2002.5746475017108</c:v>
                </c:pt>
                <c:pt idx="119">
                  <c:v>2002.5885284052019</c:v>
                </c:pt>
                <c:pt idx="120">
                  <c:v>2002.6024093086926</c:v>
                </c:pt>
                <c:pt idx="121">
                  <c:v>2002.6162902121828</c:v>
                </c:pt>
                <c:pt idx="122">
                  <c:v>2002.6301711156741</c:v>
                </c:pt>
                <c:pt idx="123">
                  <c:v>2002.6394524298398</c:v>
                </c:pt>
                <c:pt idx="124">
                  <c:v>2002.6440520191552</c:v>
                </c:pt>
                <c:pt idx="125">
                  <c:v>2002.6533333333145</c:v>
                </c:pt>
                <c:pt idx="126">
                  <c:v>2002.6579329226556</c:v>
                </c:pt>
                <c:pt idx="127">
                  <c:v>2002.6672142368045</c:v>
                </c:pt>
                <c:pt idx="128">
                  <c:v>2002.6764134154678</c:v>
                </c:pt>
                <c:pt idx="129">
                  <c:v>2002.6856947296371</c:v>
                </c:pt>
                <c:pt idx="130">
                  <c:v>2002.6902943189411</c:v>
                </c:pt>
                <c:pt idx="131">
                  <c:v>2002.6949760437997</c:v>
                </c:pt>
                <c:pt idx="132">
                  <c:v>2002.7041752224504</c:v>
                </c:pt>
                <c:pt idx="133">
                  <c:v>2002.7088569473003</c:v>
                </c:pt>
                <c:pt idx="134">
                  <c:v>2002.7181382614647</c:v>
                </c:pt>
                <c:pt idx="135">
                  <c:v>2002.7273374401111</c:v>
                </c:pt>
                <c:pt idx="136">
                  <c:v>2002.7320191649555</c:v>
                </c:pt>
                <c:pt idx="137">
                  <c:v>2002.7320191649555</c:v>
                </c:pt>
                <c:pt idx="138">
                  <c:v>2002.7366187542877</c:v>
                </c:pt>
                <c:pt idx="139">
                  <c:v>2002.7459000684462</c:v>
                </c:pt>
                <c:pt idx="140">
                  <c:v>2002.755099247091</c:v>
                </c:pt>
                <c:pt idx="141">
                  <c:v>2002.7597809719371</c:v>
                </c:pt>
                <c:pt idx="142">
                  <c:v>2002.7689801505819</c:v>
                </c:pt>
                <c:pt idx="143">
                  <c:v>2002.7736618754277</c:v>
                </c:pt>
                <c:pt idx="144">
                  <c:v>2002.7782614647642</c:v>
                </c:pt>
                <c:pt idx="145">
                  <c:v>2002.782861054073</c:v>
                </c:pt>
                <c:pt idx="146">
                  <c:v>2002.7875427789186</c:v>
                </c:pt>
                <c:pt idx="147">
                  <c:v>2002.7967419575634</c:v>
                </c:pt>
                <c:pt idx="148">
                  <c:v>2002.8014236824092</c:v>
                </c:pt>
                <c:pt idx="149">
                  <c:v>2002.8199041752225</c:v>
                </c:pt>
                <c:pt idx="150">
                  <c:v>2002.8337850787132</c:v>
                </c:pt>
                <c:pt idx="151">
                  <c:v>2002.8383846680356</c:v>
                </c:pt>
                <c:pt idx="152">
                  <c:v>2002.8430663928798</c:v>
                </c:pt>
                <c:pt idx="153">
                  <c:v>2002.8430663928798</c:v>
                </c:pt>
                <c:pt idx="154">
                  <c:v>2002.8569472963698</c:v>
                </c:pt>
                <c:pt idx="155">
                  <c:v>2002.8661464750148</c:v>
                </c:pt>
                <c:pt idx="156">
                  <c:v>2002.875427789186</c:v>
                </c:pt>
                <c:pt idx="157">
                  <c:v>2002.8847091033538</c:v>
                </c:pt>
                <c:pt idx="158">
                  <c:v>2002.8984257357974</c:v>
                </c:pt>
                <c:pt idx="159">
                  <c:v>2002.9025325119778</c:v>
                </c:pt>
                <c:pt idx="160">
                  <c:v>2002.9170704996611</c:v>
                </c:pt>
                <c:pt idx="161">
                  <c:v>2002.9216700889801</c:v>
                </c:pt>
                <c:pt idx="162">
                  <c:v>2002.9448323066392</c:v>
                </c:pt>
                <c:pt idx="163">
                  <c:v>2002.9541136208077</c:v>
                </c:pt>
                <c:pt idx="164">
                  <c:v>2002.9633127994498</c:v>
                </c:pt>
                <c:pt idx="165">
                  <c:v>2002.9771937029461</c:v>
                </c:pt>
                <c:pt idx="166">
                  <c:v>2002.9818754278003</c:v>
                </c:pt>
                <c:pt idx="167">
                  <c:v>2003.0003559206061</c:v>
                </c:pt>
                <c:pt idx="168">
                  <c:v>2003.0188364134156</c:v>
                </c:pt>
                <c:pt idx="169">
                  <c:v>2003.0327173169048</c:v>
                </c:pt>
                <c:pt idx="170">
                  <c:v>2003.0558795345653</c:v>
                </c:pt>
                <c:pt idx="171">
                  <c:v>2003.0605612594109</c:v>
                </c:pt>
                <c:pt idx="172">
                  <c:v>2003.0646680355908</c:v>
                </c:pt>
                <c:pt idx="173">
                  <c:v>2003.0697604380562</c:v>
                </c:pt>
                <c:pt idx="174">
                  <c:v>2003.0790417522251</c:v>
                </c:pt>
                <c:pt idx="175">
                  <c:v>2003.0836413415468</c:v>
                </c:pt>
                <c:pt idx="176">
                  <c:v>2003.0929226557148</c:v>
                </c:pt>
                <c:pt idx="177">
                  <c:v>2003.1022039698828</c:v>
                </c:pt>
                <c:pt idx="178">
                  <c:v>2003.1206844626981</c:v>
                </c:pt>
                <c:pt idx="179">
                  <c:v>2003.1299657768652</c:v>
                </c:pt>
                <c:pt idx="180">
                  <c:v>2003.1391649555098</c:v>
                </c:pt>
                <c:pt idx="181">
                  <c:v>2003.1530458589839</c:v>
                </c:pt>
                <c:pt idx="182">
                  <c:v>2003.1669267624914</c:v>
                </c:pt>
                <c:pt idx="183">
                  <c:v>2003.1762080766598</c:v>
                </c:pt>
                <c:pt idx="184">
                  <c:v>2003.1900889801507</c:v>
                </c:pt>
                <c:pt idx="185">
                  <c:v>2003.1900889801507</c:v>
                </c:pt>
                <c:pt idx="186">
                  <c:v>2003.1993702943016</c:v>
                </c:pt>
                <c:pt idx="187">
                  <c:v>2003.2039698836413</c:v>
                </c:pt>
                <c:pt idx="188">
                  <c:v>2003.2085694729767</c:v>
                </c:pt>
                <c:pt idx="189">
                  <c:v>2003.21325119781</c:v>
                </c:pt>
                <c:pt idx="190">
                  <c:v>2003.2317316906231</c:v>
                </c:pt>
                <c:pt idx="191">
                  <c:v>2003.2548939082819</c:v>
                </c:pt>
                <c:pt idx="192">
                  <c:v>2003.2826557152741</c:v>
                </c:pt>
                <c:pt idx="193">
                  <c:v>2003.3011362080651</c:v>
                </c:pt>
                <c:pt idx="194">
                  <c:v>2003.31961670089</c:v>
                </c:pt>
                <c:pt idx="195">
                  <c:v>2003.3288980150578</c:v>
                </c:pt>
                <c:pt idx="196">
                  <c:v>2003.3427789185478</c:v>
                </c:pt>
                <c:pt idx="197">
                  <c:v>2003.3520602327158</c:v>
                </c:pt>
                <c:pt idx="198">
                  <c:v>2003.365941136208</c:v>
                </c:pt>
                <c:pt idx="199">
                  <c:v>2003.3844216290104</c:v>
                </c:pt>
                <c:pt idx="200">
                  <c:v>2003.3937029431895</c:v>
                </c:pt>
                <c:pt idx="201">
                  <c:v>2003.412183436003</c:v>
                </c:pt>
                <c:pt idx="202">
                  <c:v>2003.4260643394935</c:v>
                </c:pt>
                <c:pt idx="203">
                  <c:v>2003.4399452429843</c:v>
                </c:pt>
                <c:pt idx="204">
                  <c:v>2003.4446269678299</c:v>
                </c:pt>
                <c:pt idx="205">
                  <c:v>2003.453826146475</c:v>
                </c:pt>
                <c:pt idx="206">
                  <c:v>2003.4723887748098</c:v>
                </c:pt>
                <c:pt idx="207">
                  <c:v>2003.4723887748098</c:v>
                </c:pt>
                <c:pt idx="208">
                  <c:v>2003.4815879534565</c:v>
                </c:pt>
                <c:pt idx="209">
                  <c:v>2003.4954688569474</c:v>
                </c:pt>
                <c:pt idx="210">
                  <c:v>2003.5001505817961</c:v>
                </c:pt>
                <c:pt idx="211">
                  <c:v>2003.509349760438</c:v>
                </c:pt>
                <c:pt idx="212">
                  <c:v>2003.5232306639248</c:v>
                </c:pt>
                <c:pt idx="213">
                  <c:v>2003.5325119780971</c:v>
                </c:pt>
                <c:pt idx="214">
                  <c:v>2003.5371115674195</c:v>
                </c:pt>
                <c:pt idx="215">
                  <c:v>2003.5417932922655</c:v>
                </c:pt>
                <c:pt idx="216">
                  <c:v>2003.546392881588</c:v>
                </c:pt>
                <c:pt idx="217">
                  <c:v>2003.5509924709104</c:v>
                </c:pt>
                <c:pt idx="218">
                  <c:v>2003.5648733744008</c:v>
                </c:pt>
                <c:pt idx="219">
                  <c:v>2003.5695550992511</c:v>
                </c:pt>
                <c:pt idx="220">
                  <c:v>2003.5834360027281</c:v>
                </c:pt>
                <c:pt idx="221">
                  <c:v>2003.5926351813825</c:v>
                </c:pt>
                <c:pt idx="222">
                  <c:v>2003.5926351813825</c:v>
                </c:pt>
                <c:pt idx="223">
                  <c:v>2003.6019164955508</c:v>
                </c:pt>
                <c:pt idx="224">
                  <c:v>2003.6157973990416</c:v>
                </c:pt>
                <c:pt idx="225">
                  <c:v>2003.6203969883543</c:v>
                </c:pt>
                <c:pt idx="226">
                  <c:v>2003.638959616701</c:v>
                </c:pt>
                <c:pt idx="227">
                  <c:v>2003.6574401095033</c:v>
                </c:pt>
                <c:pt idx="228">
                  <c:v>2003.6574401095033</c:v>
                </c:pt>
                <c:pt idx="229">
                  <c:v>2003.6667214236861</c:v>
                </c:pt>
                <c:pt idx="230">
                  <c:v>2003.6667214236861</c:v>
                </c:pt>
                <c:pt idx="231">
                  <c:v>2003.6713210129922</c:v>
                </c:pt>
                <c:pt idx="232">
                  <c:v>2003.6713210129922</c:v>
                </c:pt>
                <c:pt idx="233">
                  <c:v>2003.6759206023248</c:v>
                </c:pt>
                <c:pt idx="234">
                  <c:v>2003.6852019164949</c:v>
                </c:pt>
                <c:pt idx="235">
                  <c:v>2003.6898015058148</c:v>
                </c:pt>
                <c:pt idx="236">
                  <c:v>2003.694483230651</c:v>
                </c:pt>
                <c:pt idx="237">
                  <c:v>2003.6990828199703</c:v>
                </c:pt>
                <c:pt idx="238">
                  <c:v>2003.7129637234868</c:v>
                </c:pt>
                <c:pt idx="239">
                  <c:v>2003.7129637234868</c:v>
                </c:pt>
                <c:pt idx="240">
                  <c:v>2003.7222450376448</c:v>
                </c:pt>
                <c:pt idx="241">
                  <c:v>2003.7315263518128</c:v>
                </c:pt>
                <c:pt idx="242">
                  <c:v>2003.7315263518128</c:v>
                </c:pt>
                <c:pt idx="243">
                  <c:v>2003.7454072553046</c:v>
                </c:pt>
                <c:pt idx="244">
                  <c:v>2003.7454072553046</c:v>
                </c:pt>
                <c:pt idx="245">
                  <c:v>2003.750006844627</c:v>
                </c:pt>
                <c:pt idx="246">
                  <c:v>2003.750006844627</c:v>
                </c:pt>
                <c:pt idx="247">
                  <c:v>2003.7638877481181</c:v>
                </c:pt>
                <c:pt idx="248">
                  <c:v>2003.7684873374399</c:v>
                </c:pt>
                <c:pt idx="249">
                  <c:v>2003.7731690622861</c:v>
                </c:pt>
                <c:pt idx="250">
                  <c:v>2003.7823682409298</c:v>
                </c:pt>
                <c:pt idx="251">
                  <c:v>2003.7870499657781</c:v>
                </c:pt>
                <c:pt idx="252">
                  <c:v>2003.7870499657781</c:v>
                </c:pt>
                <c:pt idx="253">
                  <c:v>2003.8009308692676</c:v>
                </c:pt>
                <c:pt idx="254">
                  <c:v>2003.8101300479098</c:v>
                </c:pt>
                <c:pt idx="255">
                  <c:v>2003.8148117727583</c:v>
                </c:pt>
                <c:pt idx="256">
                  <c:v>2003.8332922655698</c:v>
                </c:pt>
                <c:pt idx="257">
                  <c:v>2003.8517727583846</c:v>
                </c:pt>
                <c:pt idx="258">
                  <c:v>2003.8610540725529</c:v>
                </c:pt>
                <c:pt idx="259">
                  <c:v>2003.8749349760296</c:v>
                </c:pt>
                <c:pt idx="260">
                  <c:v>2003.8888158795346</c:v>
                </c:pt>
                <c:pt idx="261">
                  <c:v>2003.9026967830353</c:v>
                </c:pt>
                <c:pt idx="262">
                  <c:v>2003.9119780971937</c:v>
                </c:pt>
                <c:pt idx="263">
                  <c:v>2003.9211772758379</c:v>
                </c:pt>
                <c:pt idx="264">
                  <c:v>2003.9304585900068</c:v>
                </c:pt>
                <c:pt idx="265">
                  <c:v>2003.9350581793301</c:v>
                </c:pt>
                <c:pt idx="266">
                  <c:v>2003.9443394934976</c:v>
                </c:pt>
                <c:pt idx="267">
                  <c:v>2003.9489390828201</c:v>
                </c:pt>
                <c:pt idx="268">
                  <c:v>2003.9582203969878</c:v>
                </c:pt>
                <c:pt idx="269">
                  <c:v>2003.9721013004801</c:v>
                </c:pt>
                <c:pt idx="270">
                  <c:v>2003.9767008898016</c:v>
                </c:pt>
                <c:pt idx="271">
                  <c:v>2003.9813826146476</c:v>
                </c:pt>
                <c:pt idx="272">
                  <c:v>2003.9952635181382</c:v>
                </c:pt>
                <c:pt idx="273">
                  <c:v>2003.9998631074611</c:v>
                </c:pt>
                <c:pt idx="274">
                  <c:v>2004.0044626967829</c:v>
                </c:pt>
                <c:pt idx="275">
                  <c:v>2004.0183436002737</c:v>
                </c:pt>
                <c:pt idx="276">
                  <c:v>2004.02302532512</c:v>
                </c:pt>
                <c:pt idx="277">
                  <c:v>2004.0323066392878</c:v>
                </c:pt>
                <c:pt idx="278">
                  <c:v>2004.0415058179328</c:v>
                </c:pt>
                <c:pt idx="279">
                  <c:v>2004.0507871321013</c:v>
                </c:pt>
                <c:pt idx="280">
                  <c:v>2004.0646680355908</c:v>
                </c:pt>
                <c:pt idx="281">
                  <c:v>2004.0831485283868</c:v>
                </c:pt>
                <c:pt idx="282">
                  <c:v>2004.0970294318959</c:v>
                </c:pt>
                <c:pt idx="283">
                  <c:v>2004.1017111567419</c:v>
                </c:pt>
                <c:pt idx="284">
                  <c:v>2004.1109103353747</c:v>
                </c:pt>
                <c:pt idx="285">
                  <c:v>2004.1155920602434</c:v>
                </c:pt>
                <c:pt idx="286">
                  <c:v>2004.1247912388644</c:v>
                </c:pt>
                <c:pt idx="287">
                  <c:v>2004.1294729637234</c:v>
                </c:pt>
                <c:pt idx="288">
                  <c:v>2004.1433538672143</c:v>
                </c:pt>
                <c:pt idx="289">
                  <c:v>2004.1525530458589</c:v>
                </c:pt>
                <c:pt idx="290">
                  <c:v>2004.1664339493498</c:v>
                </c:pt>
                <c:pt idx="291">
                  <c:v>2004.1757152635182</c:v>
                </c:pt>
                <c:pt idx="292">
                  <c:v>2004.1757152635182</c:v>
                </c:pt>
                <c:pt idx="293">
                  <c:v>2004.1803148528199</c:v>
                </c:pt>
                <c:pt idx="294">
                  <c:v>2004.1895961670089</c:v>
                </c:pt>
                <c:pt idx="295">
                  <c:v>2004.2034770704997</c:v>
                </c:pt>
                <c:pt idx="296">
                  <c:v>2004.2266392881611</c:v>
                </c:pt>
                <c:pt idx="297">
                  <c:v>2004.2451197809833</c:v>
                </c:pt>
                <c:pt idx="298">
                  <c:v>2004.2544010951399</c:v>
                </c:pt>
                <c:pt idx="299">
                  <c:v>2004.259000684463</c:v>
                </c:pt>
                <c:pt idx="300">
                  <c:v>2004.259000684463</c:v>
                </c:pt>
                <c:pt idx="301">
                  <c:v>2004.2636002737852</c:v>
                </c:pt>
                <c:pt idx="302">
                  <c:v>2004.2728815879534</c:v>
                </c:pt>
                <c:pt idx="303">
                  <c:v>2004.2774811772761</c:v>
                </c:pt>
                <c:pt idx="304">
                  <c:v>2004.2913620807667</c:v>
                </c:pt>
                <c:pt idx="305">
                  <c:v>2004.2913620807667</c:v>
                </c:pt>
                <c:pt idx="306">
                  <c:v>2004.2960438056125</c:v>
                </c:pt>
                <c:pt idx="307">
                  <c:v>2004.3099247091034</c:v>
                </c:pt>
                <c:pt idx="308">
                  <c:v>2004.3284052019158</c:v>
                </c:pt>
                <c:pt idx="309">
                  <c:v>2004.3468856947311</c:v>
                </c:pt>
                <c:pt idx="310">
                  <c:v>2004.3654483230648</c:v>
                </c:pt>
                <c:pt idx="311">
                  <c:v>2004.3747296372349</c:v>
                </c:pt>
                <c:pt idx="312">
                  <c:v>2004.383928815859</c:v>
                </c:pt>
                <c:pt idx="313">
                  <c:v>2004.3932101300377</c:v>
                </c:pt>
                <c:pt idx="314">
                  <c:v>2004.4070910335411</c:v>
                </c:pt>
                <c:pt idx="315">
                  <c:v>2004.4070910335411</c:v>
                </c:pt>
                <c:pt idx="316">
                  <c:v>2004.4163723477081</c:v>
                </c:pt>
                <c:pt idx="317">
                  <c:v>2004.4209719370301</c:v>
                </c:pt>
                <c:pt idx="318">
                  <c:v>2004.4209719370301</c:v>
                </c:pt>
                <c:pt idx="319">
                  <c:v>2004.4255715263625</c:v>
                </c:pt>
                <c:pt idx="320">
                  <c:v>2004.4302532511981</c:v>
                </c:pt>
                <c:pt idx="321">
                  <c:v>2004.4441341546878</c:v>
                </c:pt>
                <c:pt idx="322">
                  <c:v>2004.4533333333231</c:v>
                </c:pt>
                <c:pt idx="323">
                  <c:v>2004.4580150581801</c:v>
                </c:pt>
                <c:pt idx="324">
                  <c:v>2004.4672142368133</c:v>
                </c:pt>
                <c:pt idx="325">
                  <c:v>2004.4718959616807</c:v>
                </c:pt>
                <c:pt idx="326">
                  <c:v>2004.4810951403151</c:v>
                </c:pt>
                <c:pt idx="327">
                  <c:v>2004.4903764544829</c:v>
                </c:pt>
                <c:pt idx="328">
                  <c:v>2004.504257357974</c:v>
                </c:pt>
                <c:pt idx="329">
                  <c:v>2004.5088569473003</c:v>
                </c:pt>
                <c:pt idx="330">
                  <c:v>2004.5088569473003</c:v>
                </c:pt>
                <c:pt idx="331">
                  <c:v>2004.5135386721424</c:v>
                </c:pt>
                <c:pt idx="332">
                  <c:v>2004.5274195756328</c:v>
                </c:pt>
                <c:pt idx="333">
                  <c:v>2004.5366187542811</c:v>
                </c:pt>
                <c:pt idx="334">
                  <c:v>2004.5413004791228</c:v>
                </c:pt>
                <c:pt idx="335">
                  <c:v>2004.5459000684464</c:v>
                </c:pt>
                <c:pt idx="336">
                  <c:v>2004.5551813826255</c:v>
                </c:pt>
                <c:pt idx="337">
                  <c:v>2004.5776865160849</c:v>
                </c:pt>
                <c:pt idx="338">
                  <c:v>2004.5982203969786</c:v>
                </c:pt>
                <c:pt idx="339">
                  <c:v>2004.6186721423683</c:v>
                </c:pt>
                <c:pt idx="340">
                  <c:v>2004.6341136208048</c:v>
                </c:pt>
                <c:pt idx="341">
                  <c:v>2004.6648323066286</c:v>
                </c:pt>
                <c:pt idx="342">
                  <c:v>2004.6801916495549</c:v>
                </c:pt>
                <c:pt idx="343">
                  <c:v>2004.6956331279951</c:v>
                </c:pt>
                <c:pt idx="344">
                  <c:v>2004.6904585899956</c:v>
                </c:pt>
                <c:pt idx="345">
                  <c:v>2004.7160848733745</c:v>
                </c:pt>
                <c:pt idx="346">
                  <c:v>2004.7315263518128</c:v>
                </c:pt>
                <c:pt idx="347">
                  <c:v>2004.7417111567431</c:v>
                </c:pt>
                <c:pt idx="348">
                  <c:v>2004.7519780971936</c:v>
                </c:pt>
                <c:pt idx="349">
                  <c:v>2004.7776043805613</c:v>
                </c:pt>
                <c:pt idx="350">
                  <c:v>2004.7981382614648</c:v>
                </c:pt>
                <c:pt idx="351">
                  <c:v>2004.8288569472963</c:v>
                </c:pt>
                <c:pt idx="352">
                  <c:v>2004.8545653661881</c:v>
                </c:pt>
                <c:pt idx="353">
                  <c:v>2004.8801916495552</c:v>
                </c:pt>
                <c:pt idx="354">
                  <c:v>2004.8852840520192</c:v>
                </c:pt>
                <c:pt idx="355">
                  <c:v>2004.9109103353858</c:v>
                </c:pt>
                <c:pt idx="356">
                  <c:v>2004.9417111567461</c:v>
                </c:pt>
                <c:pt idx="357">
                  <c:v>2004.9621629021219</c:v>
                </c:pt>
                <c:pt idx="358">
                  <c:v>2004.9826967830261</c:v>
                </c:pt>
                <c:pt idx="359">
                  <c:v>2005.0083230663929</c:v>
                </c:pt>
                <c:pt idx="360">
                  <c:v>2005.0236824093088</c:v>
                </c:pt>
                <c:pt idx="361">
                  <c:v>2005.0442162902098</c:v>
                </c:pt>
                <c:pt idx="362">
                  <c:v>2005.0698425735798</c:v>
                </c:pt>
                <c:pt idx="363">
                  <c:v>2005.1057357973991</c:v>
                </c:pt>
                <c:pt idx="364">
                  <c:v>2005.121095140315</c:v>
                </c:pt>
                <c:pt idx="365">
                  <c:v>2005.1365366187542</c:v>
                </c:pt>
                <c:pt idx="366">
                  <c:v>2005.167255304586</c:v>
                </c:pt>
                <c:pt idx="367">
                  <c:v>2005.1724298425627</c:v>
                </c:pt>
                <c:pt idx="368">
                  <c:v>2005.1928815879528</c:v>
                </c:pt>
                <c:pt idx="369">
                  <c:v>2005.218507871321</c:v>
                </c:pt>
                <c:pt idx="370">
                  <c:v>2005.218507871321</c:v>
                </c:pt>
                <c:pt idx="371">
                  <c:v>2005.2287748117731</c:v>
                </c:pt>
                <c:pt idx="372">
                  <c:v>2005.2441341546878</c:v>
                </c:pt>
                <c:pt idx="373">
                  <c:v>2005.2493086926759</c:v>
                </c:pt>
                <c:pt idx="374">
                  <c:v>2005.2595756331311</c:v>
                </c:pt>
                <c:pt idx="375">
                  <c:v>2005.2800273785078</c:v>
                </c:pt>
                <c:pt idx="376">
                  <c:v>2005.2954688569448</c:v>
                </c:pt>
                <c:pt idx="377">
                  <c:v>2005.321095140315</c:v>
                </c:pt>
                <c:pt idx="378">
                  <c:v>2005.3620807665982</c:v>
                </c:pt>
                <c:pt idx="379">
                  <c:v>2005.3723477070498</c:v>
                </c:pt>
                <c:pt idx="380">
                  <c:v>2005.3826146475008</c:v>
                </c:pt>
                <c:pt idx="381">
                  <c:v>2005.3928815879528</c:v>
                </c:pt>
                <c:pt idx="382">
                  <c:v>2005.418507871321</c:v>
                </c:pt>
                <c:pt idx="383">
                  <c:v>2005.4286926762511</c:v>
                </c:pt>
                <c:pt idx="384">
                  <c:v>2005.4389596167011</c:v>
                </c:pt>
                <c:pt idx="385">
                  <c:v>2005.4594934976051</c:v>
                </c:pt>
                <c:pt idx="386">
                  <c:v>2005.4645859000711</c:v>
                </c:pt>
                <c:pt idx="387">
                  <c:v>2005.469760438056</c:v>
                </c:pt>
                <c:pt idx="388">
                  <c:v>2005.4748528405203</c:v>
                </c:pt>
                <c:pt idx="389">
                  <c:v>2005.4800273785079</c:v>
                </c:pt>
                <c:pt idx="390">
                  <c:v>2005.4902121834359</c:v>
                </c:pt>
                <c:pt idx="391">
                  <c:v>2005.4953867214251</c:v>
                </c:pt>
                <c:pt idx="392">
                  <c:v>2005.5056536618913</c:v>
                </c:pt>
                <c:pt idx="393">
                  <c:v>2005.5159206023272</c:v>
                </c:pt>
                <c:pt idx="394">
                  <c:v>2005.5210130047913</c:v>
                </c:pt>
                <c:pt idx="395">
                  <c:v>2005.526105407266</c:v>
                </c:pt>
                <c:pt idx="396">
                  <c:v>2005.5312799452431</c:v>
                </c:pt>
                <c:pt idx="397">
                  <c:v>2005.5363723477071</c:v>
                </c:pt>
                <c:pt idx="398">
                  <c:v>2005.5466392881601</c:v>
                </c:pt>
                <c:pt idx="399">
                  <c:v>2005.5518138261464</c:v>
                </c:pt>
                <c:pt idx="400">
                  <c:v>2005.5569062286106</c:v>
                </c:pt>
                <c:pt idx="401">
                  <c:v>2005.5619986310746</c:v>
                </c:pt>
                <c:pt idx="402">
                  <c:v>2005.5876249144408</c:v>
                </c:pt>
                <c:pt idx="403">
                  <c:v>2005.6081587953456</c:v>
                </c:pt>
                <c:pt idx="404">
                  <c:v>2005.6235181382608</c:v>
                </c:pt>
                <c:pt idx="405">
                  <c:v>2005.6286926762491</c:v>
                </c:pt>
                <c:pt idx="406">
                  <c:v>2005.649144421629</c:v>
                </c:pt>
                <c:pt idx="407">
                  <c:v>2005.6645859000685</c:v>
                </c:pt>
                <c:pt idx="408">
                  <c:v>2005.6953045858902</c:v>
                </c:pt>
                <c:pt idx="409">
                  <c:v>2005.7055715263616</c:v>
                </c:pt>
                <c:pt idx="410">
                  <c:v>2005.7158384668035</c:v>
                </c:pt>
                <c:pt idx="411">
                  <c:v>2005.7209308692677</c:v>
                </c:pt>
                <c:pt idx="412">
                  <c:v>2005.7261054072678</c:v>
                </c:pt>
                <c:pt idx="413">
                  <c:v>2005.7311978097193</c:v>
                </c:pt>
                <c:pt idx="414">
                  <c:v>2005.7414647501712</c:v>
                </c:pt>
                <c:pt idx="415">
                  <c:v>2005.7568240930868</c:v>
                </c:pt>
                <c:pt idx="416">
                  <c:v>2005.7773579739903</c:v>
                </c:pt>
                <c:pt idx="417">
                  <c:v>2005.7978918548938</c:v>
                </c:pt>
                <c:pt idx="418">
                  <c:v>2005.8029842573442</c:v>
                </c:pt>
                <c:pt idx="419">
                  <c:v>2005.8235181382609</c:v>
                </c:pt>
                <c:pt idx="420">
                  <c:v>2005.8542368240792</c:v>
                </c:pt>
                <c:pt idx="421">
                  <c:v>2005.8645037645451</c:v>
                </c:pt>
                <c:pt idx="422">
                  <c:v>2005.8747707049959</c:v>
                </c:pt>
                <c:pt idx="423">
                  <c:v>2005.9054893908283</c:v>
                </c:pt>
                <c:pt idx="424">
                  <c:v>2005.9106639288161</c:v>
                </c:pt>
                <c:pt idx="425">
                  <c:v>2005.9157563312949</c:v>
                </c:pt>
                <c:pt idx="426">
                  <c:v>2005.9260232717331</c:v>
                </c:pt>
                <c:pt idx="427">
                  <c:v>2005.9413826146474</c:v>
                </c:pt>
                <c:pt idx="428">
                  <c:v>2005.9465571526555</c:v>
                </c:pt>
                <c:pt idx="429">
                  <c:v>2005.9568240930869</c:v>
                </c:pt>
                <c:pt idx="430">
                  <c:v>2005.9772758384668</c:v>
                </c:pt>
                <c:pt idx="431">
                  <c:v>2005.9875427789186</c:v>
                </c:pt>
                <c:pt idx="432">
                  <c:v>2005.9978097193703</c:v>
                </c:pt>
                <c:pt idx="433">
                  <c:v>2006.0234360027378</c:v>
                </c:pt>
                <c:pt idx="434">
                  <c:v>2006.0490622861055</c:v>
                </c:pt>
                <c:pt idx="435">
                  <c:v>2006.0593292265548</c:v>
                </c:pt>
                <c:pt idx="436">
                  <c:v>2006.0644216290198</c:v>
                </c:pt>
                <c:pt idx="437">
                  <c:v>2006.0695961670101</c:v>
                </c:pt>
                <c:pt idx="438">
                  <c:v>2006.0849555099246</c:v>
                </c:pt>
                <c:pt idx="439">
                  <c:v>2006.0900479123848</c:v>
                </c:pt>
                <c:pt idx="440">
                  <c:v>2006.1105817933001</c:v>
                </c:pt>
                <c:pt idx="441">
                  <c:v>2006.120848733744</c:v>
                </c:pt>
                <c:pt idx="442">
                  <c:v>2006.1362080766598</c:v>
                </c:pt>
                <c:pt idx="443">
                  <c:v>2006.1413826146368</c:v>
                </c:pt>
                <c:pt idx="444">
                  <c:v>2006.1567419575629</c:v>
                </c:pt>
                <c:pt idx="445">
                  <c:v>2006.1670088980043</c:v>
                </c:pt>
                <c:pt idx="446">
                  <c:v>2006.1823682409195</c:v>
                </c:pt>
                <c:pt idx="447">
                  <c:v>2006.2182614647666</c:v>
                </c:pt>
                <c:pt idx="448">
                  <c:v>2006.2336208076658</c:v>
                </c:pt>
                <c:pt idx="449">
                  <c:v>2006.2489801505817</c:v>
                </c:pt>
                <c:pt idx="450">
                  <c:v>2006.2592470910336</c:v>
                </c:pt>
                <c:pt idx="451">
                  <c:v>2006.2695140314852</c:v>
                </c:pt>
                <c:pt idx="452">
                  <c:v>2006.279780971937</c:v>
                </c:pt>
                <c:pt idx="453">
                  <c:v>2006.2900479123878</c:v>
                </c:pt>
                <c:pt idx="454">
                  <c:v>2006.3104996577686</c:v>
                </c:pt>
                <c:pt idx="455">
                  <c:v>2006.3207665982204</c:v>
                </c:pt>
                <c:pt idx="456">
                  <c:v>2006.3207665982204</c:v>
                </c:pt>
                <c:pt idx="457">
                  <c:v>2006.3310191780822</c:v>
                </c:pt>
                <c:pt idx="458">
                  <c:v>2006.3419397260272</c:v>
                </c:pt>
                <c:pt idx="459">
                  <c:v>2006.3501315068386</c:v>
                </c:pt>
                <c:pt idx="460">
                  <c:v>2006.3556136986301</c:v>
                </c:pt>
                <c:pt idx="461">
                  <c:v>2006.3638054794508</c:v>
                </c:pt>
                <c:pt idx="462">
                  <c:v>2006.3692849315048</c:v>
                </c:pt>
                <c:pt idx="463">
                  <c:v>2006.3720301369738</c:v>
                </c:pt>
                <c:pt idx="464">
                  <c:v>2006.3802383561522</c:v>
                </c:pt>
                <c:pt idx="465">
                  <c:v>2006.3884356164253</c:v>
                </c:pt>
                <c:pt idx="466">
                  <c:v>2006.3911753424657</c:v>
                </c:pt>
                <c:pt idx="467">
                  <c:v>2006.3939178082192</c:v>
                </c:pt>
                <c:pt idx="468">
                  <c:v>2006.3993753424656</c:v>
                </c:pt>
                <c:pt idx="469">
                  <c:v>2006.4157698630295</c:v>
                </c:pt>
                <c:pt idx="470">
                  <c:v>2006.423961643836</c:v>
                </c:pt>
                <c:pt idx="471">
                  <c:v>2006.4294164383548</c:v>
                </c:pt>
                <c:pt idx="472">
                  <c:v>2006.4294082191748</c:v>
                </c:pt>
                <c:pt idx="473">
                  <c:v>2006.4375972602911</c:v>
                </c:pt>
                <c:pt idx="474">
                  <c:v>2006.4457945205481</c:v>
                </c:pt>
                <c:pt idx="475">
                  <c:v>2006.4458054794561</c:v>
                </c:pt>
                <c:pt idx="476">
                  <c:v>2006.4512602739726</c:v>
                </c:pt>
                <c:pt idx="477">
                  <c:v>2006.4567260273973</c:v>
                </c:pt>
                <c:pt idx="478">
                  <c:v>2006.4621972602761</c:v>
                </c:pt>
                <c:pt idx="479">
                  <c:v>2006.470389041096</c:v>
                </c:pt>
                <c:pt idx="480">
                  <c:v>2006.4758465753398</c:v>
                </c:pt>
                <c:pt idx="481">
                  <c:v>2006.4785753424785</c:v>
                </c:pt>
                <c:pt idx="482">
                  <c:v>2006.4867780822044</c:v>
                </c:pt>
                <c:pt idx="483">
                  <c:v>2006.4895041095901</c:v>
                </c:pt>
                <c:pt idx="484">
                  <c:v>2006.5004301369754</c:v>
                </c:pt>
                <c:pt idx="485">
                  <c:v>2006.5086356164384</c:v>
                </c:pt>
                <c:pt idx="486">
                  <c:v>2006.5141068493024</c:v>
                </c:pt>
                <c:pt idx="487">
                  <c:v>2006.5222986301358</c:v>
                </c:pt>
                <c:pt idx="488">
                  <c:v>2006.5277698630161</c:v>
                </c:pt>
                <c:pt idx="489">
                  <c:v>2006.530509589041</c:v>
                </c:pt>
                <c:pt idx="490">
                  <c:v>2006.538709589041</c:v>
                </c:pt>
                <c:pt idx="491">
                  <c:v>2006.5441808219148</c:v>
                </c:pt>
                <c:pt idx="492">
                  <c:v>2006.5496493150679</c:v>
                </c:pt>
                <c:pt idx="493">
                  <c:v>2006.5551068493148</c:v>
                </c:pt>
                <c:pt idx="494">
                  <c:v>2006.5578356164378</c:v>
                </c:pt>
                <c:pt idx="495">
                  <c:v>2006.5632958904098</c:v>
                </c:pt>
                <c:pt idx="496">
                  <c:v>2006.5687671233011</c:v>
                </c:pt>
                <c:pt idx="497">
                  <c:v>2006.5769589041101</c:v>
                </c:pt>
                <c:pt idx="498">
                  <c:v>2006.5824219177998</c:v>
                </c:pt>
                <c:pt idx="499">
                  <c:v>2006.5851506849315</c:v>
                </c:pt>
                <c:pt idx="500">
                  <c:v>2006.5878794520561</c:v>
                </c:pt>
                <c:pt idx="501">
                  <c:v>2006.5960712328758</c:v>
                </c:pt>
                <c:pt idx="502">
                  <c:v>2006.6042739726026</c:v>
                </c:pt>
                <c:pt idx="503">
                  <c:v>2006.6042767123174</c:v>
                </c:pt>
                <c:pt idx="504">
                  <c:v>2006.6124739726026</c:v>
                </c:pt>
                <c:pt idx="505">
                  <c:v>2006.6179315068478</c:v>
                </c:pt>
                <c:pt idx="506">
                  <c:v>2006.6233863013586</c:v>
                </c:pt>
                <c:pt idx="507">
                  <c:v>2006.6315917808217</c:v>
                </c:pt>
                <c:pt idx="508">
                  <c:v>2006.6452547945205</c:v>
                </c:pt>
                <c:pt idx="509">
                  <c:v>2006.6561835616437</c:v>
                </c:pt>
                <c:pt idx="510">
                  <c:v>2006.6671095890408</c:v>
                </c:pt>
                <c:pt idx="511">
                  <c:v>2006.6753013698628</c:v>
                </c:pt>
                <c:pt idx="512">
                  <c:v>2006.6834931506849</c:v>
                </c:pt>
                <c:pt idx="513">
                  <c:v>2006.6916849315048</c:v>
                </c:pt>
                <c:pt idx="514">
                  <c:v>2006.6998821917807</c:v>
                </c:pt>
                <c:pt idx="515">
                  <c:v>2006.7026219178078</c:v>
                </c:pt>
                <c:pt idx="516">
                  <c:v>2006.7053589041111</c:v>
                </c:pt>
                <c:pt idx="517">
                  <c:v>2006.7135479452061</c:v>
                </c:pt>
                <c:pt idx="518">
                  <c:v>2006.7190054794519</c:v>
                </c:pt>
                <c:pt idx="519">
                  <c:v>2006.7217178082201</c:v>
                </c:pt>
                <c:pt idx="520">
                  <c:v>2006.7271726027411</c:v>
                </c:pt>
                <c:pt idx="521">
                  <c:v>2006.7271616438361</c:v>
                </c:pt>
                <c:pt idx="522">
                  <c:v>2006.7353506849315</c:v>
                </c:pt>
                <c:pt idx="523">
                  <c:v>2006.7353342465749</c:v>
                </c:pt>
                <c:pt idx="524">
                  <c:v>2006.7408109589028</c:v>
                </c:pt>
                <c:pt idx="525">
                  <c:v>2006.7435506849315</c:v>
                </c:pt>
                <c:pt idx="526">
                  <c:v>2006.7517452054794</c:v>
                </c:pt>
                <c:pt idx="527">
                  <c:v>2006.7599369863008</c:v>
                </c:pt>
                <c:pt idx="528">
                  <c:v>2006.7708739726031</c:v>
                </c:pt>
                <c:pt idx="529">
                  <c:v>2006.7736109588998</c:v>
                </c:pt>
                <c:pt idx="530">
                  <c:v>2006.7818</c:v>
                </c:pt>
                <c:pt idx="531">
                  <c:v>2006.7927315068478</c:v>
                </c:pt>
                <c:pt idx="532">
                  <c:v>2006.8063972602761</c:v>
                </c:pt>
                <c:pt idx="533">
                  <c:v>2006.8118547945205</c:v>
                </c:pt>
                <c:pt idx="534">
                  <c:v>2006.8200547945205</c:v>
                </c:pt>
                <c:pt idx="535">
                  <c:v>2006.8282438356148</c:v>
                </c:pt>
                <c:pt idx="536">
                  <c:v>2006.8391671232985</c:v>
                </c:pt>
                <c:pt idx="537">
                  <c:v>2006.8500931506851</c:v>
                </c:pt>
                <c:pt idx="538">
                  <c:v>2006.8528219177999</c:v>
                </c:pt>
                <c:pt idx="539">
                  <c:v>2006.8610273972602</c:v>
                </c:pt>
                <c:pt idx="540">
                  <c:v>2006.8692191780822</c:v>
                </c:pt>
                <c:pt idx="541">
                  <c:v>2006.8774273972599</c:v>
                </c:pt>
                <c:pt idx="542">
                  <c:v>2006.8856301369858</c:v>
                </c:pt>
                <c:pt idx="543">
                  <c:v>2006.8965534246734</c:v>
                </c:pt>
                <c:pt idx="544">
                  <c:v>2006.9074849315068</c:v>
                </c:pt>
                <c:pt idx="545">
                  <c:v>2006.9156712328765</c:v>
                </c:pt>
                <c:pt idx="546">
                  <c:v>2006.9211232876712</c:v>
                </c:pt>
                <c:pt idx="547">
                  <c:v>2006.9265780822088</c:v>
                </c:pt>
                <c:pt idx="548">
                  <c:v>2006.9238410958899</c:v>
                </c:pt>
                <c:pt idx="549">
                  <c:v>2006.9347808219177</c:v>
                </c:pt>
                <c:pt idx="550">
                  <c:v>2006.9402438356158</c:v>
                </c:pt>
                <c:pt idx="551">
                  <c:v>2006.9457041095911</c:v>
                </c:pt>
                <c:pt idx="552">
                  <c:v>2006.9456958904111</c:v>
                </c:pt>
                <c:pt idx="553">
                  <c:v>2006.9511534246706</c:v>
                </c:pt>
                <c:pt idx="554">
                  <c:v>2006.9538958904109</c:v>
                </c:pt>
                <c:pt idx="555">
                  <c:v>2006.9566356164382</c:v>
                </c:pt>
                <c:pt idx="556">
                  <c:v>2006.9648328767098</c:v>
                </c:pt>
                <c:pt idx="557">
                  <c:v>2006.9784904109588</c:v>
                </c:pt>
                <c:pt idx="558">
                  <c:v>2006.9921397260273</c:v>
                </c:pt>
                <c:pt idx="559">
                  <c:v>2006.9975972602895</c:v>
                </c:pt>
                <c:pt idx="560">
                  <c:v>2007.0030547945205</c:v>
                </c:pt>
                <c:pt idx="561">
                  <c:v>2007.0057753424785</c:v>
                </c:pt>
                <c:pt idx="562">
                  <c:v>2007.0139808219178</c:v>
                </c:pt>
                <c:pt idx="563">
                  <c:v>2007.0221726027401</c:v>
                </c:pt>
                <c:pt idx="564">
                  <c:v>2007.0248986301358</c:v>
                </c:pt>
                <c:pt idx="565">
                  <c:v>2007.0330904109578</c:v>
                </c:pt>
                <c:pt idx="566">
                  <c:v>2007.0358328767122</c:v>
                </c:pt>
                <c:pt idx="567">
                  <c:v>2007.041304109589</c:v>
                </c:pt>
                <c:pt idx="568">
                  <c:v>2007.0522219177997</c:v>
                </c:pt>
                <c:pt idx="569">
                  <c:v>2007.0658739726061</c:v>
                </c:pt>
                <c:pt idx="570">
                  <c:v>2007.0740630136986</c:v>
                </c:pt>
                <c:pt idx="571">
                  <c:v>2007.0795205479449</c:v>
                </c:pt>
                <c:pt idx="572">
                  <c:v>2007.0877068493148</c:v>
                </c:pt>
                <c:pt idx="573">
                  <c:v>2007.0904328766992</c:v>
                </c:pt>
                <c:pt idx="574">
                  <c:v>2007.0986356164378</c:v>
                </c:pt>
                <c:pt idx="575">
                  <c:v>2007.1068273972603</c:v>
                </c:pt>
                <c:pt idx="576">
                  <c:v>2007.1003213854258</c:v>
                </c:pt>
                <c:pt idx="577">
                  <c:v>2007.1172705379574</c:v>
                </c:pt>
                <c:pt idx="578">
                  <c:v>2007.1202615648876</c:v>
                </c:pt>
                <c:pt idx="579">
                  <c:v>2007.1282376366698</c:v>
                </c:pt>
                <c:pt idx="580">
                  <c:v>2007.1372107174298</c:v>
                </c:pt>
                <c:pt idx="581">
                  <c:v>2007.1392047353652</c:v>
                </c:pt>
                <c:pt idx="582">
                  <c:v>2007.1511688430528</c:v>
                </c:pt>
                <c:pt idx="583">
                  <c:v>2007.1531628609978</c:v>
                </c:pt>
                <c:pt idx="584">
                  <c:v>2007.1531628609978</c:v>
                </c:pt>
                <c:pt idx="585">
                  <c:v>2007.162135941757</c:v>
                </c:pt>
                <c:pt idx="586">
                  <c:v>2007.1641299596922</c:v>
                </c:pt>
                <c:pt idx="587">
                  <c:v>2007.1641299596922</c:v>
                </c:pt>
                <c:pt idx="588">
                  <c:v>2007.162135941757</c:v>
                </c:pt>
                <c:pt idx="589">
                  <c:v>2007.170112013529</c:v>
                </c:pt>
                <c:pt idx="590">
                  <c:v>2007.1760940673798</c:v>
                </c:pt>
                <c:pt idx="591">
                  <c:v>2007.1780880853248</c:v>
                </c:pt>
                <c:pt idx="592">
                  <c:v>2007.1870611660861</c:v>
                </c:pt>
                <c:pt idx="593">
                  <c:v>2007.1900521930029</c:v>
                </c:pt>
                <c:pt idx="594">
                  <c:v>2007.1980282647878</c:v>
                </c:pt>
                <c:pt idx="595">
                  <c:v>2007.2060043365725</c:v>
                </c:pt>
                <c:pt idx="596">
                  <c:v>2007.2199624622083</c:v>
                </c:pt>
                <c:pt idx="597">
                  <c:v>2007.2309295608995</c:v>
                </c:pt>
                <c:pt idx="598">
                  <c:v>2007.2369116147381</c:v>
                </c:pt>
                <c:pt idx="599">
                  <c:v>2007.2418966596028</c:v>
                </c:pt>
                <c:pt idx="600">
                  <c:v>2007.2508697403719</c:v>
                </c:pt>
                <c:pt idx="601">
                  <c:v>2007.2508697403719</c:v>
                </c:pt>
                <c:pt idx="602">
                  <c:v>2007.2648278659842</c:v>
                </c:pt>
                <c:pt idx="603">
                  <c:v>2007.2757949646982</c:v>
                </c:pt>
                <c:pt idx="604">
                  <c:v>2007.2807800095536</c:v>
                </c:pt>
                <c:pt idx="605">
                  <c:v>2007.2947381351748</c:v>
                </c:pt>
                <c:pt idx="606">
                  <c:v>2007.3176693415696</c:v>
                </c:pt>
                <c:pt idx="607">
                  <c:v>2007.3396035389649</c:v>
                </c:pt>
                <c:pt idx="608">
                  <c:v>2007.3505706376693</c:v>
                </c:pt>
                <c:pt idx="609">
                  <c:v>2007.3705108171298</c:v>
                </c:pt>
                <c:pt idx="610">
                  <c:v>2007.3754958619959</c:v>
                </c:pt>
                <c:pt idx="611">
                  <c:v>2007.3864629607001</c:v>
                </c:pt>
                <c:pt idx="612">
                  <c:v>2007.3954360414548</c:v>
                </c:pt>
                <c:pt idx="613">
                  <c:v>2007.4034121132424</c:v>
                </c:pt>
                <c:pt idx="614">
                  <c:v>2007.409394167081</c:v>
                </c:pt>
                <c:pt idx="615">
                  <c:v>2007.4233522927041</c:v>
                </c:pt>
                <c:pt idx="616">
                  <c:v>2007.4393044362735</c:v>
                </c:pt>
                <c:pt idx="617">
                  <c:v>2007.456253588816</c:v>
                </c:pt>
                <c:pt idx="618">
                  <c:v>2007.46722068752</c:v>
                </c:pt>
                <c:pt idx="619">
                  <c:v>2007.4981279656861</c:v>
                </c:pt>
                <c:pt idx="620">
                  <c:v>2007.5031130105506</c:v>
                </c:pt>
                <c:pt idx="621">
                  <c:v>2007.5090950643901</c:v>
                </c:pt>
                <c:pt idx="622">
                  <c:v>2007.5120860913078</c:v>
                </c:pt>
                <c:pt idx="623">
                  <c:v>2007.514080109255</c:v>
                </c:pt>
                <c:pt idx="624">
                  <c:v>2007.5310292617969</c:v>
                </c:pt>
                <c:pt idx="625">
                  <c:v>2007.54498738742</c:v>
                </c:pt>
                <c:pt idx="626">
                  <c:v>2007.5619365399443</c:v>
                </c:pt>
                <c:pt idx="627">
                  <c:v>2007.575894665586</c:v>
                </c:pt>
                <c:pt idx="628">
                  <c:v>2007.5838707373698</c:v>
                </c:pt>
                <c:pt idx="629">
                  <c:v>2007.5948378360633</c:v>
                </c:pt>
                <c:pt idx="630">
                  <c:v>2007.6087959617073</c:v>
                </c:pt>
                <c:pt idx="631">
                  <c:v>2007.6227540873199</c:v>
                </c:pt>
                <c:pt idx="632">
                  <c:v>2007.642694266782</c:v>
                </c:pt>
                <c:pt idx="633">
                  <c:v>2007.6586464103498</c:v>
                </c:pt>
                <c:pt idx="634">
                  <c:v>2007.6785865898128</c:v>
                </c:pt>
                <c:pt idx="635">
                  <c:v>2007.6895536885181</c:v>
                </c:pt>
                <c:pt idx="636">
                  <c:v>2007.7084968590048</c:v>
                </c:pt>
                <c:pt idx="637">
                  <c:v>2007.7204609666821</c:v>
                </c:pt>
                <c:pt idx="638">
                  <c:v>2007.7204609666821</c:v>
                </c:pt>
                <c:pt idx="639">
                  <c:v>2007.7254460115448</c:v>
                </c:pt>
                <c:pt idx="640">
                  <c:v>2007.7314280653848</c:v>
                </c:pt>
                <c:pt idx="641">
                  <c:v>2007.7364131102515</c:v>
                </c:pt>
                <c:pt idx="642">
                  <c:v>2007.7394041371708</c:v>
                </c:pt>
                <c:pt idx="643">
                  <c:v>2007.7394041371708</c:v>
                </c:pt>
                <c:pt idx="644">
                  <c:v>2007.7593443166215</c:v>
                </c:pt>
                <c:pt idx="645">
                  <c:v>2007.7673203884158</c:v>
                </c:pt>
                <c:pt idx="646">
                  <c:v>2007.7733024422555</c:v>
                </c:pt>
                <c:pt idx="647">
                  <c:v>2007.7862635589056</c:v>
                </c:pt>
                <c:pt idx="648">
                  <c:v>2007.7842695409593</c:v>
                </c:pt>
                <c:pt idx="649">
                  <c:v>2007.792245612744</c:v>
                </c:pt>
                <c:pt idx="650">
                  <c:v>2007.8002216845287</c:v>
                </c:pt>
                <c:pt idx="651">
                  <c:v>2007.812185792206</c:v>
                </c:pt>
                <c:pt idx="652">
                  <c:v>2007.8171708370708</c:v>
                </c:pt>
                <c:pt idx="653">
                  <c:v>2007.8171708370708</c:v>
                </c:pt>
                <c:pt idx="654">
                  <c:v>2007.831128962694</c:v>
                </c:pt>
                <c:pt idx="655">
                  <c:v>2007.831128962694</c:v>
                </c:pt>
                <c:pt idx="656">
                  <c:v>2007.8341199896129</c:v>
                </c:pt>
                <c:pt idx="657">
                  <c:v>2007.8371110165326</c:v>
                </c:pt>
                <c:pt idx="658">
                  <c:v>2007.8480781152366</c:v>
                </c:pt>
                <c:pt idx="659">
                  <c:v>2007.8590452139281</c:v>
                </c:pt>
                <c:pt idx="660">
                  <c:v>2007.8670212857251</c:v>
                </c:pt>
                <c:pt idx="661">
                  <c:v>2007.8700123126428</c:v>
                </c:pt>
                <c:pt idx="662">
                  <c:v>2007.877988384429</c:v>
                </c:pt>
                <c:pt idx="663">
                  <c:v>2007.8919465100362</c:v>
                </c:pt>
                <c:pt idx="664">
                  <c:v>2007.8979285638898</c:v>
                </c:pt>
                <c:pt idx="665">
                  <c:v>2007.9059046356751</c:v>
                </c:pt>
                <c:pt idx="666">
                  <c:v>2007.9088956626072</c:v>
                </c:pt>
                <c:pt idx="667">
                  <c:v>2007.914877716433</c:v>
                </c:pt>
                <c:pt idx="668">
                  <c:v>2007.9198627613011</c:v>
                </c:pt>
                <c:pt idx="669">
                  <c:v>2007.9308298600031</c:v>
                </c:pt>
                <c:pt idx="670">
                  <c:v>2007.936811913841</c:v>
                </c:pt>
                <c:pt idx="671">
                  <c:v>2007.9447879856261</c:v>
                </c:pt>
                <c:pt idx="672">
                  <c:v>2007.9507700394638</c:v>
                </c:pt>
                <c:pt idx="673">
                  <c:v>2007.9587461112485</c:v>
                </c:pt>
                <c:pt idx="674">
                  <c:v>2007.9677191920061</c:v>
                </c:pt>
                <c:pt idx="675">
                  <c:v>2007.9756952638011</c:v>
                </c:pt>
                <c:pt idx="676">
                  <c:v>2007.9836713355755</c:v>
                </c:pt>
                <c:pt idx="677">
                  <c:v>2008.0006204881181</c:v>
                </c:pt>
                <c:pt idx="678" formatCode="0.000">
                  <c:v>2008.0051804945301</c:v>
                </c:pt>
                <c:pt idx="679" formatCode="0.000">
                  <c:v>2008.0218945463944</c:v>
                </c:pt>
                <c:pt idx="680" formatCode="0.000">
                  <c:v>2008.0330093908847</c:v>
                </c:pt>
                <c:pt idx="681" formatCode="0.000">
                  <c:v>2008.0330093908847</c:v>
                </c:pt>
                <c:pt idx="682" formatCode="0.000">
                  <c:v>2008.0385250280003</c:v>
                </c:pt>
                <c:pt idx="683" formatCode="0.000">
                  <c:v>2008.0524812613078</c:v>
                </c:pt>
                <c:pt idx="684" formatCode="0.000">
                  <c:v>2008.0524812613078</c:v>
                </c:pt>
                <c:pt idx="685" formatCode="0.000">
                  <c:v>2008.0691117429137</c:v>
                </c:pt>
                <c:pt idx="686" formatCode="0.000">
                  <c:v>2008.0747109502886</c:v>
                </c:pt>
                <c:pt idx="687" formatCode="0.000">
                  <c:v>2008.0802265873926</c:v>
                </c:pt>
                <c:pt idx="688" formatCode="0.000">
                  <c:v>2008.0885836133368</c:v>
                </c:pt>
                <c:pt idx="689" formatCode="0.000">
                  <c:v>2008.0969406392694</c:v>
                </c:pt>
                <c:pt idx="690" formatCode="0.000">
                  <c:v>2008.1052976652031</c:v>
                </c:pt>
                <c:pt idx="691" formatCode="0.000">
                  <c:v>2008.1135711208753</c:v>
                </c:pt>
                <c:pt idx="692" formatCode="0.000">
                  <c:v>2008.1302851727405</c:v>
                </c:pt>
                <c:pt idx="693" formatCode="0.000">
                  <c:v>2008.1386421986729</c:v>
                </c:pt>
                <c:pt idx="694" formatCode="0.000">
                  <c:v>2008.1441578357878</c:v>
                </c:pt>
                <c:pt idx="695" formatCode="0.000">
                  <c:v>2008.1608718876539</c:v>
                </c:pt>
                <c:pt idx="696" formatCode="0.000">
                  <c:v>2008.1636297062116</c:v>
                </c:pt>
                <c:pt idx="697" formatCode="0.000">
                  <c:v>2008.183101576624</c:v>
                </c:pt>
                <c:pt idx="698" formatCode="0.000">
                  <c:v>2008.1914586025648</c:v>
                </c:pt>
                <c:pt idx="699" formatCode="0.000">
                  <c:v>2008.202573447071</c:v>
                </c:pt>
                <c:pt idx="700" formatCode="0.000">
                  <c:v>2008.2080890841846</c:v>
                </c:pt>
                <c:pt idx="701" formatCode="0.000">
                  <c:v>2008.2192039286651</c:v>
                </c:pt>
                <c:pt idx="702" formatCode="0.000">
                  <c:v>2008.2331601619712</c:v>
                </c:pt>
                <c:pt idx="703" formatCode="0.000">
                  <c:v>2008.2442750064608</c:v>
                </c:pt>
                <c:pt idx="704" formatCode="0.000">
                  <c:v>2008.255389850952</c:v>
                </c:pt>
                <c:pt idx="705" formatCode="0.000">
                  <c:v>2008.2609054880681</c:v>
                </c:pt>
                <c:pt idx="706" formatCode="0.000">
                  <c:v>2008.2637468768694</c:v>
                </c:pt>
                <c:pt idx="707" formatCode="0.000">
                  <c:v>2008.2776195399329</c:v>
                </c:pt>
                <c:pt idx="708" formatCode="0.000">
                  <c:v>2008.2859765658654</c:v>
                </c:pt>
                <c:pt idx="709" formatCode="0.000">
                  <c:v>2008.2942500215388</c:v>
                </c:pt>
                <c:pt idx="710" formatCode="0.000">
                  <c:v>2008.3026070474714</c:v>
                </c:pt>
                <c:pt idx="711" formatCode="0.000">
                  <c:v>2008.3137218919608</c:v>
                </c:pt>
                <c:pt idx="712" formatCode="0.000">
                  <c:v>2008.3220789178836</c:v>
                </c:pt>
                <c:pt idx="713" formatCode="0.000">
                  <c:v>2008.333193762385</c:v>
                </c:pt>
                <c:pt idx="714" formatCode="0.000">
                  <c:v>2008.3387929697601</c:v>
                </c:pt>
                <c:pt idx="715" formatCode="0.000">
                  <c:v>2008.347066425433</c:v>
                </c:pt>
                <c:pt idx="716" formatCode="0.000">
                  <c:v>2008.3610226587398</c:v>
                </c:pt>
                <c:pt idx="717" formatCode="0.000">
                  <c:v>2008.369379684673</c:v>
                </c:pt>
                <c:pt idx="718" formatCode="0.000">
                  <c:v>2008.3748953217885</c:v>
                </c:pt>
                <c:pt idx="719" formatCode="0.000">
                  <c:v>2008.3860101662801</c:v>
                </c:pt>
                <c:pt idx="720" formatCode="0.000">
                  <c:v>2008.3943671922116</c:v>
                </c:pt>
                <c:pt idx="721" formatCode="0.000">
                  <c:v>2008.4027242181442</c:v>
                </c:pt>
                <c:pt idx="722" formatCode="0.000">
                  <c:v>2008.40823985526</c:v>
                </c:pt>
                <c:pt idx="723" formatCode="0.000">
                  <c:v>2008.4138390626351</c:v>
                </c:pt>
                <c:pt idx="724" formatCode="0.000">
                  <c:v>2008.4193546997501</c:v>
                </c:pt>
                <c:pt idx="725" formatCode="0.000">
                  <c:v>2008.4193546997501</c:v>
                </c:pt>
                <c:pt idx="726" formatCode="0.000">
                  <c:v>2008.4277117256993</c:v>
                </c:pt>
                <c:pt idx="727" formatCode="0.000">
                  <c:v>2008.4360687516262</c:v>
                </c:pt>
                <c:pt idx="728" formatCode="0.000">
                  <c:v>2008.4555406220411</c:v>
                </c:pt>
                <c:pt idx="729" formatCode="0.000">
                  <c:v>2008.474928922202</c:v>
                </c:pt>
                <c:pt idx="730" formatCode="0.000">
                  <c:v>2008.4805281295769</c:v>
                </c:pt>
                <c:pt idx="731" formatCode="0.000">
                  <c:v>2008.4861273369518</c:v>
                </c:pt>
                <c:pt idx="732" formatCode="0.000">
                  <c:v>2008.4916429740674</c:v>
                </c:pt>
                <c:pt idx="733" formatCode="0.000">
                  <c:v>2008.5</c:v>
                </c:pt>
                <c:pt idx="734" formatCode="0.000">
                  <c:v>2008.5055156371161</c:v>
                </c:pt>
                <c:pt idx="735" formatCode="0.000">
                  <c:v>2008.5111148444898</c:v>
                </c:pt>
                <c:pt idx="736" formatCode="0.000">
                  <c:v>2008.508357025933</c:v>
                </c:pt>
                <c:pt idx="737" formatCode="0.000">
                  <c:v>2008.5166304816166</c:v>
                </c:pt>
                <c:pt idx="738" formatCode="0.000">
                  <c:v>2008.5166304816166</c:v>
                </c:pt>
                <c:pt idx="739" formatCode="0.000">
                  <c:v>2008.5166304816166</c:v>
                </c:pt>
                <c:pt idx="740" formatCode="0.000">
                  <c:v>2008.5249875075378</c:v>
                </c:pt>
                <c:pt idx="741">
                  <c:v>2008.5287671233011</c:v>
                </c:pt>
                <c:pt idx="742">
                  <c:v>2008.5479452054794</c:v>
                </c:pt>
                <c:pt idx="743">
                  <c:v>2008.5671232876712</c:v>
                </c:pt>
                <c:pt idx="744">
                  <c:v>2008.5863013698629</c:v>
                </c:pt>
                <c:pt idx="745">
                  <c:v>2008.6054794520551</c:v>
                </c:pt>
                <c:pt idx="746">
                  <c:v>2008.6246575342466</c:v>
                </c:pt>
                <c:pt idx="747">
                  <c:v>2008.6438356164253</c:v>
                </c:pt>
                <c:pt idx="748">
                  <c:v>2008.6630136986298</c:v>
                </c:pt>
                <c:pt idx="749">
                  <c:v>2008.682191780822</c:v>
                </c:pt>
                <c:pt idx="750">
                  <c:v>2008.682191780822</c:v>
                </c:pt>
                <c:pt idx="751">
                  <c:v>2008.7013698630137</c:v>
                </c:pt>
                <c:pt idx="752">
                  <c:v>2008.7205479452061</c:v>
                </c:pt>
                <c:pt idx="753">
                  <c:v>2008.7397260273972</c:v>
                </c:pt>
                <c:pt idx="754">
                  <c:v>2008.7589041095891</c:v>
                </c:pt>
                <c:pt idx="755">
                  <c:v>2008.7780821917811</c:v>
                </c:pt>
                <c:pt idx="756">
                  <c:v>2008.7972602739726</c:v>
                </c:pt>
                <c:pt idx="757">
                  <c:v>2008.8164383561598</c:v>
                </c:pt>
                <c:pt idx="758">
                  <c:v>2008.8356164383558</c:v>
                </c:pt>
                <c:pt idx="759">
                  <c:v>2008.8547945205478</c:v>
                </c:pt>
                <c:pt idx="760">
                  <c:v>2008.8739726027397</c:v>
                </c:pt>
                <c:pt idx="761">
                  <c:v>2008.8931506849308</c:v>
                </c:pt>
                <c:pt idx="762">
                  <c:v>2008.9123287671232</c:v>
                </c:pt>
                <c:pt idx="763">
                  <c:v>2008.9315068493152</c:v>
                </c:pt>
                <c:pt idx="764">
                  <c:v>2008.9506849315069</c:v>
                </c:pt>
                <c:pt idx="765">
                  <c:v>2008.9698630137011</c:v>
                </c:pt>
                <c:pt idx="766">
                  <c:v>2008.9890410958899</c:v>
                </c:pt>
                <c:pt idx="767" formatCode="0.000">
                  <c:v>2009.002739726028</c:v>
                </c:pt>
                <c:pt idx="768" formatCode="0.000">
                  <c:v>2009.0191780821917</c:v>
                </c:pt>
                <c:pt idx="769" formatCode="0.000">
                  <c:v>2009.0383561643835</c:v>
                </c:pt>
                <c:pt idx="770" formatCode="0.000">
                  <c:v>2009.0575342465754</c:v>
                </c:pt>
                <c:pt idx="771" formatCode="0.000">
                  <c:v>2009.0767123287671</c:v>
                </c:pt>
                <c:pt idx="772" formatCode="0.000">
                  <c:v>2009.0958904109589</c:v>
                </c:pt>
                <c:pt idx="773" formatCode="0.000">
                  <c:v>2009.1150684931511</c:v>
                </c:pt>
                <c:pt idx="774" formatCode="0.000">
                  <c:v>2009.1342465753169</c:v>
                </c:pt>
                <c:pt idx="775" formatCode="0.000">
                  <c:v>2009.1534246575141</c:v>
                </c:pt>
                <c:pt idx="776" formatCode="0.000">
                  <c:v>2009.1726027397258</c:v>
                </c:pt>
                <c:pt idx="777" formatCode="0.000">
                  <c:v>2009.1917808219148</c:v>
                </c:pt>
                <c:pt idx="778" formatCode="0.000">
                  <c:v>2009.2109589041111</c:v>
                </c:pt>
                <c:pt idx="779" formatCode="0.000">
                  <c:v>2009.2301369862998</c:v>
                </c:pt>
                <c:pt idx="780" formatCode="0.000">
                  <c:v>2009.2493150684932</c:v>
                </c:pt>
                <c:pt idx="781" formatCode="0.000">
                  <c:v>2009.2684931506851</c:v>
                </c:pt>
                <c:pt idx="782" formatCode="0.000">
                  <c:v>2009.2876712328766</c:v>
                </c:pt>
                <c:pt idx="783" formatCode="0.000">
                  <c:v>2009.3068493150686</c:v>
                </c:pt>
                <c:pt idx="784" formatCode="0.000">
                  <c:v>2009.3260273972603</c:v>
                </c:pt>
                <c:pt idx="785" formatCode="0.000">
                  <c:v>2009.345205479452</c:v>
                </c:pt>
                <c:pt idx="786" formatCode="0.000">
                  <c:v>2009.3643835616438</c:v>
                </c:pt>
                <c:pt idx="787" formatCode="0.000">
                  <c:v>2009.3835616438357</c:v>
                </c:pt>
                <c:pt idx="788" formatCode="0.000">
                  <c:v>2009.4027397260281</c:v>
                </c:pt>
                <c:pt idx="789" formatCode="0.000">
                  <c:v>2009.4219178082201</c:v>
                </c:pt>
                <c:pt idx="790" formatCode="0.000">
                  <c:v>2009.4410958904109</c:v>
                </c:pt>
                <c:pt idx="791" formatCode="0.000">
                  <c:v>2009.4602739726031</c:v>
                </c:pt>
                <c:pt idx="792" formatCode="0.000">
                  <c:v>2009.479452054795</c:v>
                </c:pt>
                <c:pt idx="793" formatCode="0.000">
                  <c:v>2009.4986301369859</c:v>
                </c:pt>
                <c:pt idx="794" formatCode="0.000">
                  <c:v>2009.5178082191778</c:v>
                </c:pt>
                <c:pt idx="795" formatCode="0.000">
                  <c:v>2009.53698630137</c:v>
                </c:pt>
                <c:pt idx="796" formatCode="0.000">
                  <c:v>2009.5561643835617</c:v>
                </c:pt>
                <c:pt idx="797" formatCode="0.000">
                  <c:v>2009.5753424657535</c:v>
                </c:pt>
                <c:pt idx="798" formatCode="0.000">
                  <c:v>2009.594520547935</c:v>
                </c:pt>
                <c:pt idx="799" formatCode="0.000">
                  <c:v>2009.6136986301358</c:v>
                </c:pt>
                <c:pt idx="800" formatCode="0.000">
                  <c:v>2009.6328767123248</c:v>
                </c:pt>
                <c:pt idx="801" formatCode="0.000">
                  <c:v>2009.6520547945206</c:v>
                </c:pt>
                <c:pt idx="802" formatCode="0.000">
                  <c:v>2009.6712328766964</c:v>
                </c:pt>
                <c:pt idx="803" formatCode="0.000">
                  <c:v>2009.6904109588845</c:v>
                </c:pt>
                <c:pt idx="804" formatCode="0.000">
                  <c:v>2009.7095890411085</c:v>
                </c:pt>
                <c:pt idx="805" formatCode="0.000">
                  <c:v>2009.7287671233044</c:v>
                </c:pt>
                <c:pt idx="806" formatCode="0.000">
                  <c:v>2009.7479452054795</c:v>
                </c:pt>
                <c:pt idx="807" formatCode="0.000">
                  <c:v>2009.7671232876712</c:v>
                </c:pt>
                <c:pt idx="808" formatCode="0.000">
                  <c:v>2009.7863013698629</c:v>
                </c:pt>
                <c:pt idx="809" formatCode="0.000">
                  <c:v>2009.8054794520551</c:v>
                </c:pt>
                <c:pt idx="810" formatCode="0.000">
                  <c:v>2009.8246575342466</c:v>
                </c:pt>
                <c:pt idx="811" formatCode="0.000">
                  <c:v>2009.8438356164274</c:v>
                </c:pt>
                <c:pt idx="812" formatCode="0.000">
                  <c:v>2009.8630136986299</c:v>
                </c:pt>
                <c:pt idx="813" formatCode="0.000">
                  <c:v>2009.8821917808218</c:v>
                </c:pt>
                <c:pt idx="814" formatCode="0.000">
                  <c:v>2009.9013698630151</c:v>
                </c:pt>
                <c:pt idx="815" formatCode="0.000">
                  <c:v>2009.9205479452162</c:v>
                </c:pt>
                <c:pt idx="816" formatCode="0.000">
                  <c:v>2009.9397260273972</c:v>
                </c:pt>
                <c:pt idx="817" formatCode="0.000">
                  <c:v>2009.9589041095901</c:v>
                </c:pt>
                <c:pt idx="818" formatCode="0.000">
                  <c:v>2009.9780821917811</c:v>
                </c:pt>
                <c:pt idx="819" formatCode="0.000">
                  <c:v>2009.9972602739726</c:v>
                </c:pt>
                <c:pt idx="820" formatCode="0.000">
                  <c:v>2010.0164383561644</c:v>
                </c:pt>
                <c:pt idx="821" formatCode="0.000">
                  <c:v>2010.0356164383559</c:v>
                </c:pt>
                <c:pt idx="822" formatCode="0.000">
                  <c:v>2010.0547945205478</c:v>
                </c:pt>
                <c:pt idx="823" formatCode="0.000">
                  <c:v>2010.07397260274</c:v>
                </c:pt>
                <c:pt idx="824" formatCode="0.000">
                  <c:v>2010.0931506849308</c:v>
                </c:pt>
                <c:pt idx="825" formatCode="0.000">
                  <c:v>2010.1123287671228</c:v>
                </c:pt>
                <c:pt idx="826" formatCode="0.000">
                  <c:v>2010.1315068493052</c:v>
                </c:pt>
                <c:pt idx="827" formatCode="0.000">
                  <c:v>2010.1506849315058</c:v>
                </c:pt>
                <c:pt idx="828" formatCode="0.000">
                  <c:v>2010.1698630136987</c:v>
                </c:pt>
                <c:pt idx="829" formatCode="0.000">
                  <c:v>2010.1890410958797</c:v>
                </c:pt>
                <c:pt idx="830" formatCode="0.000">
                  <c:v>2010.2082191780821</c:v>
                </c:pt>
                <c:pt idx="831" formatCode="0.000">
                  <c:v>2010.2273972602761</c:v>
                </c:pt>
                <c:pt idx="832" formatCode="0.000">
                  <c:v>2010.2465753424792</c:v>
                </c:pt>
                <c:pt idx="833" formatCode="0.000">
                  <c:v>2010.2657534246778</c:v>
                </c:pt>
                <c:pt idx="834" formatCode="0.000">
                  <c:v>2010.2849315068386</c:v>
                </c:pt>
                <c:pt idx="835" formatCode="0.000">
                  <c:v>2010.3041095890408</c:v>
                </c:pt>
                <c:pt idx="836" formatCode="0.000">
                  <c:v>2010.3232876712329</c:v>
                </c:pt>
                <c:pt idx="837" formatCode="0.000">
                  <c:v>2010.3424657534247</c:v>
                </c:pt>
                <c:pt idx="838" formatCode="0.000">
                  <c:v>2010.3616438356148</c:v>
                </c:pt>
                <c:pt idx="839" formatCode="0.000">
                  <c:v>2010.3808219177999</c:v>
                </c:pt>
                <c:pt idx="840" formatCode="0.000">
                  <c:v>2010.4</c:v>
                </c:pt>
                <c:pt idx="841" formatCode="0.000">
                  <c:v>2010.4191780821961</c:v>
                </c:pt>
                <c:pt idx="842" formatCode="0.000">
                  <c:v>2010.4383561643835</c:v>
                </c:pt>
                <c:pt idx="843" formatCode="0.000">
                  <c:v>2010.4575342465753</c:v>
                </c:pt>
                <c:pt idx="844" formatCode="0.000">
                  <c:v>2010.4767123287681</c:v>
                </c:pt>
                <c:pt idx="845" formatCode="0.000">
                  <c:v>2010.4958904109601</c:v>
                </c:pt>
                <c:pt idx="846" formatCode="0.000">
                  <c:v>2010.5150684931511</c:v>
                </c:pt>
                <c:pt idx="847" formatCode="0.000">
                  <c:v>2010.534246575322</c:v>
                </c:pt>
                <c:pt idx="848" formatCode="0.000">
                  <c:v>2010.5534246575182</c:v>
                </c:pt>
                <c:pt idx="849" formatCode="0.000">
                  <c:v>2010.5726027397259</c:v>
                </c:pt>
                <c:pt idx="850" formatCode="0.000">
                  <c:v>2010.5917808219178</c:v>
                </c:pt>
                <c:pt idx="851" formatCode="0.000">
                  <c:v>2010.61095890411</c:v>
                </c:pt>
                <c:pt idx="852" formatCode="0.000">
                  <c:v>2010.6301369862999</c:v>
                </c:pt>
                <c:pt idx="853">
                  <c:v>2010.6493150684928</c:v>
                </c:pt>
                <c:pt idx="854">
                  <c:v>2010.668493150685</c:v>
                </c:pt>
                <c:pt idx="855">
                  <c:v>2010.6876712328758</c:v>
                </c:pt>
                <c:pt idx="856">
                  <c:v>2010.7068493150684</c:v>
                </c:pt>
                <c:pt idx="857">
                  <c:v>2010.7260273972611</c:v>
                </c:pt>
                <c:pt idx="858">
                  <c:v>2010.7452054794521</c:v>
                </c:pt>
                <c:pt idx="859">
                  <c:v>2010.7643835616439</c:v>
                </c:pt>
                <c:pt idx="860">
                  <c:v>2010.783561643836</c:v>
                </c:pt>
                <c:pt idx="861">
                  <c:v>2010.8027397260273</c:v>
                </c:pt>
                <c:pt idx="862">
                  <c:v>2010.8219178082193</c:v>
                </c:pt>
                <c:pt idx="863">
                  <c:v>2010.8410958904108</c:v>
                </c:pt>
                <c:pt idx="864">
                  <c:v>2010.8602739726027</c:v>
                </c:pt>
                <c:pt idx="865">
                  <c:v>2010.8794520547945</c:v>
                </c:pt>
                <c:pt idx="866">
                  <c:v>2010.8986301369848</c:v>
                </c:pt>
                <c:pt idx="867">
                  <c:v>2010.9178082191779</c:v>
                </c:pt>
                <c:pt idx="868">
                  <c:v>2010.9369863013701</c:v>
                </c:pt>
                <c:pt idx="869">
                  <c:v>2010.9561643835661</c:v>
                </c:pt>
                <c:pt idx="870">
                  <c:v>2010.9753424657533</c:v>
                </c:pt>
                <c:pt idx="871">
                  <c:v>2010.9945205479448</c:v>
                </c:pt>
                <c:pt idx="872" formatCode="0.0000">
                  <c:v>2011.013698630137</c:v>
                </c:pt>
                <c:pt idx="873" formatCode="0.0000">
                  <c:v>2011.0328767123278</c:v>
                </c:pt>
                <c:pt idx="874" formatCode="0.0000">
                  <c:v>2011.0520547945205</c:v>
                </c:pt>
                <c:pt idx="875" formatCode="0.0000">
                  <c:v>2011.0712328767017</c:v>
                </c:pt>
                <c:pt idx="876" formatCode="0.0000">
                  <c:v>2011.0904109588885</c:v>
                </c:pt>
              </c:numCache>
            </c:numRef>
          </c:xVal>
          <c:yVal>
            <c:numRef>
              <c:f>wholesale_prices!$D$5:$D$1167</c:f>
              <c:numCache>
                <c:formatCode>General</c:formatCode>
                <c:ptCount val="877"/>
                <c:pt idx="457" formatCode="0.000">
                  <c:v>5.3917999999999999</c:v>
                </c:pt>
                <c:pt idx="458" formatCode="0.000">
                  <c:v>5.3087</c:v>
                </c:pt>
                <c:pt idx="459" formatCode="0.000">
                  <c:v>5.2670999999999975</c:v>
                </c:pt>
                <c:pt idx="460" formatCode="0.000">
                  <c:v>5.4055999999999997</c:v>
                </c:pt>
                <c:pt idx="461" formatCode="0.000">
                  <c:v>5.3363000000000014</c:v>
                </c:pt>
                <c:pt idx="462" formatCode="0.000">
                  <c:v>5.4470999999999998</c:v>
                </c:pt>
                <c:pt idx="463" formatCode="0.000">
                  <c:v>5.5577999999999985</c:v>
                </c:pt>
                <c:pt idx="464" formatCode="0.000">
                  <c:v>5.6270999999999765</c:v>
                </c:pt>
                <c:pt idx="465" formatCode="0.000">
                  <c:v>5.6269999999999945</c:v>
                </c:pt>
                <c:pt idx="466" formatCode="0.000">
                  <c:v>5.6823999999999995</c:v>
                </c:pt>
                <c:pt idx="467" formatCode="0.000">
                  <c:v>5.7515999999999998</c:v>
                </c:pt>
                <c:pt idx="468" formatCode="0.000">
                  <c:v>5.6823999999999995</c:v>
                </c:pt>
                <c:pt idx="469" formatCode="0.000">
                  <c:v>5.6684999999999945</c:v>
                </c:pt>
                <c:pt idx="470" formatCode="0.000">
                  <c:v>5.6268999999999965</c:v>
                </c:pt>
                <c:pt idx="471" formatCode="0.000">
                  <c:v>5.5299999999999985</c:v>
                </c:pt>
                <c:pt idx="472" formatCode="0.000">
                  <c:v>5.4607000000000001</c:v>
                </c:pt>
                <c:pt idx="473" formatCode="0.000">
                  <c:v>5.3914999999999997</c:v>
                </c:pt>
                <c:pt idx="474" formatCode="0.000">
                  <c:v>5.3914999999999997</c:v>
                </c:pt>
                <c:pt idx="475" formatCode="0.000">
                  <c:v>5.4744999999999999</c:v>
                </c:pt>
                <c:pt idx="476" formatCode="0.000">
                  <c:v>5.3914</c:v>
                </c:pt>
                <c:pt idx="477" formatCode="0.000">
                  <c:v>5.3914</c:v>
                </c:pt>
                <c:pt idx="478" formatCode="0.000">
                  <c:v>5.4328999999999992</c:v>
                </c:pt>
                <c:pt idx="479" formatCode="0.000">
                  <c:v>5.3774999999999995</c:v>
                </c:pt>
                <c:pt idx="480" formatCode="0.000">
                  <c:v>5.3220999999999945</c:v>
                </c:pt>
                <c:pt idx="481" formatCode="0.000">
                  <c:v>5.2805999999999997</c:v>
                </c:pt>
                <c:pt idx="482" formatCode="0.000">
                  <c:v>5.3081999999999985</c:v>
                </c:pt>
                <c:pt idx="483" formatCode="0.000">
                  <c:v>5.2666999999999993</c:v>
                </c:pt>
                <c:pt idx="484" formatCode="0.000">
                  <c:v>5.2250999999999985</c:v>
                </c:pt>
                <c:pt idx="485" formatCode="0.000">
                  <c:v>5.2805</c:v>
                </c:pt>
                <c:pt idx="486" formatCode="0.000">
                  <c:v>5.3219999999999965</c:v>
                </c:pt>
                <c:pt idx="487" formatCode="0.000">
                  <c:v>5.2665999999999995</c:v>
                </c:pt>
                <c:pt idx="488" formatCode="0.000">
                  <c:v>5.3219999999999965</c:v>
                </c:pt>
                <c:pt idx="489" formatCode="0.000">
                  <c:v>5.3773</c:v>
                </c:pt>
                <c:pt idx="490" formatCode="0.000">
                  <c:v>5.3773</c:v>
                </c:pt>
                <c:pt idx="491" formatCode="0.000">
                  <c:v>5.4327000000000014</c:v>
                </c:pt>
                <c:pt idx="492" formatCode="0.000">
                  <c:v>5.4603999999999999</c:v>
                </c:pt>
                <c:pt idx="493" formatCode="0.000">
                  <c:v>5.3910999999999998</c:v>
                </c:pt>
                <c:pt idx="494" formatCode="0.000">
                  <c:v>5.3495999999999997</c:v>
                </c:pt>
                <c:pt idx="495" formatCode="0.000">
                  <c:v>5.3079999999999945</c:v>
                </c:pt>
                <c:pt idx="496" formatCode="0.000">
                  <c:v>5.3494999999999999</c:v>
                </c:pt>
                <c:pt idx="497" formatCode="0.000">
                  <c:v>5.2940999999999985</c:v>
                </c:pt>
                <c:pt idx="498" formatCode="0.000">
                  <c:v>5.2940999999999985</c:v>
                </c:pt>
                <c:pt idx="499" formatCode="0.000">
                  <c:v>5.2525999999999975</c:v>
                </c:pt>
                <c:pt idx="500" formatCode="0.000">
                  <c:v>5.2247999999999966</c:v>
                </c:pt>
                <c:pt idx="501" formatCode="0.000">
                  <c:v>5.1693999999999996</c:v>
                </c:pt>
                <c:pt idx="502" formatCode="0.000">
                  <c:v>5.1970999999999945</c:v>
                </c:pt>
                <c:pt idx="503" formatCode="0.000">
                  <c:v>5.2247999999999966</c:v>
                </c:pt>
                <c:pt idx="504" formatCode="0.000">
                  <c:v>5.2108999999999996</c:v>
                </c:pt>
                <c:pt idx="505" formatCode="0.000">
                  <c:v>5.1416999999999993</c:v>
                </c:pt>
                <c:pt idx="506" formatCode="0.000">
                  <c:v>5.0724</c:v>
                </c:pt>
                <c:pt idx="507" formatCode="0.000">
                  <c:v>5.1138999999999966</c:v>
                </c:pt>
                <c:pt idx="508" formatCode="0.000">
                  <c:v>5.1138999999999966</c:v>
                </c:pt>
                <c:pt idx="509" formatCode="0.000">
                  <c:v>5.0861999999999998</c:v>
                </c:pt>
                <c:pt idx="510" formatCode="0.000">
                  <c:v>5.0446</c:v>
                </c:pt>
                <c:pt idx="511" formatCode="0.000">
                  <c:v>4.9891999999999994</c:v>
                </c:pt>
                <c:pt idx="512" formatCode="0.000">
                  <c:v>4.9338000000000024</c:v>
                </c:pt>
                <c:pt idx="513" formatCode="0.000">
                  <c:v>4.8921999999999946</c:v>
                </c:pt>
                <c:pt idx="514" formatCode="0.000">
                  <c:v>4.8783000000000003</c:v>
                </c:pt>
                <c:pt idx="515" formatCode="0.000">
                  <c:v>4.9337000000000124</c:v>
                </c:pt>
                <c:pt idx="516" formatCode="0.000">
                  <c:v>4.9613999999999994</c:v>
                </c:pt>
                <c:pt idx="517" formatCode="0.000">
                  <c:v>4.8920999999999975</c:v>
                </c:pt>
                <c:pt idx="518" formatCode="0.000">
                  <c:v>4.8228999999999855</c:v>
                </c:pt>
                <c:pt idx="519" formatCode="0.000">
                  <c:v>4.6705999999999985</c:v>
                </c:pt>
                <c:pt idx="520" formatCode="0.000">
                  <c:v>4.5874999999999995</c:v>
                </c:pt>
                <c:pt idx="521" formatCode="0.000">
                  <c:v>4.4905999999999997</c:v>
                </c:pt>
                <c:pt idx="522" formatCode="0.000">
                  <c:v>4.4213000000000013</c:v>
                </c:pt>
                <c:pt idx="523" formatCode="0.000">
                  <c:v>4.2967000000000004</c:v>
                </c:pt>
                <c:pt idx="524" formatCode="0.000">
                  <c:v>4.3797000000000024</c:v>
                </c:pt>
                <c:pt idx="525" formatCode="0.000">
                  <c:v>4.4351000000000003</c:v>
                </c:pt>
                <c:pt idx="526" formatCode="0.000">
                  <c:v>4.4074</c:v>
                </c:pt>
                <c:pt idx="527" formatCode="0.000">
                  <c:v>4.3519999999999985</c:v>
                </c:pt>
                <c:pt idx="528" formatCode="0.000">
                  <c:v>4.3934999999999995</c:v>
                </c:pt>
                <c:pt idx="529" formatCode="0.000">
                  <c:v>4.4211999999999998</c:v>
                </c:pt>
                <c:pt idx="530" formatCode="0.000">
                  <c:v>4.3518999999999997</c:v>
                </c:pt>
                <c:pt idx="531" formatCode="0.000">
                  <c:v>4.3656999999999995</c:v>
                </c:pt>
                <c:pt idx="532" formatCode="0.000">
                  <c:v>4.3656999999999995</c:v>
                </c:pt>
                <c:pt idx="533" formatCode="0.000">
                  <c:v>4.3102999999999998</c:v>
                </c:pt>
                <c:pt idx="534" formatCode="0.000">
                  <c:v>4.3102999999999998</c:v>
                </c:pt>
                <c:pt idx="535" formatCode="0.000">
                  <c:v>4.2409999999999997</c:v>
                </c:pt>
                <c:pt idx="536" formatCode="0.000">
                  <c:v>4.1855999999999955</c:v>
                </c:pt>
                <c:pt idx="537" formatCode="0.000">
                  <c:v>4.1302000000000003</c:v>
                </c:pt>
                <c:pt idx="538" formatCode="0.000">
                  <c:v>4.1024999999999965</c:v>
                </c:pt>
                <c:pt idx="539" formatCode="0.000">
                  <c:v>4.1717000000000004</c:v>
                </c:pt>
                <c:pt idx="540" formatCode="0.000">
                  <c:v>4.1162999999999998</c:v>
                </c:pt>
                <c:pt idx="541" formatCode="0.000">
                  <c:v>4.1854999999999976</c:v>
                </c:pt>
                <c:pt idx="542" formatCode="0.000">
                  <c:v>4.2130999999999998</c:v>
                </c:pt>
                <c:pt idx="543" formatCode="0.000">
                  <c:v>4.1576999999999975</c:v>
                </c:pt>
                <c:pt idx="544" formatCode="0.000">
                  <c:v>4.1576999999999975</c:v>
                </c:pt>
                <c:pt idx="545" formatCode="0.000">
                  <c:v>4.0606999999999998</c:v>
                </c:pt>
                <c:pt idx="546" formatCode="0.000">
                  <c:v>3.9638</c:v>
                </c:pt>
                <c:pt idx="547" formatCode="0.000">
                  <c:v>3.8806999999999987</c:v>
                </c:pt>
                <c:pt idx="548" formatCode="0.000">
                  <c:v>3.8252999999999977</c:v>
                </c:pt>
                <c:pt idx="549" formatCode="0.000">
                  <c:v>3.8944999999999967</c:v>
                </c:pt>
                <c:pt idx="550" formatCode="0.000">
                  <c:v>3.8944999999999967</c:v>
                </c:pt>
                <c:pt idx="551" formatCode="0.000">
                  <c:v>3.8390999999999789</c:v>
                </c:pt>
                <c:pt idx="552" formatCode="0.000">
                  <c:v>3.7698999999999998</c:v>
                </c:pt>
                <c:pt idx="553" formatCode="0.000">
                  <c:v>3.7006000000000001</c:v>
                </c:pt>
                <c:pt idx="554" formatCode="0.000">
                  <c:v>3.7975000000000012</c:v>
                </c:pt>
                <c:pt idx="555" formatCode="0.000">
                  <c:v>3.8528999999999725</c:v>
                </c:pt>
                <c:pt idx="556" formatCode="0.000">
                  <c:v>3.8389999999999977</c:v>
                </c:pt>
                <c:pt idx="557" formatCode="0.000">
                  <c:v>3.7836000000000012</c:v>
                </c:pt>
                <c:pt idx="558" formatCode="0.000">
                  <c:v>3.6589</c:v>
                </c:pt>
                <c:pt idx="559" formatCode="0.000">
                  <c:v>3.5896999999999997</c:v>
                </c:pt>
                <c:pt idx="560" formatCode="0.000">
                  <c:v>3.5342999999999987</c:v>
                </c:pt>
                <c:pt idx="561" formatCode="0.000">
                  <c:v>3.4373999999999993</c:v>
                </c:pt>
                <c:pt idx="562" formatCode="0.000">
                  <c:v>3.4926999999999775</c:v>
                </c:pt>
                <c:pt idx="563" formatCode="0.000">
                  <c:v>3.4511999999999987</c:v>
                </c:pt>
                <c:pt idx="564" formatCode="0.000">
                  <c:v>3.3957999999999977</c:v>
                </c:pt>
                <c:pt idx="565" formatCode="0.000">
                  <c:v>3.3264999999999967</c:v>
                </c:pt>
                <c:pt idx="566" formatCode="0.000">
                  <c:v>3.4095999999999997</c:v>
                </c:pt>
                <c:pt idx="567" formatCode="0.000">
                  <c:v>3.4510999999999967</c:v>
                </c:pt>
                <c:pt idx="568" formatCode="0.000">
                  <c:v>3.3403</c:v>
                </c:pt>
                <c:pt idx="569" formatCode="0.000">
                  <c:v>3.2572000000000001</c:v>
                </c:pt>
                <c:pt idx="570" formatCode="0.000">
                  <c:v>3.1879000000000199</c:v>
                </c:pt>
                <c:pt idx="571" formatCode="0.000">
                  <c:v>3.1048</c:v>
                </c:pt>
                <c:pt idx="572" formatCode="0.000">
                  <c:v>3.0217000000000001</c:v>
                </c:pt>
                <c:pt idx="573" formatCode="0.000">
                  <c:v>2.9662999999999977</c:v>
                </c:pt>
                <c:pt idx="574" formatCode="0.000">
                  <c:v>2.9939999999999998</c:v>
                </c:pt>
                <c:pt idx="575" formatCode="0.000">
                  <c:v>2.9385999999999997</c:v>
                </c:pt>
              </c:numCache>
            </c:numRef>
          </c:yVal>
        </c:ser>
        <c:ser>
          <c:idx val="3"/>
          <c:order val="3"/>
          <c:spPr>
            <a:ln w="28575">
              <a:solidFill>
                <a:srgbClr val="0000FF"/>
              </a:solidFill>
            </a:ln>
          </c:spPr>
          <c:marker>
            <c:symbol val="none"/>
          </c:marker>
          <c:xVal>
            <c:numRef>
              <c:f>wholesale_prices!$A$5:$A$1167</c:f>
              <c:numCache>
                <c:formatCode>General</c:formatCode>
                <c:ptCount val="877"/>
                <c:pt idx="0">
                  <c:v>2001.2327173169058</c:v>
                </c:pt>
                <c:pt idx="1">
                  <c:v>2001.2419986310747</c:v>
                </c:pt>
                <c:pt idx="2">
                  <c:v>2001.260479123888</c:v>
                </c:pt>
                <c:pt idx="3">
                  <c:v>2001.2650787132111</c:v>
                </c:pt>
                <c:pt idx="4">
                  <c:v>2001.2721423682408</c:v>
                </c:pt>
                <c:pt idx="5">
                  <c:v>2001.2778918548938</c:v>
                </c:pt>
                <c:pt idx="6">
                  <c:v>2001.2836413415469</c:v>
                </c:pt>
                <c:pt idx="7">
                  <c:v>2001.2836413415469</c:v>
                </c:pt>
                <c:pt idx="8">
                  <c:v>2001.2928405201908</c:v>
                </c:pt>
                <c:pt idx="9">
                  <c:v>2001.3021218343488</c:v>
                </c:pt>
                <c:pt idx="10">
                  <c:v>2001.3160027378508</c:v>
                </c:pt>
                <c:pt idx="11">
                  <c:v>2001.3160027378508</c:v>
                </c:pt>
                <c:pt idx="12">
                  <c:v>2001.3160027378508</c:v>
                </c:pt>
                <c:pt idx="13">
                  <c:v>2001.3298836413414</c:v>
                </c:pt>
                <c:pt idx="14">
                  <c:v>2001.3344832306598</c:v>
                </c:pt>
                <c:pt idx="15">
                  <c:v>2001.3530458589851</c:v>
                </c:pt>
                <c:pt idx="16">
                  <c:v>2001.3530458589851</c:v>
                </c:pt>
                <c:pt idx="17">
                  <c:v>2001.3761259411363</c:v>
                </c:pt>
                <c:pt idx="18">
                  <c:v>2001.3854072552999</c:v>
                </c:pt>
                <c:pt idx="19">
                  <c:v>2001.4039698836461</c:v>
                </c:pt>
                <c:pt idx="20">
                  <c:v>2001.4178507871493</c:v>
                </c:pt>
                <c:pt idx="21">
                  <c:v>2001.4317316906231</c:v>
                </c:pt>
                <c:pt idx="22">
                  <c:v>2001.4409308692677</c:v>
                </c:pt>
                <c:pt idx="23">
                  <c:v>2001.450212183436</c:v>
                </c:pt>
                <c:pt idx="24">
                  <c:v>2001.4548117727611</c:v>
                </c:pt>
                <c:pt idx="25">
                  <c:v>2001.4594934976051</c:v>
                </c:pt>
                <c:pt idx="26">
                  <c:v>2001.4686926762511</c:v>
                </c:pt>
                <c:pt idx="27">
                  <c:v>2001.4825735797401</c:v>
                </c:pt>
                <c:pt idx="28">
                  <c:v>2001.4918548939079</c:v>
                </c:pt>
                <c:pt idx="29">
                  <c:v>2001.5103353867214</c:v>
                </c:pt>
                <c:pt idx="30">
                  <c:v>2001.5288980150578</c:v>
                </c:pt>
                <c:pt idx="31">
                  <c:v>2001.5427789185478</c:v>
                </c:pt>
                <c:pt idx="32">
                  <c:v>2001.5473785078698</c:v>
                </c:pt>
                <c:pt idx="33">
                  <c:v>2001.561259411362</c:v>
                </c:pt>
                <c:pt idx="34">
                  <c:v>2001.5658590006983</c:v>
                </c:pt>
                <c:pt idx="35">
                  <c:v>2001.5844216290109</c:v>
                </c:pt>
                <c:pt idx="36">
                  <c:v>2001.5983025325008</c:v>
                </c:pt>
                <c:pt idx="37">
                  <c:v>2001.6213826146377</c:v>
                </c:pt>
                <c:pt idx="38">
                  <c:v>2001.6306639288159</c:v>
                </c:pt>
                <c:pt idx="39">
                  <c:v>2001.649144421629</c:v>
                </c:pt>
                <c:pt idx="40">
                  <c:v>2001.6538261464748</c:v>
                </c:pt>
                <c:pt idx="41">
                  <c:v>2001.6723066392749</c:v>
                </c:pt>
                <c:pt idx="42">
                  <c:v>2001.6907871321014</c:v>
                </c:pt>
                <c:pt idx="43">
                  <c:v>2001.704668035592</c:v>
                </c:pt>
                <c:pt idx="44">
                  <c:v>2001.7185489390829</c:v>
                </c:pt>
                <c:pt idx="45">
                  <c:v>2001.746392881588</c:v>
                </c:pt>
                <c:pt idx="46">
                  <c:v>2001.7509924709104</c:v>
                </c:pt>
                <c:pt idx="47">
                  <c:v>2001.7787542778908</c:v>
                </c:pt>
                <c:pt idx="48">
                  <c:v>2001.792635181383</c:v>
                </c:pt>
                <c:pt idx="49">
                  <c:v>2001.8065160848735</c:v>
                </c:pt>
                <c:pt idx="50">
                  <c:v>2001.8203969883598</c:v>
                </c:pt>
                <c:pt idx="51">
                  <c:v>2001.8203969883598</c:v>
                </c:pt>
                <c:pt idx="52">
                  <c:v>2001.8481587953456</c:v>
                </c:pt>
                <c:pt idx="53">
                  <c:v>2001.8574401095098</c:v>
                </c:pt>
                <c:pt idx="54">
                  <c:v>2001.8852019164956</c:v>
                </c:pt>
                <c:pt idx="55">
                  <c:v>2001.8944010951398</c:v>
                </c:pt>
                <c:pt idx="56">
                  <c:v>2001.912963723488</c:v>
                </c:pt>
                <c:pt idx="57">
                  <c:v>2001.912963723488</c:v>
                </c:pt>
                <c:pt idx="58">
                  <c:v>2001.9268446269677</c:v>
                </c:pt>
                <c:pt idx="59">
                  <c:v>2001.9314442162795</c:v>
                </c:pt>
                <c:pt idx="60">
                  <c:v>2001.9592060232717</c:v>
                </c:pt>
                <c:pt idx="61">
                  <c:v>2001.9638056125941</c:v>
                </c:pt>
                <c:pt idx="62">
                  <c:v>2001.9823682409308</c:v>
                </c:pt>
                <c:pt idx="63">
                  <c:v>2001.9869678302634</c:v>
                </c:pt>
                <c:pt idx="64">
                  <c:v>2002.0101300479098</c:v>
                </c:pt>
                <c:pt idx="65">
                  <c:v>2002.0332101300478</c:v>
                </c:pt>
                <c:pt idx="66">
                  <c:v>2002.0470910335387</c:v>
                </c:pt>
                <c:pt idx="67">
                  <c:v>2002.0563723477071</c:v>
                </c:pt>
                <c:pt idx="68">
                  <c:v>2002.0795345653648</c:v>
                </c:pt>
                <c:pt idx="69">
                  <c:v>2002.1026967830253</c:v>
                </c:pt>
                <c:pt idx="70">
                  <c:v>2002.1304585900048</c:v>
                </c:pt>
                <c:pt idx="71">
                  <c:v>2002.144339493487</c:v>
                </c:pt>
                <c:pt idx="72">
                  <c:v>2002.144339493487</c:v>
                </c:pt>
                <c:pt idx="73">
                  <c:v>2002.144339493487</c:v>
                </c:pt>
                <c:pt idx="74">
                  <c:v>2002.1628199863108</c:v>
                </c:pt>
                <c:pt idx="75">
                  <c:v>2002.1767008897998</c:v>
                </c:pt>
                <c:pt idx="76">
                  <c:v>2002.1905817932961</c:v>
                </c:pt>
                <c:pt idx="77">
                  <c:v>2002.1946064339386</c:v>
                </c:pt>
                <c:pt idx="78">
                  <c:v>2002.2044626967829</c:v>
                </c:pt>
                <c:pt idx="79">
                  <c:v>2002.2137440109498</c:v>
                </c:pt>
                <c:pt idx="80">
                  <c:v>2002.2137440109498</c:v>
                </c:pt>
                <c:pt idx="81">
                  <c:v>2002.2183436002751</c:v>
                </c:pt>
                <c:pt idx="82">
                  <c:v>2002.2276249144422</c:v>
                </c:pt>
                <c:pt idx="83">
                  <c:v>2002.2322245037647</c:v>
                </c:pt>
                <c:pt idx="84">
                  <c:v>2002.2415058179329</c:v>
                </c:pt>
                <c:pt idx="85">
                  <c:v>2002.2415058179329</c:v>
                </c:pt>
                <c:pt idx="86">
                  <c:v>2002.2461054072667</c:v>
                </c:pt>
                <c:pt idx="87">
                  <c:v>2002.2553867214237</c:v>
                </c:pt>
                <c:pt idx="88">
                  <c:v>2002.2645859000711</c:v>
                </c:pt>
                <c:pt idx="89">
                  <c:v>2002.2738672142368</c:v>
                </c:pt>
                <c:pt idx="90">
                  <c:v>2002.2784668035592</c:v>
                </c:pt>
                <c:pt idx="91">
                  <c:v>2002.2831485283893</c:v>
                </c:pt>
                <c:pt idx="92">
                  <c:v>2002.2877481177277</c:v>
                </c:pt>
                <c:pt idx="93">
                  <c:v>2002.2923477070499</c:v>
                </c:pt>
                <c:pt idx="94">
                  <c:v>2002.3062286105408</c:v>
                </c:pt>
                <c:pt idx="95">
                  <c:v>2002.3155099247219</c:v>
                </c:pt>
                <c:pt idx="96">
                  <c:v>2002.3155099247219</c:v>
                </c:pt>
                <c:pt idx="97">
                  <c:v>2002.3247912388663</c:v>
                </c:pt>
                <c:pt idx="98">
                  <c:v>2002.3386721423683</c:v>
                </c:pt>
                <c:pt idx="99">
                  <c:v>2002.3478713210131</c:v>
                </c:pt>
                <c:pt idx="100">
                  <c:v>2002.371033538662</c:v>
                </c:pt>
                <c:pt idx="101">
                  <c:v>2002.3803148528218</c:v>
                </c:pt>
                <c:pt idx="102">
                  <c:v>2002.3895961670089</c:v>
                </c:pt>
                <c:pt idx="103">
                  <c:v>2002.3941957563209</c:v>
                </c:pt>
                <c:pt idx="104">
                  <c:v>2002.4034770705</c:v>
                </c:pt>
                <c:pt idx="105">
                  <c:v>2002.4219575633131</c:v>
                </c:pt>
                <c:pt idx="106">
                  <c:v>2002.4404380561248</c:v>
                </c:pt>
                <c:pt idx="107">
                  <c:v>2002.4497193703003</c:v>
                </c:pt>
                <c:pt idx="108">
                  <c:v>2002.4543189596066</c:v>
                </c:pt>
                <c:pt idx="109">
                  <c:v>2002.4543189596066</c:v>
                </c:pt>
                <c:pt idx="110">
                  <c:v>2002.4543189596066</c:v>
                </c:pt>
                <c:pt idx="111">
                  <c:v>2002.4728815879535</c:v>
                </c:pt>
                <c:pt idx="112">
                  <c:v>2002.4867624914461</c:v>
                </c:pt>
                <c:pt idx="113">
                  <c:v>2002.500643394935</c:v>
                </c:pt>
                <c:pt idx="114">
                  <c:v>2002.5145242984152</c:v>
                </c:pt>
                <c:pt idx="115">
                  <c:v>2002.5330047912389</c:v>
                </c:pt>
                <c:pt idx="116">
                  <c:v>2002.5468856947311</c:v>
                </c:pt>
                <c:pt idx="117">
                  <c:v>2002.5607665982204</c:v>
                </c:pt>
                <c:pt idx="118">
                  <c:v>2002.5746475017108</c:v>
                </c:pt>
                <c:pt idx="119">
                  <c:v>2002.5885284052019</c:v>
                </c:pt>
                <c:pt idx="120">
                  <c:v>2002.6024093086926</c:v>
                </c:pt>
                <c:pt idx="121">
                  <c:v>2002.6162902121828</c:v>
                </c:pt>
                <c:pt idx="122">
                  <c:v>2002.6301711156741</c:v>
                </c:pt>
                <c:pt idx="123">
                  <c:v>2002.6394524298398</c:v>
                </c:pt>
                <c:pt idx="124">
                  <c:v>2002.6440520191552</c:v>
                </c:pt>
                <c:pt idx="125">
                  <c:v>2002.6533333333145</c:v>
                </c:pt>
                <c:pt idx="126">
                  <c:v>2002.6579329226556</c:v>
                </c:pt>
                <c:pt idx="127">
                  <c:v>2002.6672142368045</c:v>
                </c:pt>
                <c:pt idx="128">
                  <c:v>2002.6764134154678</c:v>
                </c:pt>
                <c:pt idx="129">
                  <c:v>2002.6856947296371</c:v>
                </c:pt>
                <c:pt idx="130">
                  <c:v>2002.6902943189411</c:v>
                </c:pt>
                <c:pt idx="131">
                  <c:v>2002.6949760437997</c:v>
                </c:pt>
                <c:pt idx="132">
                  <c:v>2002.7041752224504</c:v>
                </c:pt>
                <c:pt idx="133">
                  <c:v>2002.7088569473003</c:v>
                </c:pt>
                <c:pt idx="134">
                  <c:v>2002.7181382614647</c:v>
                </c:pt>
                <c:pt idx="135">
                  <c:v>2002.7273374401111</c:v>
                </c:pt>
                <c:pt idx="136">
                  <c:v>2002.7320191649555</c:v>
                </c:pt>
                <c:pt idx="137">
                  <c:v>2002.7320191649555</c:v>
                </c:pt>
                <c:pt idx="138">
                  <c:v>2002.7366187542877</c:v>
                </c:pt>
                <c:pt idx="139">
                  <c:v>2002.7459000684462</c:v>
                </c:pt>
                <c:pt idx="140">
                  <c:v>2002.755099247091</c:v>
                </c:pt>
                <c:pt idx="141">
                  <c:v>2002.7597809719371</c:v>
                </c:pt>
                <c:pt idx="142">
                  <c:v>2002.7689801505819</c:v>
                </c:pt>
                <c:pt idx="143">
                  <c:v>2002.7736618754277</c:v>
                </c:pt>
                <c:pt idx="144">
                  <c:v>2002.7782614647642</c:v>
                </c:pt>
                <c:pt idx="145">
                  <c:v>2002.782861054073</c:v>
                </c:pt>
                <c:pt idx="146">
                  <c:v>2002.7875427789186</c:v>
                </c:pt>
                <c:pt idx="147">
                  <c:v>2002.7967419575634</c:v>
                </c:pt>
                <c:pt idx="148">
                  <c:v>2002.8014236824092</c:v>
                </c:pt>
                <c:pt idx="149">
                  <c:v>2002.8199041752225</c:v>
                </c:pt>
                <c:pt idx="150">
                  <c:v>2002.8337850787132</c:v>
                </c:pt>
                <c:pt idx="151">
                  <c:v>2002.8383846680356</c:v>
                </c:pt>
                <c:pt idx="152">
                  <c:v>2002.8430663928798</c:v>
                </c:pt>
                <c:pt idx="153">
                  <c:v>2002.8430663928798</c:v>
                </c:pt>
                <c:pt idx="154">
                  <c:v>2002.8569472963698</c:v>
                </c:pt>
                <c:pt idx="155">
                  <c:v>2002.8661464750148</c:v>
                </c:pt>
                <c:pt idx="156">
                  <c:v>2002.875427789186</c:v>
                </c:pt>
                <c:pt idx="157">
                  <c:v>2002.8847091033538</c:v>
                </c:pt>
                <c:pt idx="158">
                  <c:v>2002.8984257357974</c:v>
                </c:pt>
                <c:pt idx="159">
                  <c:v>2002.9025325119778</c:v>
                </c:pt>
                <c:pt idx="160">
                  <c:v>2002.9170704996611</c:v>
                </c:pt>
                <c:pt idx="161">
                  <c:v>2002.9216700889801</c:v>
                </c:pt>
                <c:pt idx="162">
                  <c:v>2002.9448323066392</c:v>
                </c:pt>
                <c:pt idx="163">
                  <c:v>2002.9541136208077</c:v>
                </c:pt>
                <c:pt idx="164">
                  <c:v>2002.9633127994498</c:v>
                </c:pt>
                <c:pt idx="165">
                  <c:v>2002.9771937029461</c:v>
                </c:pt>
                <c:pt idx="166">
                  <c:v>2002.9818754278003</c:v>
                </c:pt>
                <c:pt idx="167">
                  <c:v>2003.0003559206061</c:v>
                </c:pt>
                <c:pt idx="168">
                  <c:v>2003.0188364134156</c:v>
                </c:pt>
                <c:pt idx="169">
                  <c:v>2003.0327173169048</c:v>
                </c:pt>
                <c:pt idx="170">
                  <c:v>2003.0558795345653</c:v>
                </c:pt>
                <c:pt idx="171">
                  <c:v>2003.0605612594109</c:v>
                </c:pt>
                <c:pt idx="172">
                  <c:v>2003.0646680355908</c:v>
                </c:pt>
                <c:pt idx="173">
                  <c:v>2003.0697604380562</c:v>
                </c:pt>
                <c:pt idx="174">
                  <c:v>2003.0790417522251</c:v>
                </c:pt>
                <c:pt idx="175">
                  <c:v>2003.0836413415468</c:v>
                </c:pt>
                <c:pt idx="176">
                  <c:v>2003.0929226557148</c:v>
                </c:pt>
                <c:pt idx="177">
                  <c:v>2003.1022039698828</c:v>
                </c:pt>
                <c:pt idx="178">
                  <c:v>2003.1206844626981</c:v>
                </c:pt>
                <c:pt idx="179">
                  <c:v>2003.1299657768652</c:v>
                </c:pt>
                <c:pt idx="180">
                  <c:v>2003.1391649555098</c:v>
                </c:pt>
                <c:pt idx="181">
                  <c:v>2003.1530458589839</c:v>
                </c:pt>
                <c:pt idx="182">
                  <c:v>2003.1669267624914</c:v>
                </c:pt>
                <c:pt idx="183">
                  <c:v>2003.1762080766598</c:v>
                </c:pt>
                <c:pt idx="184">
                  <c:v>2003.1900889801507</c:v>
                </c:pt>
                <c:pt idx="185">
                  <c:v>2003.1900889801507</c:v>
                </c:pt>
                <c:pt idx="186">
                  <c:v>2003.1993702943016</c:v>
                </c:pt>
                <c:pt idx="187">
                  <c:v>2003.2039698836413</c:v>
                </c:pt>
                <c:pt idx="188">
                  <c:v>2003.2085694729767</c:v>
                </c:pt>
                <c:pt idx="189">
                  <c:v>2003.21325119781</c:v>
                </c:pt>
                <c:pt idx="190">
                  <c:v>2003.2317316906231</c:v>
                </c:pt>
                <c:pt idx="191">
                  <c:v>2003.2548939082819</c:v>
                </c:pt>
                <c:pt idx="192">
                  <c:v>2003.2826557152741</c:v>
                </c:pt>
                <c:pt idx="193">
                  <c:v>2003.3011362080651</c:v>
                </c:pt>
                <c:pt idx="194">
                  <c:v>2003.31961670089</c:v>
                </c:pt>
                <c:pt idx="195">
                  <c:v>2003.3288980150578</c:v>
                </c:pt>
                <c:pt idx="196">
                  <c:v>2003.3427789185478</c:v>
                </c:pt>
                <c:pt idx="197">
                  <c:v>2003.3520602327158</c:v>
                </c:pt>
                <c:pt idx="198">
                  <c:v>2003.365941136208</c:v>
                </c:pt>
                <c:pt idx="199">
                  <c:v>2003.3844216290104</c:v>
                </c:pt>
                <c:pt idx="200">
                  <c:v>2003.3937029431895</c:v>
                </c:pt>
                <c:pt idx="201">
                  <c:v>2003.412183436003</c:v>
                </c:pt>
                <c:pt idx="202">
                  <c:v>2003.4260643394935</c:v>
                </c:pt>
                <c:pt idx="203">
                  <c:v>2003.4399452429843</c:v>
                </c:pt>
                <c:pt idx="204">
                  <c:v>2003.4446269678299</c:v>
                </c:pt>
                <c:pt idx="205">
                  <c:v>2003.453826146475</c:v>
                </c:pt>
                <c:pt idx="206">
                  <c:v>2003.4723887748098</c:v>
                </c:pt>
                <c:pt idx="207">
                  <c:v>2003.4723887748098</c:v>
                </c:pt>
                <c:pt idx="208">
                  <c:v>2003.4815879534565</c:v>
                </c:pt>
                <c:pt idx="209">
                  <c:v>2003.4954688569474</c:v>
                </c:pt>
                <c:pt idx="210">
                  <c:v>2003.5001505817961</c:v>
                </c:pt>
                <c:pt idx="211">
                  <c:v>2003.509349760438</c:v>
                </c:pt>
                <c:pt idx="212">
                  <c:v>2003.5232306639248</c:v>
                </c:pt>
                <c:pt idx="213">
                  <c:v>2003.5325119780971</c:v>
                </c:pt>
                <c:pt idx="214">
                  <c:v>2003.5371115674195</c:v>
                </c:pt>
                <c:pt idx="215">
                  <c:v>2003.5417932922655</c:v>
                </c:pt>
                <c:pt idx="216">
                  <c:v>2003.546392881588</c:v>
                </c:pt>
                <c:pt idx="217">
                  <c:v>2003.5509924709104</c:v>
                </c:pt>
                <c:pt idx="218">
                  <c:v>2003.5648733744008</c:v>
                </c:pt>
                <c:pt idx="219">
                  <c:v>2003.5695550992511</c:v>
                </c:pt>
                <c:pt idx="220">
                  <c:v>2003.5834360027281</c:v>
                </c:pt>
                <c:pt idx="221">
                  <c:v>2003.5926351813825</c:v>
                </c:pt>
                <c:pt idx="222">
                  <c:v>2003.5926351813825</c:v>
                </c:pt>
                <c:pt idx="223">
                  <c:v>2003.6019164955508</c:v>
                </c:pt>
                <c:pt idx="224">
                  <c:v>2003.6157973990416</c:v>
                </c:pt>
                <c:pt idx="225">
                  <c:v>2003.6203969883543</c:v>
                </c:pt>
                <c:pt idx="226">
                  <c:v>2003.638959616701</c:v>
                </c:pt>
                <c:pt idx="227">
                  <c:v>2003.6574401095033</c:v>
                </c:pt>
                <c:pt idx="228">
                  <c:v>2003.6574401095033</c:v>
                </c:pt>
                <c:pt idx="229">
                  <c:v>2003.6667214236861</c:v>
                </c:pt>
                <c:pt idx="230">
                  <c:v>2003.6667214236861</c:v>
                </c:pt>
                <c:pt idx="231">
                  <c:v>2003.6713210129922</c:v>
                </c:pt>
                <c:pt idx="232">
                  <c:v>2003.6713210129922</c:v>
                </c:pt>
                <c:pt idx="233">
                  <c:v>2003.6759206023248</c:v>
                </c:pt>
                <c:pt idx="234">
                  <c:v>2003.6852019164949</c:v>
                </c:pt>
                <c:pt idx="235">
                  <c:v>2003.6898015058148</c:v>
                </c:pt>
                <c:pt idx="236">
                  <c:v>2003.694483230651</c:v>
                </c:pt>
                <c:pt idx="237">
                  <c:v>2003.6990828199703</c:v>
                </c:pt>
                <c:pt idx="238">
                  <c:v>2003.7129637234868</c:v>
                </c:pt>
                <c:pt idx="239">
                  <c:v>2003.7129637234868</c:v>
                </c:pt>
                <c:pt idx="240">
                  <c:v>2003.7222450376448</c:v>
                </c:pt>
                <c:pt idx="241">
                  <c:v>2003.7315263518128</c:v>
                </c:pt>
                <c:pt idx="242">
                  <c:v>2003.7315263518128</c:v>
                </c:pt>
                <c:pt idx="243">
                  <c:v>2003.7454072553046</c:v>
                </c:pt>
                <c:pt idx="244">
                  <c:v>2003.7454072553046</c:v>
                </c:pt>
                <c:pt idx="245">
                  <c:v>2003.750006844627</c:v>
                </c:pt>
                <c:pt idx="246">
                  <c:v>2003.750006844627</c:v>
                </c:pt>
                <c:pt idx="247">
                  <c:v>2003.7638877481181</c:v>
                </c:pt>
                <c:pt idx="248">
                  <c:v>2003.7684873374399</c:v>
                </c:pt>
                <c:pt idx="249">
                  <c:v>2003.7731690622861</c:v>
                </c:pt>
                <c:pt idx="250">
                  <c:v>2003.7823682409298</c:v>
                </c:pt>
                <c:pt idx="251">
                  <c:v>2003.7870499657781</c:v>
                </c:pt>
                <c:pt idx="252">
                  <c:v>2003.7870499657781</c:v>
                </c:pt>
                <c:pt idx="253">
                  <c:v>2003.8009308692676</c:v>
                </c:pt>
                <c:pt idx="254">
                  <c:v>2003.8101300479098</c:v>
                </c:pt>
                <c:pt idx="255">
                  <c:v>2003.8148117727583</c:v>
                </c:pt>
                <c:pt idx="256">
                  <c:v>2003.8332922655698</c:v>
                </c:pt>
                <c:pt idx="257">
                  <c:v>2003.8517727583846</c:v>
                </c:pt>
                <c:pt idx="258">
                  <c:v>2003.8610540725529</c:v>
                </c:pt>
                <c:pt idx="259">
                  <c:v>2003.8749349760296</c:v>
                </c:pt>
                <c:pt idx="260">
                  <c:v>2003.8888158795346</c:v>
                </c:pt>
                <c:pt idx="261">
                  <c:v>2003.9026967830353</c:v>
                </c:pt>
                <c:pt idx="262">
                  <c:v>2003.9119780971937</c:v>
                </c:pt>
                <c:pt idx="263">
                  <c:v>2003.9211772758379</c:v>
                </c:pt>
                <c:pt idx="264">
                  <c:v>2003.9304585900068</c:v>
                </c:pt>
                <c:pt idx="265">
                  <c:v>2003.9350581793301</c:v>
                </c:pt>
                <c:pt idx="266">
                  <c:v>2003.9443394934976</c:v>
                </c:pt>
                <c:pt idx="267">
                  <c:v>2003.9489390828201</c:v>
                </c:pt>
                <c:pt idx="268">
                  <c:v>2003.9582203969878</c:v>
                </c:pt>
                <c:pt idx="269">
                  <c:v>2003.9721013004801</c:v>
                </c:pt>
                <c:pt idx="270">
                  <c:v>2003.9767008898016</c:v>
                </c:pt>
                <c:pt idx="271">
                  <c:v>2003.9813826146476</c:v>
                </c:pt>
                <c:pt idx="272">
                  <c:v>2003.9952635181382</c:v>
                </c:pt>
                <c:pt idx="273">
                  <c:v>2003.9998631074611</c:v>
                </c:pt>
                <c:pt idx="274">
                  <c:v>2004.0044626967829</c:v>
                </c:pt>
                <c:pt idx="275">
                  <c:v>2004.0183436002737</c:v>
                </c:pt>
                <c:pt idx="276">
                  <c:v>2004.02302532512</c:v>
                </c:pt>
                <c:pt idx="277">
                  <c:v>2004.0323066392878</c:v>
                </c:pt>
                <c:pt idx="278">
                  <c:v>2004.0415058179328</c:v>
                </c:pt>
                <c:pt idx="279">
                  <c:v>2004.0507871321013</c:v>
                </c:pt>
                <c:pt idx="280">
                  <c:v>2004.0646680355908</c:v>
                </c:pt>
                <c:pt idx="281">
                  <c:v>2004.0831485283868</c:v>
                </c:pt>
                <c:pt idx="282">
                  <c:v>2004.0970294318959</c:v>
                </c:pt>
                <c:pt idx="283">
                  <c:v>2004.1017111567419</c:v>
                </c:pt>
                <c:pt idx="284">
                  <c:v>2004.1109103353747</c:v>
                </c:pt>
                <c:pt idx="285">
                  <c:v>2004.1155920602434</c:v>
                </c:pt>
                <c:pt idx="286">
                  <c:v>2004.1247912388644</c:v>
                </c:pt>
                <c:pt idx="287">
                  <c:v>2004.1294729637234</c:v>
                </c:pt>
                <c:pt idx="288">
                  <c:v>2004.1433538672143</c:v>
                </c:pt>
                <c:pt idx="289">
                  <c:v>2004.1525530458589</c:v>
                </c:pt>
                <c:pt idx="290">
                  <c:v>2004.1664339493498</c:v>
                </c:pt>
                <c:pt idx="291">
                  <c:v>2004.1757152635182</c:v>
                </c:pt>
                <c:pt idx="292">
                  <c:v>2004.1757152635182</c:v>
                </c:pt>
                <c:pt idx="293">
                  <c:v>2004.1803148528199</c:v>
                </c:pt>
                <c:pt idx="294">
                  <c:v>2004.1895961670089</c:v>
                </c:pt>
                <c:pt idx="295">
                  <c:v>2004.2034770704997</c:v>
                </c:pt>
                <c:pt idx="296">
                  <c:v>2004.2266392881611</c:v>
                </c:pt>
                <c:pt idx="297">
                  <c:v>2004.2451197809833</c:v>
                </c:pt>
                <c:pt idx="298">
                  <c:v>2004.2544010951399</c:v>
                </c:pt>
                <c:pt idx="299">
                  <c:v>2004.259000684463</c:v>
                </c:pt>
                <c:pt idx="300">
                  <c:v>2004.259000684463</c:v>
                </c:pt>
                <c:pt idx="301">
                  <c:v>2004.2636002737852</c:v>
                </c:pt>
                <c:pt idx="302">
                  <c:v>2004.2728815879534</c:v>
                </c:pt>
                <c:pt idx="303">
                  <c:v>2004.2774811772761</c:v>
                </c:pt>
                <c:pt idx="304">
                  <c:v>2004.2913620807667</c:v>
                </c:pt>
                <c:pt idx="305">
                  <c:v>2004.2913620807667</c:v>
                </c:pt>
                <c:pt idx="306">
                  <c:v>2004.2960438056125</c:v>
                </c:pt>
                <c:pt idx="307">
                  <c:v>2004.3099247091034</c:v>
                </c:pt>
                <c:pt idx="308">
                  <c:v>2004.3284052019158</c:v>
                </c:pt>
                <c:pt idx="309">
                  <c:v>2004.3468856947311</c:v>
                </c:pt>
                <c:pt idx="310">
                  <c:v>2004.3654483230648</c:v>
                </c:pt>
                <c:pt idx="311">
                  <c:v>2004.3747296372349</c:v>
                </c:pt>
                <c:pt idx="312">
                  <c:v>2004.383928815859</c:v>
                </c:pt>
                <c:pt idx="313">
                  <c:v>2004.3932101300377</c:v>
                </c:pt>
                <c:pt idx="314">
                  <c:v>2004.4070910335411</c:v>
                </c:pt>
                <c:pt idx="315">
                  <c:v>2004.4070910335411</c:v>
                </c:pt>
                <c:pt idx="316">
                  <c:v>2004.4163723477081</c:v>
                </c:pt>
                <c:pt idx="317">
                  <c:v>2004.4209719370301</c:v>
                </c:pt>
                <c:pt idx="318">
                  <c:v>2004.4209719370301</c:v>
                </c:pt>
                <c:pt idx="319">
                  <c:v>2004.4255715263625</c:v>
                </c:pt>
                <c:pt idx="320">
                  <c:v>2004.4302532511981</c:v>
                </c:pt>
                <c:pt idx="321">
                  <c:v>2004.4441341546878</c:v>
                </c:pt>
                <c:pt idx="322">
                  <c:v>2004.4533333333231</c:v>
                </c:pt>
                <c:pt idx="323">
                  <c:v>2004.4580150581801</c:v>
                </c:pt>
                <c:pt idx="324">
                  <c:v>2004.4672142368133</c:v>
                </c:pt>
                <c:pt idx="325">
                  <c:v>2004.4718959616807</c:v>
                </c:pt>
                <c:pt idx="326">
                  <c:v>2004.4810951403151</c:v>
                </c:pt>
                <c:pt idx="327">
                  <c:v>2004.4903764544829</c:v>
                </c:pt>
                <c:pt idx="328">
                  <c:v>2004.504257357974</c:v>
                </c:pt>
                <c:pt idx="329">
                  <c:v>2004.5088569473003</c:v>
                </c:pt>
                <c:pt idx="330">
                  <c:v>2004.5088569473003</c:v>
                </c:pt>
                <c:pt idx="331">
                  <c:v>2004.5135386721424</c:v>
                </c:pt>
                <c:pt idx="332">
                  <c:v>2004.5274195756328</c:v>
                </c:pt>
                <c:pt idx="333">
                  <c:v>2004.5366187542811</c:v>
                </c:pt>
                <c:pt idx="334">
                  <c:v>2004.5413004791228</c:v>
                </c:pt>
                <c:pt idx="335">
                  <c:v>2004.5459000684464</c:v>
                </c:pt>
                <c:pt idx="336">
                  <c:v>2004.5551813826255</c:v>
                </c:pt>
                <c:pt idx="337">
                  <c:v>2004.5776865160849</c:v>
                </c:pt>
                <c:pt idx="338">
                  <c:v>2004.5982203969786</c:v>
                </c:pt>
                <c:pt idx="339">
                  <c:v>2004.6186721423683</c:v>
                </c:pt>
                <c:pt idx="340">
                  <c:v>2004.6341136208048</c:v>
                </c:pt>
                <c:pt idx="341">
                  <c:v>2004.6648323066286</c:v>
                </c:pt>
                <c:pt idx="342">
                  <c:v>2004.6801916495549</c:v>
                </c:pt>
                <c:pt idx="343">
                  <c:v>2004.6956331279951</c:v>
                </c:pt>
                <c:pt idx="344">
                  <c:v>2004.6904585899956</c:v>
                </c:pt>
                <c:pt idx="345">
                  <c:v>2004.7160848733745</c:v>
                </c:pt>
                <c:pt idx="346">
                  <c:v>2004.7315263518128</c:v>
                </c:pt>
                <c:pt idx="347">
                  <c:v>2004.7417111567431</c:v>
                </c:pt>
                <c:pt idx="348">
                  <c:v>2004.7519780971936</c:v>
                </c:pt>
                <c:pt idx="349">
                  <c:v>2004.7776043805613</c:v>
                </c:pt>
                <c:pt idx="350">
                  <c:v>2004.7981382614648</c:v>
                </c:pt>
                <c:pt idx="351">
                  <c:v>2004.8288569472963</c:v>
                </c:pt>
                <c:pt idx="352">
                  <c:v>2004.8545653661881</c:v>
                </c:pt>
                <c:pt idx="353">
                  <c:v>2004.8801916495552</c:v>
                </c:pt>
                <c:pt idx="354">
                  <c:v>2004.8852840520192</c:v>
                </c:pt>
                <c:pt idx="355">
                  <c:v>2004.9109103353858</c:v>
                </c:pt>
                <c:pt idx="356">
                  <c:v>2004.9417111567461</c:v>
                </c:pt>
                <c:pt idx="357">
                  <c:v>2004.9621629021219</c:v>
                </c:pt>
                <c:pt idx="358">
                  <c:v>2004.9826967830261</c:v>
                </c:pt>
                <c:pt idx="359">
                  <c:v>2005.0083230663929</c:v>
                </c:pt>
                <c:pt idx="360">
                  <c:v>2005.0236824093088</c:v>
                </c:pt>
                <c:pt idx="361">
                  <c:v>2005.0442162902098</c:v>
                </c:pt>
                <c:pt idx="362">
                  <c:v>2005.0698425735798</c:v>
                </c:pt>
                <c:pt idx="363">
                  <c:v>2005.1057357973991</c:v>
                </c:pt>
                <c:pt idx="364">
                  <c:v>2005.121095140315</c:v>
                </c:pt>
                <c:pt idx="365">
                  <c:v>2005.1365366187542</c:v>
                </c:pt>
                <c:pt idx="366">
                  <c:v>2005.167255304586</c:v>
                </c:pt>
                <c:pt idx="367">
                  <c:v>2005.1724298425627</c:v>
                </c:pt>
                <c:pt idx="368">
                  <c:v>2005.1928815879528</c:v>
                </c:pt>
                <c:pt idx="369">
                  <c:v>2005.218507871321</c:v>
                </c:pt>
                <c:pt idx="370">
                  <c:v>2005.218507871321</c:v>
                </c:pt>
                <c:pt idx="371">
                  <c:v>2005.2287748117731</c:v>
                </c:pt>
                <c:pt idx="372">
                  <c:v>2005.2441341546878</c:v>
                </c:pt>
                <c:pt idx="373">
                  <c:v>2005.2493086926759</c:v>
                </c:pt>
                <c:pt idx="374">
                  <c:v>2005.2595756331311</c:v>
                </c:pt>
                <c:pt idx="375">
                  <c:v>2005.2800273785078</c:v>
                </c:pt>
                <c:pt idx="376">
                  <c:v>2005.2954688569448</c:v>
                </c:pt>
                <c:pt idx="377">
                  <c:v>2005.321095140315</c:v>
                </c:pt>
                <c:pt idx="378">
                  <c:v>2005.3620807665982</c:v>
                </c:pt>
                <c:pt idx="379">
                  <c:v>2005.3723477070498</c:v>
                </c:pt>
                <c:pt idx="380">
                  <c:v>2005.3826146475008</c:v>
                </c:pt>
                <c:pt idx="381">
                  <c:v>2005.3928815879528</c:v>
                </c:pt>
                <c:pt idx="382">
                  <c:v>2005.418507871321</c:v>
                </c:pt>
                <c:pt idx="383">
                  <c:v>2005.4286926762511</c:v>
                </c:pt>
                <c:pt idx="384">
                  <c:v>2005.4389596167011</c:v>
                </c:pt>
                <c:pt idx="385">
                  <c:v>2005.4594934976051</c:v>
                </c:pt>
                <c:pt idx="386">
                  <c:v>2005.4645859000711</c:v>
                </c:pt>
                <c:pt idx="387">
                  <c:v>2005.469760438056</c:v>
                </c:pt>
                <c:pt idx="388">
                  <c:v>2005.4748528405203</c:v>
                </c:pt>
                <c:pt idx="389">
                  <c:v>2005.4800273785079</c:v>
                </c:pt>
                <c:pt idx="390">
                  <c:v>2005.4902121834359</c:v>
                </c:pt>
                <c:pt idx="391">
                  <c:v>2005.4953867214251</c:v>
                </c:pt>
                <c:pt idx="392">
                  <c:v>2005.5056536618913</c:v>
                </c:pt>
                <c:pt idx="393">
                  <c:v>2005.5159206023272</c:v>
                </c:pt>
                <c:pt idx="394">
                  <c:v>2005.5210130047913</c:v>
                </c:pt>
                <c:pt idx="395">
                  <c:v>2005.526105407266</c:v>
                </c:pt>
                <c:pt idx="396">
                  <c:v>2005.5312799452431</c:v>
                </c:pt>
                <c:pt idx="397">
                  <c:v>2005.5363723477071</c:v>
                </c:pt>
                <c:pt idx="398">
                  <c:v>2005.5466392881601</c:v>
                </c:pt>
                <c:pt idx="399">
                  <c:v>2005.5518138261464</c:v>
                </c:pt>
                <c:pt idx="400">
                  <c:v>2005.5569062286106</c:v>
                </c:pt>
                <c:pt idx="401">
                  <c:v>2005.5619986310746</c:v>
                </c:pt>
                <c:pt idx="402">
                  <c:v>2005.5876249144408</c:v>
                </c:pt>
                <c:pt idx="403">
                  <c:v>2005.6081587953456</c:v>
                </c:pt>
                <c:pt idx="404">
                  <c:v>2005.6235181382608</c:v>
                </c:pt>
                <c:pt idx="405">
                  <c:v>2005.6286926762491</c:v>
                </c:pt>
                <c:pt idx="406">
                  <c:v>2005.649144421629</c:v>
                </c:pt>
                <c:pt idx="407">
                  <c:v>2005.6645859000685</c:v>
                </c:pt>
                <c:pt idx="408">
                  <c:v>2005.6953045858902</c:v>
                </c:pt>
                <c:pt idx="409">
                  <c:v>2005.7055715263616</c:v>
                </c:pt>
                <c:pt idx="410">
                  <c:v>2005.7158384668035</c:v>
                </c:pt>
                <c:pt idx="411">
                  <c:v>2005.7209308692677</c:v>
                </c:pt>
                <c:pt idx="412">
                  <c:v>2005.7261054072678</c:v>
                </c:pt>
                <c:pt idx="413">
                  <c:v>2005.7311978097193</c:v>
                </c:pt>
                <c:pt idx="414">
                  <c:v>2005.7414647501712</c:v>
                </c:pt>
                <c:pt idx="415">
                  <c:v>2005.7568240930868</c:v>
                </c:pt>
                <c:pt idx="416">
                  <c:v>2005.7773579739903</c:v>
                </c:pt>
                <c:pt idx="417">
                  <c:v>2005.7978918548938</c:v>
                </c:pt>
                <c:pt idx="418">
                  <c:v>2005.8029842573442</c:v>
                </c:pt>
                <c:pt idx="419">
                  <c:v>2005.8235181382609</c:v>
                </c:pt>
                <c:pt idx="420">
                  <c:v>2005.8542368240792</c:v>
                </c:pt>
                <c:pt idx="421">
                  <c:v>2005.8645037645451</c:v>
                </c:pt>
                <c:pt idx="422">
                  <c:v>2005.8747707049959</c:v>
                </c:pt>
                <c:pt idx="423">
                  <c:v>2005.9054893908283</c:v>
                </c:pt>
                <c:pt idx="424">
                  <c:v>2005.9106639288161</c:v>
                </c:pt>
                <c:pt idx="425">
                  <c:v>2005.9157563312949</c:v>
                </c:pt>
                <c:pt idx="426">
                  <c:v>2005.9260232717331</c:v>
                </c:pt>
                <c:pt idx="427">
                  <c:v>2005.9413826146474</c:v>
                </c:pt>
                <c:pt idx="428">
                  <c:v>2005.9465571526555</c:v>
                </c:pt>
                <c:pt idx="429">
                  <c:v>2005.9568240930869</c:v>
                </c:pt>
                <c:pt idx="430">
                  <c:v>2005.9772758384668</c:v>
                </c:pt>
                <c:pt idx="431">
                  <c:v>2005.9875427789186</c:v>
                </c:pt>
                <c:pt idx="432">
                  <c:v>2005.9978097193703</c:v>
                </c:pt>
                <c:pt idx="433">
                  <c:v>2006.0234360027378</c:v>
                </c:pt>
                <c:pt idx="434">
                  <c:v>2006.0490622861055</c:v>
                </c:pt>
                <c:pt idx="435">
                  <c:v>2006.0593292265548</c:v>
                </c:pt>
                <c:pt idx="436">
                  <c:v>2006.0644216290198</c:v>
                </c:pt>
                <c:pt idx="437">
                  <c:v>2006.0695961670101</c:v>
                </c:pt>
                <c:pt idx="438">
                  <c:v>2006.0849555099246</c:v>
                </c:pt>
                <c:pt idx="439">
                  <c:v>2006.0900479123848</c:v>
                </c:pt>
                <c:pt idx="440">
                  <c:v>2006.1105817933001</c:v>
                </c:pt>
                <c:pt idx="441">
                  <c:v>2006.120848733744</c:v>
                </c:pt>
                <c:pt idx="442">
                  <c:v>2006.1362080766598</c:v>
                </c:pt>
                <c:pt idx="443">
                  <c:v>2006.1413826146368</c:v>
                </c:pt>
                <c:pt idx="444">
                  <c:v>2006.1567419575629</c:v>
                </c:pt>
                <c:pt idx="445">
                  <c:v>2006.1670088980043</c:v>
                </c:pt>
                <c:pt idx="446">
                  <c:v>2006.1823682409195</c:v>
                </c:pt>
                <c:pt idx="447">
                  <c:v>2006.2182614647666</c:v>
                </c:pt>
                <c:pt idx="448">
                  <c:v>2006.2336208076658</c:v>
                </c:pt>
                <c:pt idx="449">
                  <c:v>2006.2489801505817</c:v>
                </c:pt>
                <c:pt idx="450">
                  <c:v>2006.2592470910336</c:v>
                </c:pt>
                <c:pt idx="451">
                  <c:v>2006.2695140314852</c:v>
                </c:pt>
                <c:pt idx="452">
                  <c:v>2006.279780971937</c:v>
                </c:pt>
                <c:pt idx="453">
                  <c:v>2006.2900479123878</c:v>
                </c:pt>
                <c:pt idx="454">
                  <c:v>2006.3104996577686</c:v>
                </c:pt>
                <c:pt idx="455">
                  <c:v>2006.3207665982204</c:v>
                </c:pt>
                <c:pt idx="456">
                  <c:v>2006.3207665982204</c:v>
                </c:pt>
                <c:pt idx="457">
                  <c:v>2006.3310191780822</c:v>
                </c:pt>
                <c:pt idx="458">
                  <c:v>2006.3419397260272</c:v>
                </c:pt>
                <c:pt idx="459">
                  <c:v>2006.3501315068386</c:v>
                </c:pt>
                <c:pt idx="460">
                  <c:v>2006.3556136986301</c:v>
                </c:pt>
                <c:pt idx="461">
                  <c:v>2006.3638054794508</c:v>
                </c:pt>
                <c:pt idx="462">
                  <c:v>2006.3692849315048</c:v>
                </c:pt>
                <c:pt idx="463">
                  <c:v>2006.3720301369738</c:v>
                </c:pt>
                <c:pt idx="464">
                  <c:v>2006.3802383561522</c:v>
                </c:pt>
                <c:pt idx="465">
                  <c:v>2006.3884356164253</c:v>
                </c:pt>
                <c:pt idx="466">
                  <c:v>2006.3911753424657</c:v>
                </c:pt>
                <c:pt idx="467">
                  <c:v>2006.3939178082192</c:v>
                </c:pt>
                <c:pt idx="468">
                  <c:v>2006.3993753424656</c:v>
                </c:pt>
                <c:pt idx="469">
                  <c:v>2006.4157698630295</c:v>
                </c:pt>
                <c:pt idx="470">
                  <c:v>2006.423961643836</c:v>
                </c:pt>
                <c:pt idx="471">
                  <c:v>2006.4294164383548</c:v>
                </c:pt>
                <c:pt idx="472">
                  <c:v>2006.4294082191748</c:v>
                </c:pt>
                <c:pt idx="473">
                  <c:v>2006.4375972602911</c:v>
                </c:pt>
                <c:pt idx="474">
                  <c:v>2006.4457945205481</c:v>
                </c:pt>
                <c:pt idx="475">
                  <c:v>2006.4458054794561</c:v>
                </c:pt>
                <c:pt idx="476">
                  <c:v>2006.4512602739726</c:v>
                </c:pt>
                <c:pt idx="477">
                  <c:v>2006.4567260273973</c:v>
                </c:pt>
                <c:pt idx="478">
                  <c:v>2006.4621972602761</c:v>
                </c:pt>
                <c:pt idx="479">
                  <c:v>2006.470389041096</c:v>
                </c:pt>
                <c:pt idx="480">
                  <c:v>2006.4758465753398</c:v>
                </c:pt>
                <c:pt idx="481">
                  <c:v>2006.4785753424785</c:v>
                </c:pt>
                <c:pt idx="482">
                  <c:v>2006.4867780822044</c:v>
                </c:pt>
                <c:pt idx="483">
                  <c:v>2006.4895041095901</c:v>
                </c:pt>
                <c:pt idx="484">
                  <c:v>2006.5004301369754</c:v>
                </c:pt>
                <c:pt idx="485">
                  <c:v>2006.5086356164384</c:v>
                </c:pt>
                <c:pt idx="486">
                  <c:v>2006.5141068493024</c:v>
                </c:pt>
                <c:pt idx="487">
                  <c:v>2006.5222986301358</c:v>
                </c:pt>
                <c:pt idx="488">
                  <c:v>2006.5277698630161</c:v>
                </c:pt>
                <c:pt idx="489">
                  <c:v>2006.530509589041</c:v>
                </c:pt>
                <c:pt idx="490">
                  <c:v>2006.538709589041</c:v>
                </c:pt>
                <c:pt idx="491">
                  <c:v>2006.5441808219148</c:v>
                </c:pt>
                <c:pt idx="492">
                  <c:v>2006.5496493150679</c:v>
                </c:pt>
                <c:pt idx="493">
                  <c:v>2006.5551068493148</c:v>
                </c:pt>
                <c:pt idx="494">
                  <c:v>2006.5578356164378</c:v>
                </c:pt>
                <c:pt idx="495">
                  <c:v>2006.5632958904098</c:v>
                </c:pt>
                <c:pt idx="496">
                  <c:v>2006.5687671233011</c:v>
                </c:pt>
                <c:pt idx="497">
                  <c:v>2006.5769589041101</c:v>
                </c:pt>
                <c:pt idx="498">
                  <c:v>2006.5824219177998</c:v>
                </c:pt>
                <c:pt idx="499">
                  <c:v>2006.5851506849315</c:v>
                </c:pt>
                <c:pt idx="500">
                  <c:v>2006.5878794520561</c:v>
                </c:pt>
                <c:pt idx="501">
                  <c:v>2006.5960712328758</c:v>
                </c:pt>
                <c:pt idx="502">
                  <c:v>2006.6042739726026</c:v>
                </c:pt>
                <c:pt idx="503">
                  <c:v>2006.6042767123174</c:v>
                </c:pt>
                <c:pt idx="504">
                  <c:v>2006.6124739726026</c:v>
                </c:pt>
                <c:pt idx="505">
                  <c:v>2006.6179315068478</c:v>
                </c:pt>
                <c:pt idx="506">
                  <c:v>2006.6233863013586</c:v>
                </c:pt>
                <c:pt idx="507">
                  <c:v>2006.6315917808217</c:v>
                </c:pt>
                <c:pt idx="508">
                  <c:v>2006.6452547945205</c:v>
                </c:pt>
                <c:pt idx="509">
                  <c:v>2006.6561835616437</c:v>
                </c:pt>
                <c:pt idx="510">
                  <c:v>2006.6671095890408</c:v>
                </c:pt>
                <c:pt idx="511">
                  <c:v>2006.6753013698628</c:v>
                </c:pt>
                <c:pt idx="512">
                  <c:v>2006.6834931506849</c:v>
                </c:pt>
                <c:pt idx="513">
                  <c:v>2006.6916849315048</c:v>
                </c:pt>
                <c:pt idx="514">
                  <c:v>2006.6998821917807</c:v>
                </c:pt>
                <c:pt idx="515">
                  <c:v>2006.7026219178078</c:v>
                </c:pt>
                <c:pt idx="516">
                  <c:v>2006.7053589041111</c:v>
                </c:pt>
                <c:pt idx="517">
                  <c:v>2006.7135479452061</c:v>
                </c:pt>
                <c:pt idx="518">
                  <c:v>2006.7190054794519</c:v>
                </c:pt>
                <c:pt idx="519">
                  <c:v>2006.7217178082201</c:v>
                </c:pt>
                <c:pt idx="520">
                  <c:v>2006.7271726027411</c:v>
                </c:pt>
                <c:pt idx="521">
                  <c:v>2006.7271616438361</c:v>
                </c:pt>
                <c:pt idx="522">
                  <c:v>2006.7353506849315</c:v>
                </c:pt>
                <c:pt idx="523">
                  <c:v>2006.7353342465749</c:v>
                </c:pt>
                <c:pt idx="524">
                  <c:v>2006.7408109589028</c:v>
                </c:pt>
                <c:pt idx="525">
                  <c:v>2006.7435506849315</c:v>
                </c:pt>
                <c:pt idx="526">
                  <c:v>2006.7517452054794</c:v>
                </c:pt>
                <c:pt idx="527">
                  <c:v>2006.7599369863008</c:v>
                </c:pt>
                <c:pt idx="528">
                  <c:v>2006.7708739726031</c:v>
                </c:pt>
                <c:pt idx="529">
                  <c:v>2006.7736109588998</c:v>
                </c:pt>
                <c:pt idx="530">
                  <c:v>2006.7818</c:v>
                </c:pt>
                <c:pt idx="531">
                  <c:v>2006.7927315068478</c:v>
                </c:pt>
                <c:pt idx="532">
                  <c:v>2006.8063972602761</c:v>
                </c:pt>
                <c:pt idx="533">
                  <c:v>2006.8118547945205</c:v>
                </c:pt>
                <c:pt idx="534">
                  <c:v>2006.8200547945205</c:v>
                </c:pt>
                <c:pt idx="535">
                  <c:v>2006.8282438356148</c:v>
                </c:pt>
                <c:pt idx="536">
                  <c:v>2006.8391671232985</c:v>
                </c:pt>
                <c:pt idx="537">
                  <c:v>2006.8500931506851</c:v>
                </c:pt>
                <c:pt idx="538">
                  <c:v>2006.8528219177999</c:v>
                </c:pt>
                <c:pt idx="539">
                  <c:v>2006.8610273972602</c:v>
                </c:pt>
                <c:pt idx="540">
                  <c:v>2006.8692191780822</c:v>
                </c:pt>
                <c:pt idx="541">
                  <c:v>2006.8774273972599</c:v>
                </c:pt>
                <c:pt idx="542">
                  <c:v>2006.8856301369858</c:v>
                </c:pt>
                <c:pt idx="543">
                  <c:v>2006.8965534246734</c:v>
                </c:pt>
                <c:pt idx="544">
                  <c:v>2006.9074849315068</c:v>
                </c:pt>
                <c:pt idx="545">
                  <c:v>2006.9156712328765</c:v>
                </c:pt>
                <c:pt idx="546">
                  <c:v>2006.9211232876712</c:v>
                </c:pt>
                <c:pt idx="547">
                  <c:v>2006.9265780822088</c:v>
                </c:pt>
                <c:pt idx="548">
                  <c:v>2006.9238410958899</c:v>
                </c:pt>
                <c:pt idx="549">
                  <c:v>2006.9347808219177</c:v>
                </c:pt>
                <c:pt idx="550">
                  <c:v>2006.9402438356158</c:v>
                </c:pt>
                <c:pt idx="551">
                  <c:v>2006.9457041095911</c:v>
                </c:pt>
                <c:pt idx="552">
                  <c:v>2006.9456958904111</c:v>
                </c:pt>
                <c:pt idx="553">
                  <c:v>2006.9511534246706</c:v>
                </c:pt>
                <c:pt idx="554">
                  <c:v>2006.9538958904109</c:v>
                </c:pt>
                <c:pt idx="555">
                  <c:v>2006.9566356164382</c:v>
                </c:pt>
                <c:pt idx="556">
                  <c:v>2006.9648328767098</c:v>
                </c:pt>
                <c:pt idx="557">
                  <c:v>2006.9784904109588</c:v>
                </c:pt>
                <c:pt idx="558">
                  <c:v>2006.9921397260273</c:v>
                </c:pt>
                <c:pt idx="559">
                  <c:v>2006.9975972602895</c:v>
                </c:pt>
                <c:pt idx="560">
                  <c:v>2007.0030547945205</c:v>
                </c:pt>
                <c:pt idx="561">
                  <c:v>2007.0057753424785</c:v>
                </c:pt>
                <c:pt idx="562">
                  <c:v>2007.0139808219178</c:v>
                </c:pt>
                <c:pt idx="563">
                  <c:v>2007.0221726027401</c:v>
                </c:pt>
                <c:pt idx="564">
                  <c:v>2007.0248986301358</c:v>
                </c:pt>
                <c:pt idx="565">
                  <c:v>2007.0330904109578</c:v>
                </c:pt>
                <c:pt idx="566">
                  <c:v>2007.0358328767122</c:v>
                </c:pt>
                <c:pt idx="567">
                  <c:v>2007.041304109589</c:v>
                </c:pt>
                <c:pt idx="568">
                  <c:v>2007.0522219177997</c:v>
                </c:pt>
                <c:pt idx="569">
                  <c:v>2007.0658739726061</c:v>
                </c:pt>
                <c:pt idx="570">
                  <c:v>2007.0740630136986</c:v>
                </c:pt>
                <c:pt idx="571">
                  <c:v>2007.0795205479449</c:v>
                </c:pt>
                <c:pt idx="572">
                  <c:v>2007.0877068493148</c:v>
                </c:pt>
                <c:pt idx="573">
                  <c:v>2007.0904328766992</c:v>
                </c:pt>
                <c:pt idx="574">
                  <c:v>2007.0986356164378</c:v>
                </c:pt>
                <c:pt idx="575">
                  <c:v>2007.1068273972603</c:v>
                </c:pt>
                <c:pt idx="576">
                  <c:v>2007.1003213854258</c:v>
                </c:pt>
                <c:pt idx="577">
                  <c:v>2007.1172705379574</c:v>
                </c:pt>
                <c:pt idx="578">
                  <c:v>2007.1202615648876</c:v>
                </c:pt>
                <c:pt idx="579">
                  <c:v>2007.1282376366698</c:v>
                </c:pt>
                <c:pt idx="580">
                  <c:v>2007.1372107174298</c:v>
                </c:pt>
                <c:pt idx="581">
                  <c:v>2007.1392047353652</c:v>
                </c:pt>
                <c:pt idx="582">
                  <c:v>2007.1511688430528</c:v>
                </c:pt>
                <c:pt idx="583">
                  <c:v>2007.1531628609978</c:v>
                </c:pt>
                <c:pt idx="584">
                  <c:v>2007.1531628609978</c:v>
                </c:pt>
                <c:pt idx="585">
                  <c:v>2007.162135941757</c:v>
                </c:pt>
                <c:pt idx="586">
                  <c:v>2007.1641299596922</c:v>
                </c:pt>
                <c:pt idx="587">
                  <c:v>2007.1641299596922</c:v>
                </c:pt>
                <c:pt idx="588">
                  <c:v>2007.162135941757</c:v>
                </c:pt>
                <c:pt idx="589">
                  <c:v>2007.170112013529</c:v>
                </c:pt>
                <c:pt idx="590">
                  <c:v>2007.1760940673798</c:v>
                </c:pt>
                <c:pt idx="591">
                  <c:v>2007.1780880853248</c:v>
                </c:pt>
                <c:pt idx="592">
                  <c:v>2007.1870611660861</c:v>
                </c:pt>
                <c:pt idx="593">
                  <c:v>2007.1900521930029</c:v>
                </c:pt>
                <c:pt idx="594">
                  <c:v>2007.1980282647878</c:v>
                </c:pt>
                <c:pt idx="595">
                  <c:v>2007.2060043365725</c:v>
                </c:pt>
                <c:pt idx="596">
                  <c:v>2007.2199624622083</c:v>
                </c:pt>
                <c:pt idx="597">
                  <c:v>2007.2309295608995</c:v>
                </c:pt>
                <c:pt idx="598">
                  <c:v>2007.2369116147381</c:v>
                </c:pt>
                <c:pt idx="599">
                  <c:v>2007.2418966596028</c:v>
                </c:pt>
                <c:pt idx="600">
                  <c:v>2007.2508697403719</c:v>
                </c:pt>
                <c:pt idx="601">
                  <c:v>2007.2508697403719</c:v>
                </c:pt>
                <c:pt idx="602">
                  <c:v>2007.2648278659842</c:v>
                </c:pt>
                <c:pt idx="603">
                  <c:v>2007.2757949646982</c:v>
                </c:pt>
                <c:pt idx="604">
                  <c:v>2007.2807800095536</c:v>
                </c:pt>
                <c:pt idx="605">
                  <c:v>2007.2947381351748</c:v>
                </c:pt>
                <c:pt idx="606">
                  <c:v>2007.3176693415696</c:v>
                </c:pt>
                <c:pt idx="607">
                  <c:v>2007.3396035389649</c:v>
                </c:pt>
                <c:pt idx="608">
                  <c:v>2007.3505706376693</c:v>
                </c:pt>
                <c:pt idx="609">
                  <c:v>2007.3705108171298</c:v>
                </c:pt>
                <c:pt idx="610">
                  <c:v>2007.3754958619959</c:v>
                </c:pt>
                <c:pt idx="611">
                  <c:v>2007.3864629607001</c:v>
                </c:pt>
                <c:pt idx="612">
                  <c:v>2007.3954360414548</c:v>
                </c:pt>
                <c:pt idx="613">
                  <c:v>2007.4034121132424</c:v>
                </c:pt>
                <c:pt idx="614">
                  <c:v>2007.409394167081</c:v>
                </c:pt>
                <c:pt idx="615">
                  <c:v>2007.4233522927041</c:v>
                </c:pt>
                <c:pt idx="616">
                  <c:v>2007.4393044362735</c:v>
                </c:pt>
                <c:pt idx="617">
                  <c:v>2007.456253588816</c:v>
                </c:pt>
                <c:pt idx="618">
                  <c:v>2007.46722068752</c:v>
                </c:pt>
                <c:pt idx="619">
                  <c:v>2007.4981279656861</c:v>
                </c:pt>
                <c:pt idx="620">
                  <c:v>2007.5031130105506</c:v>
                </c:pt>
                <c:pt idx="621">
                  <c:v>2007.5090950643901</c:v>
                </c:pt>
                <c:pt idx="622">
                  <c:v>2007.5120860913078</c:v>
                </c:pt>
                <c:pt idx="623">
                  <c:v>2007.514080109255</c:v>
                </c:pt>
                <c:pt idx="624">
                  <c:v>2007.5310292617969</c:v>
                </c:pt>
                <c:pt idx="625">
                  <c:v>2007.54498738742</c:v>
                </c:pt>
                <c:pt idx="626">
                  <c:v>2007.5619365399443</c:v>
                </c:pt>
                <c:pt idx="627">
                  <c:v>2007.575894665586</c:v>
                </c:pt>
                <c:pt idx="628">
                  <c:v>2007.5838707373698</c:v>
                </c:pt>
                <c:pt idx="629">
                  <c:v>2007.5948378360633</c:v>
                </c:pt>
                <c:pt idx="630">
                  <c:v>2007.6087959617073</c:v>
                </c:pt>
                <c:pt idx="631">
                  <c:v>2007.6227540873199</c:v>
                </c:pt>
                <c:pt idx="632">
                  <c:v>2007.642694266782</c:v>
                </c:pt>
                <c:pt idx="633">
                  <c:v>2007.6586464103498</c:v>
                </c:pt>
                <c:pt idx="634">
                  <c:v>2007.6785865898128</c:v>
                </c:pt>
                <c:pt idx="635">
                  <c:v>2007.6895536885181</c:v>
                </c:pt>
                <c:pt idx="636">
                  <c:v>2007.7084968590048</c:v>
                </c:pt>
                <c:pt idx="637">
                  <c:v>2007.7204609666821</c:v>
                </c:pt>
                <c:pt idx="638">
                  <c:v>2007.7204609666821</c:v>
                </c:pt>
                <c:pt idx="639">
                  <c:v>2007.7254460115448</c:v>
                </c:pt>
                <c:pt idx="640">
                  <c:v>2007.7314280653848</c:v>
                </c:pt>
                <c:pt idx="641">
                  <c:v>2007.7364131102515</c:v>
                </c:pt>
                <c:pt idx="642">
                  <c:v>2007.7394041371708</c:v>
                </c:pt>
                <c:pt idx="643">
                  <c:v>2007.7394041371708</c:v>
                </c:pt>
                <c:pt idx="644">
                  <c:v>2007.7593443166215</c:v>
                </c:pt>
                <c:pt idx="645">
                  <c:v>2007.7673203884158</c:v>
                </c:pt>
                <c:pt idx="646">
                  <c:v>2007.7733024422555</c:v>
                </c:pt>
                <c:pt idx="647">
                  <c:v>2007.7862635589056</c:v>
                </c:pt>
                <c:pt idx="648">
                  <c:v>2007.7842695409593</c:v>
                </c:pt>
                <c:pt idx="649">
                  <c:v>2007.792245612744</c:v>
                </c:pt>
                <c:pt idx="650">
                  <c:v>2007.8002216845287</c:v>
                </c:pt>
                <c:pt idx="651">
                  <c:v>2007.812185792206</c:v>
                </c:pt>
                <c:pt idx="652">
                  <c:v>2007.8171708370708</c:v>
                </c:pt>
                <c:pt idx="653">
                  <c:v>2007.8171708370708</c:v>
                </c:pt>
                <c:pt idx="654">
                  <c:v>2007.831128962694</c:v>
                </c:pt>
                <c:pt idx="655">
                  <c:v>2007.831128962694</c:v>
                </c:pt>
                <c:pt idx="656">
                  <c:v>2007.8341199896129</c:v>
                </c:pt>
                <c:pt idx="657">
                  <c:v>2007.8371110165326</c:v>
                </c:pt>
                <c:pt idx="658">
                  <c:v>2007.8480781152366</c:v>
                </c:pt>
                <c:pt idx="659">
                  <c:v>2007.8590452139281</c:v>
                </c:pt>
                <c:pt idx="660">
                  <c:v>2007.8670212857251</c:v>
                </c:pt>
                <c:pt idx="661">
                  <c:v>2007.8700123126428</c:v>
                </c:pt>
                <c:pt idx="662">
                  <c:v>2007.877988384429</c:v>
                </c:pt>
                <c:pt idx="663">
                  <c:v>2007.8919465100362</c:v>
                </c:pt>
                <c:pt idx="664">
                  <c:v>2007.8979285638898</c:v>
                </c:pt>
                <c:pt idx="665">
                  <c:v>2007.9059046356751</c:v>
                </c:pt>
                <c:pt idx="666">
                  <c:v>2007.9088956626072</c:v>
                </c:pt>
                <c:pt idx="667">
                  <c:v>2007.914877716433</c:v>
                </c:pt>
                <c:pt idx="668">
                  <c:v>2007.9198627613011</c:v>
                </c:pt>
                <c:pt idx="669">
                  <c:v>2007.9308298600031</c:v>
                </c:pt>
                <c:pt idx="670">
                  <c:v>2007.936811913841</c:v>
                </c:pt>
                <c:pt idx="671">
                  <c:v>2007.9447879856261</c:v>
                </c:pt>
                <c:pt idx="672">
                  <c:v>2007.9507700394638</c:v>
                </c:pt>
                <c:pt idx="673">
                  <c:v>2007.9587461112485</c:v>
                </c:pt>
                <c:pt idx="674">
                  <c:v>2007.9677191920061</c:v>
                </c:pt>
                <c:pt idx="675">
                  <c:v>2007.9756952638011</c:v>
                </c:pt>
                <c:pt idx="676">
                  <c:v>2007.9836713355755</c:v>
                </c:pt>
                <c:pt idx="677">
                  <c:v>2008.0006204881181</c:v>
                </c:pt>
                <c:pt idx="678" formatCode="0.000">
                  <c:v>2008.0051804945301</c:v>
                </c:pt>
                <c:pt idx="679" formatCode="0.000">
                  <c:v>2008.0218945463944</c:v>
                </c:pt>
                <c:pt idx="680" formatCode="0.000">
                  <c:v>2008.0330093908847</c:v>
                </c:pt>
                <c:pt idx="681" formatCode="0.000">
                  <c:v>2008.0330093908847</c:v>
                </c:pt>
                <c:pt idx="682" formatCode="0.000">
                  <c:v>2008.0385250280003</c:v>
                </c:pt>
                <c:pt idx="683" formatCode="0.000">
                  <c:v>2008.0524812613078</c:v>
                </c:pt>
                <c:pt idx="684" formatCode="0.000">
                  <c:v>2008.0524812613078</c:v>
                </c:pt>
                <c:pt idx="685" formatCode="0.000">
                  <c:v>2008.0691117429137</c:v>
                </c:pt>
                <c:pt idx="686" formatCode="0.000">
                  <c:v>2008.0747109502886</c:v>
                </c:pt>
                <c:pt idx="687" formatCode="0.000">
                  <c:v>2008.0802265873926</c:v>
                </c:pt>
                <c:pt idx="688" formatCode="0.000">
                  <c:v>2008.0885836133368</c:v>
                </c:pt>
                <c:pt idx="689" formatCode="0.000">
                  <c:v>2008.0969406392694</c:v>
                </c:pt>
                <c:pt idx="690" formatCode="0.000">
                  <c:v>2008.1052976652031</c:v>
                </c:pt>
                <c:pt idx="691" formatCode="0.000">
                  <c:v>2008.1135711208753</c:v>
                </c:pt>
                <c:pt idx="692" formatCode="0.000">
                  <c:v>2008.1302851727405</c:v>
                </c:pt>
                <c:pt idx="693" formatCode="0.000">
                  <c:v>2008.1386421986729</c:v>
                </c:pt>
                <c:pt idx="694" formatCode="0.000">
                  <c:v>2008.1441578357878</c:v>
                </c:pt>
                <c:pt idx="695" formatCode="0.000">
                  <c:v>2008.1608718876539</c:v>
                </c:pt>
                <c:pt idx="696" formatCode="0.000">
                  <c:v>2008.1636297062116</c:v>
                </c:pt>
                <c:pt idx="697" formatCode="0.000">
                  <c:v>2008.183101576624</c:v>
                </c:pt>
                <c:pt idx="698" formatCode="0.000">
                  <c:v>2008.1914586025648</c:v>
                </c:pt>
                <c:pt idx="699" formatCode="0.000">
                  <c:v>2008.202573447071</c:v>
                </c:pt>
                <c:pt idx="700" formatCode="0.000">
                  <c:v>2008.2080890841846</c:v>
                </c:pt>
                <c:pt idx="701" formatCode="0.000">
                  <c:v>2008.2192039286651</c:v>
                </c:pt>
                <c:pt idx="702" formatCode="0.000">
                  <c:v>2008.2331601619712</c:v>
                </c:pt>
                <c:pt idx="703" formatCode="0.000">
                  <c:v>2008.2442750064608</c:v>
                </c:pt>
                <c:pt idx="704" formatCode="0.000">
                  <c:v>2008.255389850952</c:v>
                </c:pt>
                <c:pt idx="705" formatCode="0.000">
                  <c:v>2008.2609054880681</c:v>
                </c:pt>
                <c:pt idx="706" formatCode="0.000">
                  <c:v>2008.2637468768694</c:v>
                </c:pt>
                <c:pt idx="707" formatCode="0.000">
                  <c:v>2008.2776195399329</c:v>
                </c:pt>
                <c:pt idx="708" formatCode="0.000">
                  <c:v>2008.2859765658654</c:v>
                </c:pt>
                <c:pt idx="709" formatCode="0.000">
                  <c:v>2008.2942500215388</c:v>
                </c:pt>
                <c:pt idx="710" formatCode="0.000">
                  <c:v>2008.3026070474714</c:v>
                </c:pt>
                <c:pt idx="711" formatCode="0.000">
                  <c:v>2008.3137218919608</c:v>
                </c:pt>
                <c:pt idx="712" formatCode="0.000">
                  <c:v>2008.3220789178836</c:v>
                </c:pt>
                <c:pt idx="713" formatCode="0.000">
                  <c:v>2008.333193762385</c:v>
                </c:pt>
                <c:pt idx="714" formatCode="0.000">
                  <c:v>2008.3387929697601</c:v>
                </c:pt>
                <c:pt idx="715" formatCode="0.000">
                  <c:v>2008.347066425433</c:v>
                </c:pt>
                <c:pt idx="716" formatCode="0.000">
                  <c:v>2008.3610226587398</c:v>
                </c:pt>
                <c:pt idx="717" formatCode="0.000">
                  <c:v>2008.369379684673</c:v>
                </c:pt>
                <c:pt idx="718" formatCode="0.000">
                  <c:v>2008.3748953217885</c:v>
                </c:pt>
                <c:pt idx="719" formatCode="0.000">
                  <c:v>2008.3860101662801</c:v>
                </c:pt>
                <c:pt idx="720" formatCode="0.000">
                  <c:v>2008.3943671922116</c:v>
                </c:pt>
                <c:pt idx="721" formatCode="0.000">
                  <c:v>2008.4027242181442</c:v>
                </c:pt>
                <c:pt idx="722" formatCode="0.000">
                  <c:v>2008.40823985526</c:v>
                </c:pt>
                <c:pt idx="723" formatCode="0.000">
                  <c:v>2008.4138390626351</c:v>
                </c:pt>
                <c:pt idx="724" formatCode="0.000">
                  <c:v>2008.4193546997501</c:v>
                </c:pt>
                <c:pt idx="725" formatCode="0.000">
                  <c:v>2008.4193546997501</c:v>
                </c:pt>
                <c:pt idx="726" formatCode="0.000">
                  <c:v>2008.4277117256993</c:v>
                </c:pt>
                <c:pt idx="727" formatCode="0.000">
                  <c:v>2008.4360687516262</c:v>
                </c:pt>
                <c:pt idx="728" formatCode="0.000">
                  <c:v>2008.4555406220411</c:v>
                </c:pt>
                <c:pt idx="729" formatCode="0.000">
                  <c:v>2008.474928922202</c:v>
                </c:pt>
                <c:pt idx="730" formatCode="0.000">
                  <c:v>2008.4805281295769</c:v>
                </c:pt>
                <c:pt idx="731" formatCode="0.000">
                  <c:v>2008.4861273369518</c:v>
                </c:pt>
                <c:pt idx="732" formatCode="0.000">
                  <c:v>2008.4916429740674</c:v>
                </c:pt>
                <c:pt idx="733" formatCode="0.000">
                  <c:v>2008.5</c:v>
                </c:pt>
                <c:pt idx="734" formatCode="0.000">
                  <c:v>2008.5055156371161</c:v>
                </c:pt>
                <c:pt idx="735" formatCode="0.000">
                  <c:v>2008.5111148444898</c:v>
                </c:pt>
                <c:pt idx="736" formatCode="0.000">
                  <c:v>2008.508357025933</c:v>
                </c:pt>
                <c:pt idx="737" formatCode="0.000">
                  <c:v>2008.5166304816166</c:v>
                </c:pt>
                <c:pt idx="738" formatCode="0.000">
                  <c:v>2008.5166304816166</c:v>
                </c:pt>
                <c:pt idx="739" formatCode="0.000">
                  <c:v>2008.5166304816166</c:v>
                </c:pt>
                <c:pt idx="740" formatCode="0.000">
                  <c:v>2008.5249875075378</c:v>
                </c:pt>
                <c:pt idx="741">
                  <c:v>2008.5287671233011</c:v>
                </c:pt>
                <c:pt idx="742">
                  <c:v>2008.5479452054794</c:v>
                </c:pt>
                <c:pt idx="743">
                  <c:v>2008.5671232876712</c:v>
                </c:pt>
                <c:pt idx="744">
                  <c:v>2008.5863013698629</c:v>
                </c:pt>
                <c:pt idx="745">
                  <c:v>2008.6054794520551</c:v>
                </c:pt>
                <c:pt idx="746">
                  <c:v>2008.6246575342466</c:v>
                </c:pt>
                <c:pt idx="747">
                  <c:v>2008.6438356164253</c:v>
                </c:pt>
                <c:pt idx="748">
                  <c:v>2008.6630136986298</c:v>
                </c:pt>
                <c:pt idx="749">
                  <c:v>2008.682191780822</c:v>
                </c:pt>
                <c:pt idx="750">
                  <c:v>2008.682191780822</c:v>
                </c:pt>
                <c:pt idx="751">
                  <c:v>2008.7013698630137</c:v>
                </c:pt>
                <c:pt idx="752">
                  <c:v>2008.7205479452061</c:v>
                </c:pt>
                <c:pt idx="753">
                  <c:v>2008.7397260273972</c:v>
                </c:pt>
                <c:pt idx="754">
                  <c:v>2008.7589041095891</c:v>
                </c:pt>
                <c:pt idx="755">
                  <c:v>2008.7780821917811</c:v>
                </c:pt>
                <c:pt idx="756">
                  <c:v>2008.7972602739726</c:v>
                </c:pt>
                <c:pt idx="757">
                  <c:v>2008.8164383561598</c:v>
                </c:pt>
                <c:pt idx="758">
                  <c:v>2008.8356164383558</c:v>
                </c:pt>
                <c:pt idx="759">
                  <c:v>2008.8547945205478</c:v>
                </c:pt>
                <c:pt idx="760">
                  <c:v>2008.8739726027397</c:v>
                </c:pt>
                <c:pt idx="761">
                  <c:v>2008.8931506849308</c:v>
                </c:pt>
                <c:pt idx="762">
                  <c:v>2008.9123287671232</c:v>
                </c:pt>
                <c:pt idx="763">
                  <c:v>2008.9315068493152</c:v>
                </c:pt>
                <c:pt idx="764">
                  <c:v>2008.9506849315069</c:v>
                </c:pt>
                <c:pt idx="765">
                  <c:v>2008.9698630137011</c:v>
                </c:pt>
                <c:pt idx="766">
                  <c:v>2008.9890410958899</c:v>
                </c:pt>
                <c:pt idx="767" formatCode="0.000">
                  <c:v>2009.002739726028</c:v>
                </c:pt>
                <c:pt idx="768" formatCode="0.000">
                  <c:v>2009.0191780821917</c:v>
                </c:pt>
                <c:pt idx="769" formatCode="0.000">
                  <c:v>2009.0383561643835</c:v>
                </c:pt>
                <c:pt idx="770" formatCode="0.000">
                  <c:v>2009.0575342465754</c:v>
                </c:pt>
                <c:pt idx="771" formatCode="0.000">
                  <c:v>2009.0767123287671</c:v>
                </c:pt>
                <c:pt idx="772" formatCode="0.000">
                  <c:v>2009.0958904109589</c:v>
                </c:pt>
                <c:pt idx="773" formatCode="0.000">
                  <c:v>2009.1150684931511</c:v>
                </c:pt>
                <c:pt idx="774" formatCode="0.000">
                  <c:v>2009.1342465753169</c:v>
                </c:pt>
                <c:pt idx="775" formatCode="0.000">
                  <c:v>2009.1534246575141</c:v>
                </c:pt>
                <c:pt idx="776" formatCode="0.000">
                  <c:v>2009.1726027397258</c:v>
                </c:pt>
                <c:pt idx="777" formatCode="0.000">
                  <c:v>2009.1917808219148</c:v>
                </c:pt>
                <c:pt idx="778" formatCode="0.000">
                  <c:v>2009.2109589041111</c:v>
                </c:pt>
                <c:pt idx="779" formatCode="0.000">
                  <c:v>2009.2301369862998</c:v>
                </c:pt>
                <c:pt idx="780" formatCode="0.000">
                  <c:v>2009.2493150684932</c:v>
                </c:pt>
                <c:pt idx="781" formatCode="0.000">
                  <c:v>2009.2684931506851</c:v>
                </c:pt>
                <c:pt idx="782" formatCode="0.000">
                  <c:v>2009.2876712328766</c:v>
                </c:pt>
                <c:pt idx="783" formatCode="0.000">
                  <c:v>2009.3068493150686</c:v>
                </c:pt>
                <c:pt idx="784" formatCode="0.000">
                  <c:v>2009.3260273972603</c:v>
                </c:pt>
                <c:pt idx="785" formatCode="0.000">
                  <c:v>2009.345205479452</c:v>
                </c:pt>
                <c:pt idx="786" formatCode="0.000">
                  <c:v>2009.3643835616438</c:v>
                </c:pt>
                <c:pt idx="787" formatCode="0.000">
                  <c:v>2009.3835616438357</c:v>
                </c:pt>
                <c:pt idx="788" formatCode="0.000">
                  <c:v>2009.4027397260281</c:v>
                </c:pt>
                <c:pt idx="789" formatCode="0.000">
                  <c:v>2009.4219178082201</c:v>
                </c:pt>
                <c:pt idx="790" formatCode="0.000">
                  <c:v>2009.4410958904109</c:v>
                </c:pt>
                <c:pt idx="791" formatCode="0.000">
                  <c:v>2009.4602739726031</c:v>
                </c:pt>
                <c:pt idx="792" formatCode="0.000">
                  <c:v>2009.479452054795</c:v>
                </c:pt>
                <c:pt idx="793" formatCode="0.000">
                  <c:v>2009.4986301369859</c:v>
                </c:pt>
                <c:pt idx="794" formatCode="0.000">
                  <c:v>2009.5178082191778</c:v>
                </c:pt>
                <c:pt idx="795" formatCode="0.000">
                  <c:v>2009.53698630137</c:v>
                </c:pt>
                <c:pt idx="796" formatCode="0.000">
                  <c:v>2009.5561643835617</c:v>
                </c:pt>
                <c:pt idx="797" formatCode="0.000">
                  <c:v>2009.5753424657535</c:v>
                </c:pt>
                <c:pt idx="798" formatCode="0.000">
                  <c:v>2009.594520547935</c:v>
                </c:pt>
                <c:pt idx="799" formatCode="0.000">
                  <c:v>2009.6136986301358</c:v>
                </c:pt>
                <c:pt idx="800" formatCode="0.000">
                  <c:v>2009.6328767123248</c:v>
                </c:pt>
                <c:pt idx="801" formatCode="0.000">
                  <c:v>2009.6520547945206</c:v>
                </c:pt>
                <c:pt idx="802" formatCode="0.000">
                  <c:v>2009.6712328766964</c:v>
                </c:pt>
                <c:pt idx="803" formatCode="0.000">
                  <c:v>2009.6904109588845</c:v>
                </c:pt>
                <c:pt idx="804" formatCode="0.000">
                  <c:v>2009.7095890411085</c:v>
                </c:pt>
                <c:pt idx="805" formatCode="0.000">
                  <c:v>2009.7287671233044</c:v>
                </c:pt>
                <c:pt idx="806" formatCode="0.000">
                  <c:v>2009.7479452054795</c:v>
                </c:pt>
                <c:pt idx="807" formatCode="0.000">
                  <c:v>2009.7671232876712</c:v>
                </c:pt>
                <c:pt idx="808" formatCode="0.000">
                  <c:v>2009.7863013698629</c:v>
                </c:pt>
                <c:pt idx="809" formatCode="0.000">
                  <c:v>2009.8054794520551</c:v>
                </c:pt>
                <c:pt idx="810" formatCode="0.000">
                  <c:v>2009.8246575342466</c:v>
                </c:pt>
                <c:pt idx="811" formatCode="0.000">
                  <c:v>2009.8438356164274</c:v>
                </c:pt>
                <c:pt idx="812" formatCode="0.000">
                  <c:v>2009.8630136986299</c:v>
                </c:pt>
                <c:pt idx="813" formatCode="0.000">
                  <c:v>2009.8821917808218</c:v>
                </c:pt>
                <c:pt idx="814" formatCode="0.000">
                  <c:v>2009.9013698630151</c:v>
                </c:pt>
                <c:pt idx="815" formatCode="0.000">
                  <c:v>2009.9205479452162</c:v>
                </c:pt>
                <c:pt idx="816" formatCode="0.000">
                  <c:v>2009.9397260273972</c:v>
                </c:pt>
                <c:pt idx="817" formatCode="0.000">
                  <c:v>2009.9589041095901</c:v>
                </c:pt>
                <c:pt idx="818" formatCode="0.000">
                  <c:v>2009.9780821917811</c:v>
                </c:pt>
                <c:pt idx="819" formatCode="0.000">
                  <c:v>2009.9972602739726</c:v>
                </c:pt>
                <c:pt idx="820" formatCode="0.000">
                  <c:v>2010.0164383561644</c:v>
                </c:pt>
                <c:pt idx="821" formatCode="0.000">
                  <c:v>2010.0356164383559</c:v>
                </c:pt>
                <c:pt idx="822" formatCode="0.000">
                  <c:v>2010.0547945205478</c:v>
                </c:pt>
                <c:pt idx="823" formatCode="0.000">
                  <c:v>2010.07397260274</c:v>
                </c:pt>
                <c:pt idx="824" formatCode="0.000">
                  <c:v>2010.0931506849308</c:v>
                </c:pt>
                <c:pt idx="825" formatCode="0.000">
                  <c:v>2010.1123287671228</c:v>
                </c:pt>
                <c:pt idx="826" formatCode="0.000">
                  <c:v>2010.1315068493052</c:v>
                </c:pt>
                <c:pt idx="827" formatCode="0.000">
                  <c:v>2010.1506849315058</c:v>
                </c:pt>
                <c:pt idx="828" formatCode="0.000">
                  <c:v>2010.1698630136987</c:v>
                </c:pt>
                <c:pt idx="829" formatCode="0.000">
                  <c:v>2010.1890410958797</c:v>
                </c:pt>
                <c:pt idx="830" formatCode="0.000">
                  <c:v>2010.2082191780821</c:v>
                </c:pt>
                <c:pt idx="831" formatCode="0.000">
                  <c:v>2010.2273972602761</c:v>
                </c:pt>
                <c:pt idx="832" formatCode="0.000">
                  <c:v>2010.2465753424792</c:v>
                </c:pt>
                <c:pt idx="833" formatCode="0.000">
                  <c:v>2010.2657534246778</c:v>
                </c:pt>
                <c:pt idx="834" formatCode="0.000">
                  <c:v>2010.2849315068386</c:v>
                </c:pt>
                <c:pt idx="835" formatCode="0.000">
                  <c:v>2010.3041095890408</c:v>
                </c:pt>
                <c:pt idx="836" formatCode="0.000">
                  <c:v>2010.3232876712329</c:v>
                </c:pt>
                <c:pt idx="837" formatCode="0.000">
                  <c:v>2010.3424657534247</c:v>
                </c:pt>
                <c:pt idx="838" formatCode="0.000">
                  <c:v>2010.3616438356148</c:v>
                </c:pt>
                <c:pt idx="839" formatCode="0.000">
                  <c:v>2010.3808219177999</c:v>
                </c:pt>
                <c:pt idx="840" formatCode="0.000">
                  <c:v>2010.4</c:v>
                </c:pt>
                <c:pt idx="841" formatCode="0.000">
                  <c:v>2010.4191780821961</c:v>
                </c:pt>
                <c:pt idx="842" formatCode="0.000">
                  <c:v>2010.4383561643835</c:v>
                </c:pt>
                <c:pt idx="843" formatCode="0.000">
                  <c:v>2010.4575342465753</c:v>
                </c:pt>
                <c:pt idx="844" formatCode="0.000">
                  <c:v>2010.4767123287681</c:v>
                </c:pt>
                <c:pt idx="845" formatCode="0.000">
                  <c:v>2010.4958904109601</c:v>
                </c:pt>
                <c:pt idx="846" formatCode="0.000">
                  <c:v>2010.5150684931511</c:v>
                </c:pt>
                <c:pt idx="847" formatCode="0.000">
                  <c:v>2010.534246575322</c:v>
                </c:pt>
                <c:pt idx="848" formatCode="0.000">
                  <c:v>2010.5534246575182</c:v>
                </c:pt>
                <c:pt idx="849" formatCode="0.000">
                  <c:v>2010.5726027397259</c:v>
                </c:pt>
                <c:pt idx="850" formatCode="0.000">
                  <c:v>2010.5917808219178</c:v>
                </c:pt>
                <c:pt idx="851" formatCode="0.000">
                  <c:v>2010.61095890411</c:v>
                </c:pt>
                <c:pt idx="852" formatCode="0.000">
                  <c:v>2010.6301369862999</c:v>
                </c:pt>
                <c:pt idx="853">
                  <c:v>2010.6493150684928</c:v>
                </c:pt>
                <c:pt idx="854">
                  <c:v>2010.668493150685</c:v>
                </c:pt>
                <c:pt idx="855">
                  <c:v>2010.6876712328758</c:v>
                </c:pt>
                <c:pt idx="856">
                  <c:v>2010.7068493150684</c:v>
                </c:pt>
                <c:pt idx="857">
                  <c:v>2010.7260273972611</c:v>
                </c:pt>
                <c:pt idx="858">
                  <c:v>2010.7452054794521</c:v>
                </c:pt>
                <c:pt idx="859">
                  <c:v>2010.7643835616439</c:v>
                </c:pt>
                <c:pt idx="860">
                  <c:v>2010.783561643836</c:v>
                </c:pt>
                <c:pt idx="861">
                  <c:v>2010.8027397260273</c:v>
                </c:pt>
                <c:pt idx="862">
                  <c:v>2010.8219178082193</c:v>
                </c:pt>
                <c:pt idx="863">
                  <c:v>2010.8410958904108</c:v>
                </c:pt>
                <c:pt idx="864">
                  <c:v>2010.8602739726027</c:v>
                </c:pt>
                <c:pt idx="865">
                  <c:v>2010.8794520547945</c:v>
                </c:pt>
                <c:pt idx="866">
                  <c:v>2010.8986301369848</c:v>
                </c:pt>
                <c:pt idx="867">
                  <c:v>2010.9178082191779</c:v>
                </c:pt>
                <c:pt idx="868">
                  <c:v>2010.9369863013701</c:v>
                </c:pt>
                <c:pt idx="869">
                  <c:v>2010.9561643835661</c:v>
                </c:pt>
                <c:pt idx="870">
                  <c:v>2010.9753424657533</c:v>
                </c:pt>
                <c:pt idx="871">
                  <c:v>2010.9945205479448</c:v>
                </c:pt>
                <c:pt idx="872" formatCode="0.0000">
                  <c:v>2011.013698630137</c:v>
                </c:pt>
                <c:pt idx="873" formatCode="0.0000">
                  <c:v>2011.0328767123278</c:v>
                </c:pt>
                <c:pt idx="874" formatCode="0.0000">
                  <c:v>2011.0520547945205</c:v>
                </c:pt>
                <c:pt idx="875" formatCode="0.0000">
                  <c:v>2011.0712328767017</c:v>
                </c:pt>
                <c:pt idx="876" formatCode="0.0000">
                  <c:v>2011.0904109588885</c:v>
                </c:pt>
              </c:numCache>
            </c:numRef>
          </c:xVal>
          <c:yVal>
            <c:numRef>
              <c:f>wholesale_prices!$E$5:$E$1167</c:f>
              <c:numCache>
                <c:formatCode>General</c:formatCode>
                <c:ptCount val="877"/>
                <c:pt idx="576" formatCode="0.000">
                  <c:v>3.0830063918889152</c:v>
                </c:pt>
                <c:pt idx="577" formatCode="0.000">
                  <c:v>3.0115935640290941</c:v>
                </c:pt>
                <c:pt idx="578" formatCode="0.000">
                  <c:v>2.9639502613547402</c:v>
                </c:pt>
                <c:pt idx="579" formatCode="0.000">
                  <c:v>2.9878240388436392</c:v>
                </c:pt>
                <c:pt idx="580" formatCode="0.000">
                  <c:v>2.9401807361692751</c:v>
                </c:pt>
                <c:pt idx="581" formatCode="0.000">
                  <c:v>2.8687679083094602</c:v>
                </c:pt>
                <c:pt idx="582" formatCode="0.000">
                  <c:v>2.9639502613547402</c:v>
                </c:pt>
                <c:pt idx="583" formatCode="0.000">
                  <c:v>3.0948911544816426</c:v>
                </c:pt>
                <c:pt idx="584" formatCode="0.000">
                  <c:v>3.2020625224230939</c:v>
                </c:pt>
                <c:pt idx="585" formatCode="0.000">
                  <c:v>3.2853601128756442</c:v>
                </c:pt>
                <c:pt idx="586" formatCode="0.000">
                  <c:v>3.3924272285136468</c:v>
                </c:pt>
                <c:pt idx="587" formatCode="0.000">
                  <c:v>3.4995985964550997</c:v>
                </c:pt>
                <c:pt idx="588" formatCode="0.000">
                  <c:v>3.5710114243149187</c:v>
                </c:pt>
                <c:pt idx="589" formatCode="0.000">
                  <c:v>3.4519552937807134</c:v>
                </c:pt>
                <c:pt idx="590" formatCode="0.000">
                  <c:v>3.3567729407354587</c:v>
                </c:pt>
                <c:pt idx="591" formatCode="0.000">
                  <c:v>3.2496015727940306</c:v>
                </c:pt>
                <c:pt idx="592" formatCode="0.000">
                  <c:v>3.3567729407354587</c:v>
                </c:pt>
                <c:pt idx="593" formatCode="0.000">
                  <c:v>3.4400705311880087</c:v>
                </c:pt>
                <c:pt idx="594" formatCode="0.000">
                  <c:v>3.4638400563734679</c:v>
                </c:pt>
                <c:pt idx="595" formatCode="0.000">
                  <c:v>3.3924272285136468</c:v>
                </c:pt>
                <c:pt idx="596" formatCode="0.000">
                  <c:v>3.4757248189662002</c:v>
                </c:pt>
                <c:pt idx="597" formatCode="0.000">
                  <c:v>3.5233681216405581</c:v>
                </c:pt>
                <c:pt idx="598" formatCode="0.000">
                  <c:v>3.6185504746858337</c:v>
                </c:pt>
                <c:pt idx="599" formatCode="0.000">
                  <c:v>3.6780785399529257</c:v>
                </c:pt>
                <c:pt idx="600" formatCode="0.000">
                  <c:v>3.5591266617221899</c:v>
                </c:pt>
                <c:pt idx="601" formatCode="0.000">
                  <c:v>3.4995985964550997</c:v>
                </c:pt>
                <c:pt idx="602" formatCode="0.000">
                  <c:v>3.4995985964550997</c:v>
                </c:pt>
                <c:pt idx="603" formatCode="0.000">
                  <c:v>3.5233681216405581</c:v>
                </c:pt>
                <c:pt idx="604" formatCode="0.000">
                  <c:v>3.5233681216405581</c:v>
                </c:pt>
                <c:pt idx="605" formatCode="0.000">
                  <c:v>3.4400705311880087</c:v>
                </c:pt>
                <c:pt idx="606" formatCode="0.000">
                  <c:v>3.4995985964550997</c:v>
                </c:pt>
                <c:pt idx="607" formatCode="0.000">
                  <c:v>3.5471376468260618</c:v>
                </c:pt>
                <c:pt idx="608" formatCode="0.000">
                  <c:v>3.5828961869076479</c:v>
                </c:pt>
                <c:pt idx="609" formatCode="0.000">
                  <c:v>3.6543090147674682</c:v>
                </c:pt>
                <c:pt idx="610" formatCode="0.000">
                  <c:v>3.7257218426273413</c:v>
                </c:pt>
                <c:pt idx="611" formatCode="0.000">
                  <c:v>3.7376066052200159</c:v>
                </c:pt>
                <c:pt idx="612" formatCode="0.000">
                  <c:v>3.797134670487142</c:v>
                </c:pt>
                <c:pt idx="613" formatCode="0.000">
                  <c:v>3.8447779731614675</c:v>
                </c:pt>
                <c:pt idx="614" formatCode="0.000">
                  <c:v>3.7733651453016481</c:v>
                </c:pt>
                <c:pt idx="615" formatCode="0.000">
                  <c:v>3.797134670487142</c:v>
                </c:pt>
                <c:pt idx="616" formatCode="0.000">
                  <c:v>3.7494913678127704</c:v>
                </c:pt>
                <c:pt idx="617" formatCode="0.000">
                  <c:v>3.6899633025456602</c:v>
                </c:pt>
                <c:pt idx="618" formatCode="0.000">
                  <c:v>3.6899633025456602</c:v>
                </c:pt>
                <c:pt idx="619" formatCode="0.000">
                  <c:v>3.6543090147674682</c:v>
                </c:pt>
                <c:pt idx="620" formatCode="0.000">
                  <c:v>3.6780785399529257</c:v>
                </c:pt>
                <c:pt idx="621" formatCode="0.000">
                  <c:v>3.6066657120931063</c:v>
                </c:pt>
                <c:pt idx="622" formatCode="0.000">
                  <c:v>3.6661937773602209</c:v>
                </c:pt>
                <c:pt idx="623" formatCode="0.000">
                  <c:v>3.6185504746858337</c:v>
                </c:pt>
                <c:pt idx="624" formatCode="0.000">
                  <c:v>3.6899633025456602</c:v>
                </c:pt>
                <c:pt idx="625" formatCode="0.000">
                  <c:v>3.6424242521747412</c:v>
                </c:pt>
                <c:pt idx="626" formatCode="0.000">
                  <c:v>3.7138370800345601</c:v>
                </c:pt>
                <c:pt idx="627" formatCode="0.000">
                  <c:v>3.7613761304054742</c:v>
                </c:pt>
                <c:pt idx="628" formatCode="0.000">
                  <c:v>3.6780785399529257</c:v>
                </c:pt>
                <c:pt idx="629" formatCode="0.000">
                  <c:v>3.6424242521747412</c:v>
                </c:pt>
                <c:pt idx="630" formatCode="0.000">
                  <c:v>3.5947809495003802</c:v>
                </c:pt>
                <c:pt idx="631" formatCode="0.000">
                  <c:v>3.6185504746858337</c:v>
                </c:pt>
                <c:pt idx="632" formatCode="0.000">
                  <c:v>3.5591266617221899</c:v>
                </c:pt>
                <c:pt idx="633" formatCode="0.000">
                  <c:v>3.5471376468260618</c:v>
                </c:pt>
                <c:pt idx="634" formatCode="0.000">
                  <c:v>3.6305394895820093</c:v>
                </c:pt>
                <c:pt idx="635" formatCode="0.000">
                  <c:v>3.7257218426273413</c:v>
                </c:pt>
                <c:pt idx="636" formatCode="0.000">
                  <c:v>3.797134670487142</c:v>
                </c:pt>
                <c:pt idx="637" formatCode="0.000">
                  <c:v>3.868547498346925</c:v>
                </c:pt>
                <c:pt idx="638" formatCode="0.000">
                  <c:v>3.9518450887994727</c:v>
                </c:pt>
                <c:pt idx="639" formatCode="0.000">
                  <c:v>4.0946707445191119</c:v>
                </c:pt>
                <c:pt idx="640" formatCode="0.000">
                  <c:v>4.0351426792520213</c:v>
                </c:pt>
                <c:pt idx="641" formatCode="0.000">
                  <c:v>3.9518450887994727</c:v>
                </c:pt>
                <c:pt idx="642" formatCode="0.000">
                  <c:v>4.0470274418447509</c:v>
                </c:pt>
                <c:pt idx="643" formatCode="0.000">
                  <c:v>4.0946707445191119</c:v>
                </c:pt>
                <c:pt idx="644" formatCode="0.000">
                  <c:v>4.0232579166592846</c:v>
                </c:pt>
                <c:pt idx="645" formatCode="0.000">
                  <c:v>4.1065555071118345</c:v>
                </c:pt>
                <c:pt idx="646" formatCode="0.000">
                  <c:v>4.2137268750532915</c:v>
                </c:pt>
                <c:pt idx="647" formatCode="0.000">
                  <c:v>4.3445635158767555</c:v>
                </c:pt>
                <c:pt idx="648" formatCode="0.000">
                  <c:v>4.3684372933656608</c:v>
                </c:pt>
                <c:pt idx="649" formatCode="0.000">
                  <c:v>4.4993781864926401</c:v>
                </c:pt>
                <c:pt idx="650" formatCode="0.000">
                  <c:v>4.6183300647233052</c:v>
                </c:pt>
                <c:pt idx="651" formatCode="0.000">
                  <c:v>4.5350324742707571</c:v>
                </c:pt>
                <c:pt idx="652" formatCode="0.000">
                  <c:v>4.6064453021305773</c:v>
                </c:pt>
                <c:pt idx="653" formatCode="0.000">
                  <c:v>4.7016276551758533</c:v>
                </c:pt>
                <c:pt idx="654" formatCode="0.000">
                  <c:v>4.7730404830357278</c:v>
                </c:pt>
                <c:pt idx="655" formatCode="0.000">
                  <c:v>4.6422038422122087</c:v>
                </c:pt>
                <c:pt idx="656" formatCode="0.000">
                  <c:v>4.5350324742707571</c:v>
                </c:pt>
                <c:pt idx="657" formatCode="0.000">
                  <c:v>4.5945605395378255</c:v>
                </c:pt>
                <c:pt idx="658" formatCode="0.000">
                  <c:v>4.5588019994562146</c:v>
                </c:pt>
                <c:pt idx="659" formatCode="0.000">
                  <c:v>4.5826757769451145</c:v>
                </c:pt>
                <c:pt idx="660" formatCode="0.000">
                  <c:v>4.6778581299903959</c:v>
                </c:pt>
                <c:pt idx="661" formatCode="0.000">
                  <c:v>4.7492709578502144</c:v>
                </c:pt>
                <c:pt idx="662" formatCode="0.000">
                  <c:v>4.7850294979318972</c:v>
                </c:pt>
                <c:pt idx="663" formatCode="0.000">
                  <c:v>4.8802118509771244</c:v>
                </c:pt>
                <c:pt idx="664" formatCode="0.000">
                  <c:v>4.9158661387553106</c:v>
                </c:pt>
                <c:pt idx="665" formatCode="0.000">
                  <c:v>4.8325685483027625</c:v>
                </c:pt>
                <c:pt idx="666" formatCode="0.000">
                  <c:v>4.7850294979318972</c:v>
                </c:pt>
                <c:pt idx="667" formatCode="0.000">
                  <c:v>4.7136166700720263</c:v>
                </c:pt>
                <c:pt idx="668" formatCode="0.000">
                  <c:v>4.6659733673976245</c:v>
                </c:pt>
                <c:pt idx="669" formatCode="0.000">
                  <c:v>4.7492709578502144</c:v>
                </c:pt>
                <c:pt idx="670" formatCode="0.000">
                  <c:v>4.8564423257917024</c:v>
                </c:pt>
                <c:pt idx="671" formatCode="0.000">
                  <c:v>4.9158661387553106</c:v>
                </c:pt>
                <c:pt idx="672" formatCode="0.000">
                  <c:v>4.9992679815113936</c:v>
                </c:pt>
                <c:pt idx="673" formatCode="0.000">
                  <c:v>5.0706808093711304</c:v>
                </c:pt>
                <c:pt idx="674" formatCode="0.000">
                  <c:v>5.1063350971493096</c:v>
                </c:pt>
                <c:pt idx="675" formatCode="0.000">
                  <c:v>5.0706808093711304</c:v>
                </c:pt>
                <c:pt idx="676" formatCode="0.000">
                  <c:v>5.0706808093711304</c:v>
                </c:pt>
                <c:pt idx="677" formatCode="0.000">
                  <c:v>5.0825655719638485</c:v>
                </c:pt>
                <c:pt idx="678" formatCode="0.000">
                  <c:v>5.6007254083484455</c:v>
                </c:pt>
                <c:pt idx="679" formatCode="0.000">
                  <c:v>5.731425408348457</c:v>
                </c:pt>
                <c:pt idx="680" formatCode="0.000">
                  <c:v>5.6298254083484345</c:v>
                </c:pt>
                <c:pt idx="681" formatCode="0.000">
                  <c:v>5.5136254083484575</c:v>
                </c:pt>
                <c:pt idx="682" formatCode="0.000">
                  <c:v>5.3974254083484245</c:v>
                </c:pt>
                <c:pt idx="683" formatCode="0.000">
                  <c:v>5.2377254083484575</c:v>
                </c:pt>
                <c:pt idx="684" formatCode="0.000">
                  <c:v>5.441025408348457</c:v>
                </c:pt>
                <c:pt idx="685" formatCode="0.000">
                  <c:v>5.441025408348457</c:v>
                </c:pt>
                <c:pt idx="686" formatCode="0.000">
                  <c:v>5.3103254083484455</c:v>
                </c:pt>
                <c:pt idx="687" formatCode="0.000">
                  <c:v>5.1942254083484345</c:v>
                </c:pt>
                <c:pt idx="688" formatCode="0.000">
                  <c:v>5.2377254083484575</c:v>
                </c:pt>
                <c:pt idx="689" formatCode="0.000">
                  <c:v>5.3684254083484255</c:v>
                </c:pt>
                <c:pt idx="690" formatCode="0.000">
                  <c:v>5.4265254083484455</c:v>
                </c:pt>
                <c:pt idx="691" formatCode="0.000">
                  <c:v>5.6152254083484445</c:v>
                </c:pt>
                <c:pt idx="692" formatCode="0.000">
                  <c:v>5.6007254083484455</c:v>
                </c:pt>
                <c:pt idx="693" formatCode="0.000">
                  <c:v>5.7459254083484455</c:v>
                </c:pt>
                <c:pt idx="694" formatCode="0.000">
                  <c:v>5.8330254083484565</c:v>
                </c:pt>
                <c:pt idx="695" formatCode="0.000">
                  <c:v>5.7895254083484575</c:v>
                </c:pt>
                <c:pt idx="696" formatCode="0.000">
                  <c:v>5.8766254083484579</c:v>
                </c:pt>
                <c:pt idx="697" formatCode="0.000">
                  <c:v>5.9347254083484575</c:v>
                </c:pt>
                <c:pt idx="698" formatCode="0.000">
                  <c:v>5.9492254083484584</c:v>
                </c:pt>
                <c:pt idx="699" formatCode="0.000">
                  <c:v>5.8911254083484446</c:v>
                </c:pt>
                <c:pt idx="700" formatCode="0.000">
                  <c:v>5.8040254083484255</c:v>
                </c:pt>
                <c:pt idx="701" formatCode="0.000">
                  <c:v>5.8621254083483985</c:v>
                </c:pt>
                <c:pt idx="702" formatCode="0.000">
                  <c:v>6.0653254083484445</c:v>
                </c:pt>
                <c:pt idx="703" formatCode="0.000">
                  <c:v>6.1379254083484245</c:v>
                </c:pt>
                <c:pt idx="704" formatCode="0.000">
                  <c:v>6.2976254083484555</c:v>
                </c:pt>
                <c:pt idx="705" formatCode="0.000">
                  <c:v>6.2396254083484584</c:v>
                </c:pt>
                <c:pt idx="706" formatCode="0.000">
                  <c:v>6.4428254083484555</c:v>
                </c:pt>
                <c:pt idx="707" formatCode="0.000">
                  <c:v>6.6170254083484057</c:v>
                </c:pt>
                <c:pt idx="708" formatCode="0.000">
                  <c:v>6.7768254083484578</c:v>
                </c:pt>
                <c:pt idx="709" formatCode="0.000">
                  <c:v>6.9365254083484569</c:v>
                </c:pt>
                <c:pt idx="710" formatCode="0.000">
                  <c:v>6.9655254083484355</c:v>
                </c:pt>
                <c:pt idx="711" formatCode="0.000">
                  <c:v>6.9074254083484545</c:v>
                </c:pt>
                <c:pt idx="712" formatCode="0.000">
                  <c:v>6.8058254083484355</c:v>
                </c:pt>
                <c:pt idx="713" formatCode="0.000">
                  <c:v>7.0236254083484555</c:v>
                </c:pt>
                <c:pt idx="714" formatCode="0.000">
                  <c:v>7.1833254083484555</c:v>
                </c:pt>
                <c:pt idx="715" formatCode="0.000">
                  <c:v>7.3285254083484057</c:v>
                </c:pt>
                <c:pt idx="716" formatCode="0.000">
                  <c:v>7.3720254083484456</c:v>
                </c:pt>
                <c:pt idx="717" formatCode="0.000">
                  <c:v>7.5608254083484345</c:v>
                </c:pt>
                <c:pt idx="718" formatCode="0.000">
                  <c:v>7.7641254083484057</c:v>
                </c:pt>
                <c:pt idx="719" formatCode="0.000">
                  <c:v>7.9818254083484579</c:v>
                </c:pt>
                <c:pt idx="720" formatCode="0.000">
                  <c:v>8.0690254083484572</c:v>
                </c:pt>
                <c:pt idx="721" formatCode="0.000">
                  <c:v>7.9092254083484574</c:v>
                </c:pt>
                <c:pt idx="722" formatCode="0.000">
                  <c:v>7.8366254083484579</c:v>
                </c:pt>
                <c:pt idx="723" formatCode="0.000">
                  <c:v>7.8657254083484345</c:v>
                </c:pt>
                <c:pt idx="724" formatCode="0.000">
                  <c:v>7.9818254083484579</c:v>
                </c:pt>
                <c:pt idx="725" formatCode="0.000">
                  <c:v>8.1851254083484584</c:v>
                </c:pt>
                <c:pt idx="726" formatCode="0.000">
                  <c:v>8.3884254083484571</c:v>
                </c:pt>
                <c:pt idx="727" formatCode="0.000">
                  <c:v>8.5916254083484489</c:v>
                </c:pt>
                <c:pt idx="728" formatCode="0.000">
                  <c:v>8.6497254083484485</c:v>
                </c:pt>
                <c:pt idx="729" formatCode="0.000">
                  <c:v>8.7223254083484481</c:v>
                </c:pt>
                <c:pt idx="730" formatCode="0.000">
                  <c:v>8.9256254083484556</c:v>
                </c:pt>
                <c:pt idx="731" formatCode="0.000">
                  <c:v>9.0708254083484583</c:v>
                </c:pt>
                <c:pt idx="732" formatCode="0.000">
                  <c:v>9.1579254083484489</c:v>
                </c:pt>
                <c:pt idx="733" formatCode="0.000">
                  <c:v>9.1724254083484578</c:v>
                </c:pt>
                <c:pt idx="734" formatCode="0.000">
                  <c:v>9.0998254083484582</c:v>
                </c:pt>
                <c:pt idx="735" formatCode="0.000">
                  <c:v>8.9982254083484499</c:v>
                </c:pt>
                <c:pt idx="736" formatCode="0.000">
                  <c:v>8.8239254083484511</c:v>
                </c:pt>
                <c:pt idx="737" formatCode="0.000">
                  <c:v>8.736825408348448</c:v>
                </c:pt>
                <c:pt idx="738" formatCode="0.000">
                  <c:v>8.8820254083484578</c:v>
                </c:pt>
                <c:pt idx="739" formatCode="0.000">
                  <c:v>8.9401254083484485</c:v>
                </c:pt>
                <c:pt idx="740" formatCode="0.000">
                  <c:v>8.8094254083484564</c:v>
                </c:pt>
                <c:pt idx="741" formatCode="0.000">
                  <c:v>9.3447087514116181</c:v>
                </c:pt>
                <c:pt idx="742" formatCode="0.000">
                  <c:v>8.279215674688599</c:v>
                </c:pt>
                <c:pt idx="743" formatCode="0.000">
                  <c:v>8.2877423416022715</c:v>
                </c:pt>
                <c:pt idx="744" formatCode="0.000">
                  <c:v>7.6431093776661045</c:v>
                </c:pt>
                <c:pt idx="745" formatCode="0.000">
                  <c:v>7.3366492370276424</c:v>
                </c:pt>
                <c:pt idx="746" formatCode="0.000">
                  <c:v>7.0852653582560166</c:v>
                </c:pt>
                <c:pt idx="747" formatCode="0.000">
                  <c:v>7.6292701405912151</c:v>
                </c:pt>
                <c:pt idx="748" formatCode="0.000">
                  <c:v>7.5734263750593094</c:v>
                </c:pt>
                <c:pt idx="749" formatCode="0.000">
                  <c:v>9.549242820566052</c:v>
                </c:pt>
                <c:pt idx="750" formatCode="0.000">
                  <c:v>9.549242820566052</c:v>
                </c:pt>
                <c:pt idx="751" formatCode="0.000">
                  <c:v>8.6920010491439523</c:v>
                </c:pt>
                <c:pt idx="752" formatCode="0.000">
                  <c:v>11.127564560347714</c:v>
                </c:pt>
              </c:numCache>
            </c:numRef>
          </c:yVal>
        </c:ser>
        <c:ser>
          <c:idx val="4"/>
          <c:order val="4"/>
          <c:xVal>
            <c:numRef>
              <c:f>wholesale_prices!$A$5:$A$1167</c:f>
              <c:numCache>
                <c:formatCode>General</c:formatCode>
                <c:ptCount val="877"/>
                <c:pt idx="0">
                  <c:v>2001.2327173169058</c:v>
                </c:pt>
                <c:pt idx="1">
                  <c:v>2001.2419986310747</c:v>
                </c:pt>
                <c:pt idx="2">
                  <c:v>2001.260479123888</c:v>
                </c:pt>
                <c:pt idx="3">
                  <c:v>2001.2650787132111</c:v>
                </c:pt>
                <c:pt idx="4">
                  <c:v>2001.2721423682408</c:v>
                </c:pt>
                <c:pt idx="5">
                  <c:v>2001.2778918548938</c:v>
                </c:pt>
                <c:pt idx="6">
                  <c:v>2001.2836413415469</c:v>
                </c:pt>
                <c:pt idx="7">
                  <c:v>2001.2836413415469</c:v>
                </c:pt>
                <c:pt idx="8">
                  <c:v>2001.2928405201908</c:v>
                </c:pt>
                <c:pt idx="9">
                  <c:v>2001.3021218343488</c:v>
                </c:pt>
                <c:pt idx="10">
                  <c:v>2001.3160027378508</c:v>
                </c:pt>
                <c:pt idx="11">
                  <c:v>2001.3160027378508</c:v>
                </c:pt>
                <c:pt idx="12">
                  <c:v>2001.3160027378508</c:v>
                </c:pt>
                <c:pt idx="13">
                  <c:v>2001.3298836413414</c:v>
                </c:pt>
                <c:pt idx="14">
                  <c:v>2001.3344832306598</c:v>
                </c:pt>
                <c:pt idx="15">
                  <c:v>2001.3530458589851</c:v>
                </c:pt>
                <c:pt idx="16">
                  <c:v>2001.3530458589851</c:v>
                </c:pt>
                <c:pt idx="17">
                  <c:v>2001.3761259411363</c:v>
                </c:pt>
                <c:pt idx="18">
                  <c:v>2001.3854072552999</c:v>
                </c:pt>
                <c:pt idx="19">
                  <c:v>2001.4039698836461</c:v>
                </c:pt>
                <c:pt idx="20">
                  <c:v>2001.4178507871493</c:v>
                </c:pt>
                <c:pt idx="21">
                  <c:v>2001.4317316906231</c:v>
                </c:pt>
                <c:pt idx="22">
                  <c:v>2001.4409308692677</c:v>
                </c:pt>
                <c:pt idx="23">
                  <c:v>2001.450212183436</c:v>
                </c:pt>
                <c:pt idx="24">
                  <c:v>2001.4548117727611</c:v>
                </c:pt>
                <c:pt idx="25">
                  <c:v>2001.4594934976051</c:v>
                </c:pt>
                <c:pt idx="26">
                  <c:v>2001.4686926762511</c:v>
                </c:pt>
                <c:pt idx="27">
                  <c:v>2001.4825735797401</c:v>
                </c:pt>
                <c:pt idx="28">
                  <c:v>2001.4918548939079</c:v>
                </c:pt>
                <c:pt idx="29">
                  <c:v>2001.5103353867214</c:v>
                </c:pt>
                <c:pt idx="30">
                  <c:v>2001.5288980150578</c:v>
                </c:pt>
                <c:pt idx="31">
                  <c:v>2001.5427789185478</c:v>
                </c:pt>
                <c:pt idx="32">
                  <c:v>2001.5473785078698</c:v>
                </c:pt>
                <c:pt idx="33">
                  <c:v>2001.561259411362</c:v>
                </c:pt>
                <c:pt idx="34">
                  <c:v>2001.5658590006983</c:v>
                </c:pt>
                <c:pt idx="35">
                  <c:v>2001.5844216290109</c:v>
                </c:pt>
                <c:pt idx="36">
                  <c:v>2001.5983025325008</c:v>
                </c:pt>
                <c:pt idx="37">
                  <c:v>2001.6213826146377</c:v>
                </c:pt>
                <c:pt idx="38">
                  <c:v>2001.6306639288159</c:v>
                </c:pt>
                <c:pt idx="39">
                  <c:v>2001.649144421629</c:v>
                </c:pt>
                <c:pt idx="40">
                  <c:v>2001.6538261464748</c:v>
                </c:pt>
                <c:pt idx="41">
                  <c:v>2001.6723066392749</c:v>
                </c:pt>
                <c:pt idx="42">
                  <c:v>2001.6907871321014</c:v>
                </c:pt>
                <c:pt idx="43">
                  <c:v>2001.704668035592</c:v>
                </c:pt>
                <c:pt idx="44">
                  <c:v>2001.7185489390829</c:v>
                </c:pt>
                <c:pt idx="45">
                  <c:v>2001.746392881588</c:v>
                </c:pt>
                <c:pt idx="46">
                  <c:v>2001.7509924709104</c:v>
                </c:pt>
                <c:pt idx="47">
                  <c:v>2001.7787542778908</c:v>
                </c:pt>
                <c:pt idx="48">
                  <c:v>2001.792635181383</c:v>
                </c:pt>
                <c:pt idx="49">
                  <c:v>2001.8065160848735</c:v>
                </c:pt>
                <c:pt idx="50">
                  <c:v>2001.8203969883598</c:v>
                </c:pt>
                <c:pt idx="51">
                  <c:v>2001.8203969883598</c:v>
                </c:pt>
                <c:pt idx="52">
                  <c:v>2001.8481587953456</c:v>
                </c:pt>
                <c:pt idx="53">
                  <c:v>2001.8574401095098</c:v>
                </c:pt>
                <c:pt idx="54">
                  <c:v>2001.8852019164956</c:v>
                </c:pt>
                <c:pt idx="55">
                  <c:v>2001.8944010951398</c:v>
                </c:pt>
                <c:pt idx="56">
                  <c:v>2001.912963723488</c:v>
                </c:pt>
                <c:pt idx="57">
                  <c:v>2001.912963723488</c:v>
                </c:pt>
                <c:pt idx="58">
                  <c:v>2001.9268446269677</c:v>
                </c:pt>
                <c:pt idx="59">
                  <c:v>2001.9314442162795</c:v>
                </c:pt>
                <c:pt idx="60">
                  <c:v>2001.9592060232717</c:v>
                </c:pt>
                <c:pt idx="61">
                  <c:v>2001.9638056125941</c:v>
                </c:pt>
                <c:pt idx="62">
                  <c:v>2001.9823682409308</c:v>
                </c:pt>
                <c:pt idx="63">
                  <c:v>2001.9869678302634</c:v>
                </c:pt>
                <c:pt idx="64">
                  <c:v>2002.0101300479098</c:v>
                </c:pt>
                <c:pt idx="65">
                  <c:v>2002.0332101300478</c:v>
                </c:pt>
                <c:pt idx="66">
                  <c:v>2002.0470910335387</c:v>
                </c:pt>
                <c:pt idx="67">
                  <c:v>2002.0563723477071</c:v>
                </c:pt>
                <c:pt idx="68">
                  <c:v>2002.0795345653648</c:v>
                </c:pt>
                <c:pt idx="69">
                  <c:v>2002.1026967830253</c:v>
                </c:pt>
                <c:pt idx="70">
                  <c:v>2002.1304585900048</c:v>
                </c:pt>
                <c:pt idx="71">
                  <c:v>2002.144339493487</c:v>
                </c:pt>
                <c:pt idx="72">
                  <c:v>2002.144339493487</c:v>
                </c:pt>
                <c:pt idx="73">
                  <c:v>2002.144339493487</c:v>
                </c:pt>
                <c:pt idx="74">
                  <c:v>2002.1628199863108</c:v>
                </c:pt>
                <c:pt idx="75">
                  <c:v>2002.1767008897998</c:v>
                </c:pt>
                <c:pt idx="76">
                  <c:v>2002.1905817932961</c:v>
                </c:pt>
                <c:pt idx="77">
                  <c:v>2002.1946064339386</c:v>
                </c:pt>
                <c:pt idx="78">
                  <c:v>2002.2044626967829</c:v>
                </c:pt>
                <c:pt idx="79">
                  <c:v>2002.2137440109498</c:v>
                </c:pt>
                <c:pt idx="80">
                  <c:v>2002.2137440109498</c:v>
                </c:pt>
                <c:pt idx="81">
                  <c:v>2002.2183436002751</c:v>
                </c:pt>
                <c:pt idx="82">
                  <c:v>2002.2276249144422</c:v>
                </c:pt>
                <c:pt idx="83">
                  <c:v>2002.2322245037647</c:v>
                </c:pt>
                <c:pt idx="84">
                  <c:v>2002.2415058179329</c:v>
                </c:pt>
                <c:pt idx="85">
                  <c:v>2002.2415058179329</c:v>
                </c:pt>
                <c:pt idx="86">
                  <c:v>2002.2461054072667</c:v>
                </c:pt>
                <c:pt idx="87">
                  <c:v>2002.2553867214237</c:v>
                </c:pt>
                <c:pt idx="88">
                  <c:v>2002.2645859000711</c:v>
                </c:pt>
                <c:pt idx="89">
                  <c:v>2002.2738672142368</c:v>
                </c:pt>
                <c:pt idx="90">
                  <c:v>2002.2784668035592</c:v>
                </c:pt>
                <c:pt idx="91">
                  <c:v>2002.2831485283893</c:v>
                </c:pt>
                <c:pt idx="92">
                  <c:v>2002.2877481177277</c:v>
                </c:pt>
                <c:pt idx="93">
                  <c:v>2002.2923477070499</c:v>
                </c:pt>
                <c:pt idx="94">
                  <c:v>2002.3062286105408</c:v>
                </c:pt>
                <c:pt idx="95">
                  <c:v>2002.3155099247219</c:v>
                </c:pt>
                <c:pt idx="96">
                  <c:v>2002.3155099247219</c:v>
                </c:pt>
                <c:pt idx="97">
                  <c:v>2002.3247912388663</c:v>
                </c:pt>
                <c:pt idx="98">
                  <c:v>2002.3386721423683</c:v>
                </c:pt>
                <c:pt idx="99">
                  <c:v>2002.3478713210131</c:v>
                </c:pt>
                <c:pt idx="100">
                  <c:v>2002.371033538662</c:v>
                </c:pt>
                <c:pt idx="101">
                  <c:v>2002.3803148528218</c:v>
                </c:pt>
                <c:pt idx="102">
                  <c:v>2002.3895961670089</c:v>
                </c:pt>
                <c:pt idx="103">
                  <c:v>2002.3941957563209</c:v>
                </c:pt>
                <c:pt idx="104">
                  <c:v>2002.4034770705</c:v>
                </c:pt>
                <c:pt idx="105">
                  <c:v>2002.4219575633131</c:v>
                </c:pt>
                <c:pt idx="106">
                  <c:v>2002.4404380561248</c:v>
                </c:pt>
                <c:pt idx="107">
                  <c:v>2002.4497193703003</c:v>
                </c:pt>
                <c:pt idx="108">
                  <c:v>2002.4543189596066</c:v>
                </c:pt>
                <c:pt idx="109">
                  <c:v>2002.4543189596066</c:v>
                </c:pt>
                <c:pt idx="110">
                  <c:v>2002.4543189596066</c:v>
                </c:pt>
                <c:pt idx="111">
                  <c:v>2002.4728815879535</c:v>
                </c:pt>
                <c:pt idx="112">
                  <c:v>2002.4867624914461</c:v>
                </c:pt>
                <c:pt idx="113">
                  <c:v>2002.500643394935</c:v>
                </c:pt>
                <c:pt idx="114">
                  <c:v>2002.5145242984152</c:v>
                </c:pt>
                <c:pt idx="115">
                  <c:v>2002.5330047912389</c:v>
                </c:pt>
                <c:pt idx="116">
                  <c:v>2002.5468856947311</c:v>
                </c:pt>
                <c:pt idx="117">
                  <c:v>2002.5607665982204</c:v>
                </c:pt>
                <c:pt idx="118">
                  <c:v>2002.5746475017108</c:v>
                </c:pt>
                <c:pt idx="119">
                  <c:v>2002.5885284052019</c:v>
                </c:pt>
                <c:pt idx="120">
                  <c:v>2002.6024093086926</c:v>
                </c:pt>
                <c:pt idx="121">
                  <c:v>2002.6162902121828</c:v>
                </c:pt>
                <c:pt idx="122">
                  <c:v>2002.6301711156741</c:v>
                </c:pt>
                <c:pt idx="123">
                  <c:v>2002.6394524298398</c:v>
                </c:pt>
                <c:pt idx="124">
                  <c:v>2002.6440520191552</c:v>
                </c:pt>
                <c:pt idx="125">
                  <c:v>2002.6533333333145</c:v>
                </c:pt>
                <c:pt idx="126">
                  <c:v>2002.6579329226556</c:v>
                </c:pt>
                <c:pt idx="127">
                  <c:v>2002.6672142368045</c:v>
                </c:pt>
                <c:pt idx="128">
                  <c:v>2002.6764134154678</c:v>
                </c:pt>
                <c:pt idx="129">
                  <c:v>2002.6856947296371</c:v>
                </c:pt>
                <c:pt idx="130">
                  <c:v>2002.6902943189411</c:v>
                </c:pt>
                <c:pt idx="131">
                  <c:v>2002.6949760437997</c:v>
                </c:pt>
                <c:pt idx="132">
                  <c:v>2002.7041752224504</c:v>
                </c:pt>
                <c:pt idx="133">
                  <c:v>2002.7088569473003</c:v>
                </c:pt>
                <c:pt idx="134">
                  <c:v>2002.7181382614647</c:v>
                </c:pt>
                <c:pt idx="135">
                  <c:v>2002.7273374401111</c:v>
                </c:pt>
                <c:pt idx="136">
                  <c:v>2002.7320191649555</c:v>
                </c:pt>
                <c:pt idx="137">
                  <c:v>2002.7320191649555</c:v>
                </c:pt>
                <c:pt idx="138">
                  <c:v>2002.7366187542877</c:v>
                </c:pt>
                <c:pt idx="139">
                  <c:v>2002.7459000684462</c:v>
                </c:pt>
                <c:pt idx="140">
                  <c:v>2002.755099247091</c:v>
                </c:pt>
                <c:pt idx="141">
                  <c:v>2002.7597809719371</c:v>
                </c:pt>
                <c:pt idx="142">
                  <c:v>2002.7689801505819</c:v>
                </c:pt>
                <c:pt idx="143">
                  <c:v>2002.7736618754277</c:v>
                </c:pt>
                <c:pt idx="144">
                  <c:v>2002.7782614647642</c:v>
                </c:pt>
                <c:pt idx="145">
                  <c:v>2002.782861054073</c:v>
                </c:pt>
                <c:pt idx="146">
                  <c:v>2002.7875427789186</c:v>
                </c:pt>
                <c:pt idx="147">
                  <c:v>2002.7967419575634</c:v>
                </c:pt>
                <c:pt idx="148">
                  <c:v>2002.8014236824092</c:v>
                </c:pt>
                <c:pt idx="149">
                  <c:v>2002.8199041752225</c:v>
                </c:pt>
                <c:pt idx="150">
                  <c:v>2002.8337850787132</c:v>
                </c:pt>
                <c:pt idx="151">
                  <c:v>2002.8383846680356</c:v>
                </c:pt>
                <c:pt idx="152">
                  <c:v>2002.8430663928798</c:v>
                </c:pt>
                <c:pt idx="153">
                  <c:v>2002.8430663928798</c:v>
                </c:pt>
                <c:pt idx="154">
                  <c:v>2002.8569472963698</c:v>
                </c:pt>
                <c:pt idx="155">
                  <c:v>2002.8661464750148</c:v>
                </c:pt>
                <c:pt idx="156">
                  <c:v>2002.875427789186</c:v>
                </c:pt>
                <c:pt idx="157">
                  <c:v>2002.8847091033538</c:v>
                </c:pt>
                <c:pt idx="158">
                  <c:v>2002.8984257357974</c:v>
                </c:pt>
                <c:pt idx="159">
                  <c:v>2002.9025325119778</c:v>
                </c:pt>
                <c:pt idx="160">
                  <c:v>2002.9170704996611</c:v>
                </c:pt>
                <c:pt idx="161">
                  <c:v>2002.9216700889801</c:v>
                </c:pt>
                <c:pt idx="162">
                  <c:v>2002.9448323066392</c:v>
                </c:pt>
                <c:pt idx="163">
                  <c:v>2002.9541136208077</c:v>
                </c:pt>
                <c:pt idx="164">
                  <c:v>2002.9633127994498</c:v>
                </c:pt>
                <c:pt idx="165">
                  <c:v>2002.9771937029461</c:v>
                </c:pt>
                <c:pt idx="166">
                  <c:v>2002.9818754278003</c:v>
                </c:pt>
                <c:pt idx="167">
                  <c:v>2003.0003559206061</c:v>
                </c:pt>
                <c:pt idx="168">
                  <c:v>2003.0188364134156</c:v>
                </c:pt>
                <c:pt idx="169">
                  <c:v>2003.0327173169048</c:v>
                </c:pt>
                <c:pt idx="170">
                  <c:v>2003.0558795345653</c:v>
                </c:pt>
                <c:pt idx="171">
                  <c:v>2003.0605612594109</c:v>
                </c:pt>
                <c:pt idx="172">
                  <c:v>2003.0646680355908</c:v>
                </c:pt>
                <c:pt idx="173">
                  <c:v>2003.0697604380562</c:v>
                </c:pt>
                <c:pt idx="174">
                  <c:v>2003.0790417522251</c:v>
                </c:pt>
                <c:pt idx="175">
                  <c:v>2003.0836413415468</c:v>
                </c:pt>
                <c:pt idx="176">
                  <c:v>2003.0929226557148</c:v>
                </c:pt>
                <c:pt idx="177">
                  <c:v>2003.1022039698828</c:v>
                </c:pt>
                <c:pt idx="178">
                  <c:v>2003.1206844626981</c:v>
                </c:pt>
                <c:pt idx="179">
                  <c:v>2003.1299657768652</c:v>
                </c:pt>
                <c:pt idx="180">
                  <c:v>2003.1391649555098</c:v>
                </c:pt>
                <c:pt idx="181">
                  <c:v>2003.1530458589839</c:v>
                </c:pt>
                <c:pt idx="182">
                  <c:v>2003.1669267624914</c:v>
                </c:pt>
                <c:pt idx="183">
                  <c:v>2003.1762080766598</c:v>
                </c:pt>
                <c:pt idx="184">
                  <c:v>2003.1900889801507</c:v>
                </c:pt>
                <c:pt idx="185">
                  <c:v>2003.1900889801507</c:v>
                </c:pt>
                <c:pt idx="186">
                  <c:v>2003.1993702943016</c:v>
                </c:pt>
                <c:pt idx="187">
                  <c:v>2003.2039698836413</c:v>
                </c:pt>
                <c:pt idx="188">
                  <c:v>2003.2085694729767</c:v>
                </c:pt>
                <c:pt idx="189">
                  <c:v>2003.21325119781</c:v>
                </c:pt>
                <c:pt idx="190">
                  <c:v>2003.2317316906231</c:v>
                </c:pt>
                <c:pt idx="191">
                  <c:v>2003.2548939082819</c:v>
                </c:pt>
                <c:pt idx="192">
                  <c:v>2003.2826557152741</c:v>
                </c:pt>
                <c:pt idx="193">
                  <c:v>2003.3011362080651</c:v>
                </c:pt>
                <c:pt idx="194">
                  <c:v>2003.31961670089</c:v>
                </c:pt>
                <c:pt idx="195">
                  <c:v>2003.3288980150578</c:v>
                </c:pt>
                <c:pt idx="196">
                  <c:v>2003.3427789185478</c:v>
                </c:pt>
                <c:pt idx="197">
                  <c:v>2003.3520602327158</c:v>
                </c:pt>
                <c:pt idx="198">
                  <c:v>2003.365941136208</c:v>
                </c:pt>
                <c:pt idx="199">
                  <c:v>2003.3844216290104</c:v>
                </c:pt>
                <c:pt idx="200">
                  <c:v>2003.3937029431895</c:v>
                </c:pt>
                <c:pt idx="201">
                  <c:v>2003.412183436003</c:v>
                </c:pt>
                <c:pt idx="202">
                  <c:v>2003.4260643394935</c:v>
                </c:pt>
                <c:pt idx="203">
                  <c:v>2003.4399452429843</c:v>
                </c:pt>
                <c:pt idx="204">
                  <c:v>2003.4446269678299</c:v>
                </c:pt>
                <c:pt idx="205">
                  <c:v>2003.453826146475</c:v>
                </c:pt>
                <c:pt idx="206">
                  <c:v>2003.4723887748098</c:v>
                </c:pt>
                <c:pt idx="207">
                  <c:v>2003.4723887748098</c:v>
                </c:pt>
                <c:pt idx="208">
                  <c:v>2003.4815879534565</c:v>
                </c:pt>
                <c:pt idx="209">
                  <c:v>2003.4954688569474</c:v>
                </c:pt>
                <c:pt idx="210">
                  <c:v>2003.5001505817961</c:v>
                </c:pt>
                <c:pt idx="211">
                  <c:v>2003.509349760438</c:v>
                </c:pt>
                <c:pt idx="212">
                  <c:v>2003.5232306639248</c:v>
                </c:pt>
                <c:pt idx="213">
                  <c:v>2003.5325119780971</c:v>
                </c:pt>
                <c:pt idx="214">
                  <c:v>2003.5371115674195</c:v>
                </c:pt>
                <c:pt idx="215">
                  <c:v>2003.5417932922655</c:v>
                </c:pt>
                <c:pt idx="216">
                  <c:v>2003.546392881588</c:v>
                </c:pt>
                <c:pt idx="217">
                  <c:v>2003.5509924709104</c:v>
                </c:pt>
                <c:pt idx="218">
                  <c:v>2003.5648733744008</c:v>
                </c:pt>
                <c:pt idx="219">
                  <c:v>2003.5695550992511</c:v>
                </c:pt>
                <c:pt idx="220">
                  <c:v>2003.5834360027281</c:v>
                </c:pt>
                <c:pt idx="221">
                  <c:v>2003.5926351813825</c:v>
                </c:pt>
                <c:pt idx="222">
                  <c:v>2003.5926351813825</c:v>
                </c:pt>
                <c:pt idx="223">
                  <c:v>2003.6019164955508</c:v>
                </c:pt>
                <c:pt idx="224">
                  <c:v>2003.6157973990416</c:v>
                </c:pt>
                <c:pt idx="225">
                  <c:v>2003.6203969883543</c:v>
                </c:pt>
                <c:pt idx="226">
                  <c:v>2003.638959616701</c:v>
                </c:pt>
                <c:pt idx="227">
                  <c:v>2003.6574401095033</c:v>
                </c:pt>
                <c:pt idx="228">
                  <c:v>2003.6574401095033</c:v>
                </c:pt>
                <c:pt idx="229">
                  <c:v>2003.6667214236861</c:v>
                </c:pt>
                <c:pt idx="230">
                  <c:v>2003.6667214236861</c:v>
                </c:pt>
                <c:pt idx="231">
                  <c:v>2003.6713210129922</c:v>
                </c:pt>
                <c:pt idx="232">
                  <c:v>2003.6713210129922</c:v>
                </c:pt>
                <c:pt idx="233">
                  <c:v>2003.6759206023248</c:v>
                </c:pt>
                <c:pt idx="234">
                  <c:v>2003.6852019164949</c:v>
                </c:pt>
                <c:pt idx="235">
                  <c:v>2003.6898015058148</c:v>
                </c:pt>
                <c:pt idx="236">
                  <c:v>2003.694483230651</c:v>
                </c:pt>
                <c:pt idx="237">
                  <c:v>2003.6990828199703</c:v>
                </c:pt>
                <c:pt idx="238">
                  <c:v>2003.7129637234868</c:v>
                </c:pt>
                <c:pt idx="239">
                  <c:v>2003.7129637234868</c:v>
                </c:pt>
                <c:pt idx="240">
                  <c:v>2003.7222450376448</c:v>
                </c:pt>
                <c:pt idx="241">
                  <c:v>2003.7315263518128</c:v>
                </c:pt>
                <c:pt idx="242">
                  <c:v>2003.7315263518128</c:v>
                </c:pt>
                <c:pt idx="243">
                  <c:v>2003.7454072553046</c:v>
                </c:pt>
                <c:pt idx="244">
                  <c:v>2003.7454072553046</c:v>
                </c:pt>
                <c:pt idx="245">
                  <c:v>2003.750006844627</c:v>
                </c:pt>
                <c:pt idx="246">
                  <c:v>2003.750006844627</c:v>
                </c:pt>
                <c:pt idx="247">
                  <c:v>2003.7638877481181</c:v>
                </c:pt>
                <c:pt idx="248">
                  <c:v>2003.7684873374399</c:v>
                </c:pt>
                <c:pt idx="249">
                  <c:v>2003.7731690622861</c:v>
                </c:pt>
                <c:pt idx="250">
                  <c:v>2003.7823682409298</c:v>
                </c:pt>
                <c:pt idx="251">
                  <c:v>2003.7870499657781</c:v>
                </c:pt>
                <c:pt idx="252">
                  <c:v>2003.7870499657781</c:v>
                </c:pt>
                <c:pt idx="253">
                  <c:v>2003.8009308692676</c:v>
                </c:pt>
                <c:pt idx="254">
                  <c:v>2003.8101300479098</c:v>
                </c:pt>
                <c:pt idx="255">
                  <c:v>2003.8148117727583</c:v>
                </c:pt>
                <c:pt idx="256">
                  <c:v>2003.8332922655698</c:v>
                </c:pt>
                <c:pt idx="257">
                  <c:v>2003.8517727583846</c:v>
                </c:pt>
                <c:pt idx="258">
                  <c:v>2003.8610540725529</c:v>
                </c:pt>
                <c:pt idx="259">
                  <c:v>2003.8749349760296</c:v>
                </c:pt>
                <c:pt idx="260">
                  <c:v>2003.8888158795346</c:v>
                </c:pt>
                <c:pt idx="261">
                  <c:v>2003.9026967830353</c:v>
                </c:pt>
                <c:pt idx="262">
                  <c:v>2003.9119780971937</c:v>
                </c:pt>
                <c:pt idx="263">
                  <c:v>2003.9211772758379</c:v>
                </c:pt>
                <c:pt idx="264">
                  <c:v>2003.9304585900068</c:v>
                </c:pt>
                <c:pt idx="265">
                  <c:v>2003.9350581793301</c:v>
                </c:pt>
                <c:pt idx="266">
                  <c:v>2003.9443394934976</c:v>
                </c:pt>
                <c:pt idx="267">
                  <c:v>2003.9489390828201</c:v>
                </c:pt>
                <c:pt idx="268">
                  <c:v>2003.9582203969878</c:v>
                </c:pt>
                <c:pt idx="269">
                  <c:v>2003.9721013004801</c:v>
                </c:pt>
                <c:pt idx="270">
                  <c:v>2003.9767008898016</c:v>
                </c:pt>
                <c:pt idx="271">
                  <c:v>2003.9813826146476</c:v>
                </c:pt>
                <c:pt idx="272">
                  <c:v>2003.9952635181382</c:v>
                </c:pt>
                <c:pt idx="273">
                  <c:v>2003.9998631074611</c:v>
                </c:pt>
                <c:pt idx="274">
                  <c:v>2004.0044626967829</c:v>
                </c:pt>
                <c:pt idx="275">
                  <c:v>2004.0183436002737</c:v>
                </c:pt>
                <c:pt idx="276">
                  <c:v>2004.02302532512</c:v>
                </c:pt>
                <c:pt idx="277">
                  <c:v>2004.0323066392878</c:v>
                </c:pt>
                <c:pt idx="278">
                  <c:v>2004.0415058179328</c:v>
                </c:pt>
                <c:pt idx="279">
                  <c:v>2004.0507871321013</c:v>
                </c:pt>
                <c:pt idx="280">
                  <c:v>2004.0646680355908</c:v>
                </c:pt>
                <c:pt idx="281">
                  <c:v>2004.0831485283868</c:v>
                </c:pt>
                <c:pt idx="282">
                  <c:v>2004.0970294318959</c:v>
                </c:pt>
                <c:pt idx="283">
                  <c:v>2004.1017111567419</c:v>
                </c:pt>
                <c:pt idx="284">
                  <c:v>2004.1109103353747</c:v>
                </c:pt>
                <c:pt idx="285">
                  <c:v>2004.1155920602434</c:v>
                </c:pt>
                <c:pt idx="286">
                  <c:v>2004.1247912388644</c:v>
                </c:pt>
                <c:pt idx="287">
                  <c:v>2004.1294729637234</c:v>
                </c:pt>
                <c:pt idx="288">
                  <c:v>2004.1433538672143</c:v>
                </c:pt>
                <c:pt idx="289">
                  <c:v>2004.1525530458589</c:v>
                </c:pt>
                <c:pt idx="290">
                  <c:v>2004.1664339493498</c:v>
                </c:pt>
                <c:pt idx="291">
                  <c:v>2004.1757152635182</c:v>
                </c:pt>
                <c:pt idx="292">
                  <c:v>2004.1757152635182</c:v>
                </c:pt>
                <c:pt idx="293">
                  <c:v>2004.1803148528199</c:v>
                </c:pt>
                <c:pt idx="294">
                  <c:v>2004.1895961670089</c:v>
                </c:pt>
                <c:pt idx="295">
                  <c:v>2004.2034770704997</c:v>
                </c:pt>
                <c:pt idx="296">
                  <c:v>2004.2266392881611</c:v>
                </c:pt>
                <c:pt idx="297">
                  <c:v>2004.2451197809833</c:v>
                </c:pt>
                <c:pt idx="298">
                  <c:v>2004.2544010951399</c:v>
                </c:pt>
                <c:pt idx="299">
                  <c:v>2004.259000684463</c:v>
                </c:pt>
                <c:pt idx="300">
                  <c:v>2004.259000684463</c:v>
                </c:pt>
                <c:pt idx="301">
                  <c:v>2004.2636002737852</c:v>
                </c:pt>
                <c:pt idx="302">
                  <c:v>2004.2728815879534</c:v>
                </c:pt>
                <c:pt idx="303">
                  <c:v>2004.2774811772761</c:v>
                </c:pt>
                <c:pt idx="304">
                  <c:v>2004.2913620807667</c:v>
                </c:pt>
                <c:pt idx="305">
                  <c:v>2004.2913620807667</c:v>
                </c:pt>
                <c:pt idx="306">
                  <c:v>2004.2960438056125</c:v>
                </c:pt>
                <c:pt idx="307">
                  <c:v>2004.3099247091034</c:v>
                </c:pt>
                <c:pt idx="308">
                  <c:v>2004.3284052019158</c:v>
                </c:pt>
                <c:pt idx="309">
                  <c:v>2004.3468856947311</c:v>
                </c:pt>
                <c:pt idx="310">
                  <c:v>2004.3654483230648</c:v>
                </c:pt>
                <c:pt idx="311">
                  <c:v>2004.3747296372349</c:v>
                </c:pt>
                <c:pt idx="312">
                  <c:v>2004.383928815859</c:v>
                </c:pt>
                <c:pt idx="313">
                  <c:v>2004.3932101300377</c:v>
                </c:pt>
                <c:pt idx="314">
                  <c:v>2004.4070910335411</c:v>
                </c:pt>
                <c:pt idx="315">
                  <c:v>2004.4070910335411</c:v>
                </c:pt>
                <c:pt idx="316">
                  <c:v>2004.4163723477081</c:v>
                </c:pt>
                <c:pt idx="317">
                  <c:v>2004.4209719370301</c:v>
                </c:pt>
                <c:pt idx="318">
                  <c:v>2004.4209719370301</c:v>
                </c:pt>
                <c:pt idx="319">
                  <c:v>2004.4255715263625</c:v>
                </c:pt>
                <c:pt idx="320">
                  <c:v>2004.4302532511981</c:v>
                </c:pt>
                <c:pt idx="321">
                  <c:v>2004.4441341546878</c:v>
                </c:pt>
                <c:pt idx="322">
                  <c:v>2004.4533333333231</c:v>
                </c:pt>
                <c:pt idx="323">
                  <c:v>2004.4580150581801</c:v>
                </c:pt>
                <c:pt idx="324">
                  <c:v>2004.4672142368133</c:v>
                </c:pt>
                <c:pt idx="325">
                  <c:v>2004.4718959616807</c:v>
                </c:pt>
                <c:pt idx="326">
                  <c:v>2004.4810951403151</c:v>
                </c:pt>
                <c:pt idx="327">
                  <c:v>2004.4903764544829</c:v>
                </c:pt>
                <c:pt idx="328">
                  <c:v>2004.504257357974</c:v>
                </c:pt>
                <c:pt idx="329">
                  <c:v>2004.5088569473003</c:v>
                </c:pt>
                <c:pt idx="330">
                  <c:v>2004.5088569473003</c:v>
                </c:pt>
                <c:pt idx="331">
                  <c:v>2004.5135386721424</c:v>
                </c:pt>
                <c:pt idx="332">
                  <c:v>2004.5274195756328</c:v>
                </c:pt>
                <c:pt idx="333">
                  <c:v>2004.5366187542811</c:v>
                </c:pt>
                <c:pt idx="334">
                  <c:v>2004.5413004791228</c:v>
                </c:pt>
                <c:pt idx="335">
                  <c:v>2004.5459000684464</c:v>
                </c:pt>
                <c:pt idx="336">
                  <c:v>2004.5551813826255</c:v>
                </c:pt>
                <c:pt idx="337">
                  <c:v>2004.5776865160849</c:v>
                </c:pt>
                <c:pt idx="338">
                  <c:v>2004.5982203969786</c:v>
                </c:pt>
                <c:pt idx="339">
                  <c:v>2004.6186721423683</c:v>
                </c:pt>
                <c:pt idx="340">
                  <c:v>2004.6341136208048</c:v>
                </c:pt>
                <c:pt idx="341">
                  <c:v>2004.6648323066286</c:v>
                </c:pt>
                <c:pt idx="342">
                  <c:v>2004.6801916495549</c:v>
                </c:pt>
                <c:pt idx="343">
                  <c:v>2004.6956331279951</c:v>
                </c:pt>
                <c:pt idx="344">
                  <c:v>2004.6904585899956</c:v>
                </c:pt>
                <c:pt idx="345">
                  <c:v>2004.7160848733745</c:v>
                </c:pt>
                <c:pt idx="346">
                  <c:v>2004.7315263518128</c:v>
                </c:pt>
                <c:pt idx="347">
                  <c:v>2004.7417111567431</c:v>
                </c:pt>
                <c:pt idx="348">
                  <c:v>2004.7519780971936</c:v>
                </c:pt>
                <c:pt idx="349">
                  <c:v>2004.7776043805613</c:v>
                </c:pt>
                <c:pt idx="350">
                  <c:v>2004.7981382614648</c:v>
                </c:pt>
                <c:pt idx="351">
                  <c:v>2004.8288569472963</c:v>
                </c:pt>
                <c:pt idx="352">
                  <c:v>2004.8545653661881</c:v>
                </c:pt>
                <c:pt idx="353">
                  <c:v>2004.8801916495552</c:v>
                </c:pt>
                <c:pt idx="354">
                  <c:v>2004.8852840520192</c:v>
                </c:pt>
                <c:pt idx="355">
                  <c:v>2004.9109103353858</c:v>
                </c:pt>
                <c:pt idx="356">
                  <c:v>2004.9417111567461</c:v>
                </c:pt>
                <c:pt idx="357">
                  <c:v>2004.9621629021219</c:v>
                </c:pt>
                <c:pt idx="358">
                  <c:v>2004.9826967830261</c:v>
                </c:pt>
                <c:pt idx="359">
                  <c:v>2005.0083230663929</c:v>
                </c:pt>
                <c:pt idx="360">
                  <c:v>2005.0236824093088</c:v>
                </c:pt>
                <c:pt idx="361">
                  <c:v>2005.0442162902098</c:v>
                </c:pt>
                <c:pt idx="362">
                  <c:v>2005.0698425735798</c:v>
                </c:pt>
                <c:pt idx="363">
                  <c:v>2005.1057357973991</c:v>
                </c:pt>
                <c:pt idx="364">
                  <c:v>2005.121095140315</c:v>
                </c:pt>
                <c:pt idx="365">
                  <c:v>2005.1365366187542</c:v>
                </c:pt>
                <c:pt idx="366">
                  <c:v>2005.167255304586</c:v>
                </c:pt>
                <c:pt idx="367">
                  <c:v>2005.1724298425627</c:v>
                </c:pt>
                <c:pt idx="368">
                  <c:v>2005.1928815879528</c:v>
                </c:pt>
                <c:pt idx="369">
                  <c:v>2005.218507871321</c:v>
                </c:pt>
                <c:pt idx="370">
                  <c:v>2005.218507871321</c:v>
                </c:pt>
                <c:pt idx="371">
                  <c:v>2005.2287748117731</c:v>
                </c:pt>
                <c:pt idx="372">
                  <c:v>2005.2441341546878</c:v>
                </c:pt>
                <c:pt idx="373">
                  <c:v>2005.2493086926759</c:v>
                </c:pt>
                <c:pt idx="374">
                  <c:v>2005.2595756331311</c:v>
                </c:pt>
                <c:pt idx="375">
                  <c:v>2005.2800273785078</c:v>
                </c:pt>
                <c:pt idx="376">
                  <c:v>2005.2954688569448</c:v>
                </c:pt>
                <c:pt idx="377">
                  <c:v>2005.321095140315</c:v>
                </c:pt>
                <c:pt idx="378">
                  <c:v>2005.3620807665982</c:v>
                </c:pt>
                <c:pt idx="379">
                  <c:v>2005.3723477070498</c:v>
                </c:pt>
                <c:pt idx="380">
                  <c:v>2005.3826146475008</c:v>
                </c:pt>
                <c:pt idx="381">
                  <c:v>2005.3928815879528</c:v>
                </c:pt>
                <c:pt idx="382">
                  <c:v>2005.418507871321</c:v>
                </c:pt>
                <c:pt idx="383">
                  <c:v>2005.4286926762511</c:v>
                </c:pt>
                <c:pt idx="384">
                  <c:v>2005.4389596167011</c:v>
                </c:pt>
                <c:pt idx="385">
                  <c:v>2005.4594934976051</c:v>
                </c:pt>
                <c:pt idx="386">
                  <c:v>2005.4645859000711</c:v>
                </c:pt>
                <c:pt idx="387">
                  <c:v>2005.469760438056</c:v>
                </c:pt>
                <c:pt idx="388">
                  <c:v>2005.4748528405203</c:v>
                </c:pt>
                <c:pt idx="389">
                  <c:v>2005.4800273785079</c:v>
                </c:pt>
                <c:pt idx="390">
                  <c:v>2005.4902121834359</c:v>
                </c:pt>
                <c:pt idx="391">
                  <c:v>2005.4953867214251</c:v>
                </c:pt>
                <c:pt idx="392">
                  <c:v>2005.5056536618913</c:v>
                </c:pt>
                <c:pt idx="393">
                  <c:v>2005.5159206023272</c:v>
                </c:pt>
                <c:pt idx="394">
                  <c:v>2005.5210130047913</c:v>
                </c:pt>
                <c:pt idx="395">
                  <c:v>2005.526105407266</c:v>
                </c:pt>
                <c:pt idx="396">
                  <c:v>2005.5312799452431</c:v>
                </c:pt>
                <c:pt idx="397">
                  <c:v>2005.5363723477071</c:v>
                </c:pt>
                <c:pt idx="398">
                  <c:v>2005.5466392881601</c:v>
                </c:pt>
                <c:pt idx="399">
                  <c:v>2005.5518138261464</c:v>
                </c:pt>
                <c:pt idx="400">
                  <c:v>2005.5569062286106</c:v>
                </c:pt>
                <c:pt idx="401">
                  <c:v>2005.5619986310746</c:v>
                </c:pt>
                <c:pt idx="402">
                  <c:v>2005.5876249144408</c:v>
                </c:pt>
                <c:pt idx="403">
                  <c:v>2005.6081587953456</c:v>
                </c:pt>
                <c:pt idx="404">
                  <c:v>2005.6235181382608</c:v>
                </c:pt>
                <c:pt idx="405">
                  <c:v>2005.6286926762491</c:v>
                </c:pt>
                <c:pt idx="406">
                  <c:v>2005.649144421629</c:v>
                </c:pt>
                <c:pt idx="407">
                  <c:v>2005.6645859000685</c:v>
                </c:pt>
                <c:pt idx="408">
                  <c:v>2005.6953045858902</c:v>
                </c:pt>
                <c:pt idx="409">
                  <c:v>2005.7055715263616</c:v>
                </c:pt>
                <c:pt idx="410">
                  <c:v>2005.7158384668035</c:v>
                </c:pt>
                <c:pt idx="411">
                  <c:v>2005.7209308692677</c:v>
                </c:pt>
                <c:pt idx="412">
                  <c:v>2005.7261054072678</c:v>
                </c:pt>
                <c:pt idx="413">
                  <c:v>2005.7311978097193</c:v>
                </c:pt>
                <c:pt idx="414">
                  <c:v>2005.7414647501712</c:v>
                </c:pt>
                <c:pt idx="415">
                  <c:v>2005.7568240930868</c:v>
                </c:pt>
                <c:pt idx="416">
                  <c:v>2005.7773579739903</c:v>
                </c:pt>
                <c:pt idx="417">
                  <c:v>2005.7978918548938</c:v>
                </c:pt>
                <c:pt idx="418">
                  <c:v>2005.8029842573442</c:v>
                </c:pt>
                <c:pt idx="419">
                  <c:v>2005.8235181382609</c:v>
                </c:pt>
                <c:pt idx="420">
                  <c:v>2005.8542368240792</c:v>
                </c:pt>
                <c:pt idx="421">
                  <c:v>2005.8645037645451</c:v>
                </c:pt>
                <c:pt idx="422">
                  <c:v>2005.8747707049959</c:v>
                </c:pt>
                <c:pt idx="423">
                  <c:v>2005.9054893908283</c:v>
                </c:pt>
                <c:pt idx="424">
                  <c:v>2005.9106639288161</c:v>
                </c:pt>
                <c:pt idx="425">
                  <c:v>2005.9157563312949</c:v>
                </c:pt>
                <c:pt idx="426">
                  <c:v>2005.9260232717331</c:v>
                </c:pt>
                <c:pt idx="427">
                  <c:v>2005.9413826146474</c:v>
                </c:pt>
                <c:pt idx="428">
                  <c:v>2005.9465571526555</c:v>
                </c:pt>
                <c:pt idx="429">
                  <c:v>2005.9568240930869</c:v>
                </c:pt>
                <c:pt idx="430">
                  <c:v>2005.9772758384668</c:v>
                </c:pt>
                <c:pt idx="431">
                  <c:v>2005.9875427789186</c:v>
                </c:pt>
                <c:pt idx="432">
                  <c:v>2005.9978097193703</c:v>
                </c:pt>
                <c:pt idx="433">
                  <c:v>2006.0234360027378</c:v>
                </c:pt>
                <c:pt idx="434">
                  <c:v>2006.0490622861055</c:v>
                </c:pt>
                <c:pt idx="435">
                  <c:v>2006.0593292265548</c:v>
                </c:pt>
                <c:pt idx="436">
                  <c:v>2006.0644216290198</c:v>
                </c:pt>
                <c:pt idx="437">
                  <c:v>2006.0695961670101</c:v>
                </c:pt>
                <c:pt idx="438">
                  <c:v>2006.0849555099246</c:v>
                </c:pt>
                <c:pt idx="439">
                  <c:v>2006.0900479123848</c:v>
                </c:pt>
                <c:pt idx="440">
                  <c:v>2006.1105817933001</c:v>
                </c:pt>
                <c:pt idx="441">
                  <c:v>2006.120848733744</c:v>
                </c:pt>
                <c:pt idx="442">
                  <c:v>2006.1362080766598</c:v>
                </c:pt>
                <c:pt idx="443">
                  <c:v>2006.1413826146368</c:v>
                </c:pt>
                <c:pt idx="444">
                  <c:v>2006.1567419575629</c:v>
                </c:pt>
                <c:pt idx="445">
                  <c:v>2006.1670088980043</c:v>
                </c:pt>
                <c:pt idx="446">
                  <c:v>2006.1823682409195</c:v>
                </c:pt>
                <c:pt idx="447">
                  <c:v>2006.2182614647666</c:v>
                </c:pt>
                <c:pt idx="448">
                  <c:v>2006.2336208076658</c:v>
                </c:pt>
                <c:pt idx="449">
                  <c:v>2006.2489801505817</c:v>
                </c:pt>
                <c:pt idx="450">
                  <c:v>2006.2592470910336</c:v>
                </c:pt>
                <c:pt idx="451">
                  <c:v>2006.2695140314852</c:v>
                </c:pt>
                <c:pt idx="452">
                  <c:v>2006.279780971937</c:v>
                </c:pt>
                <c:pt idx="453">
                  <c:v>2006.2900479123878</c:v>
                </c:pt>
                <c:pt idx="454">
                  <c:v>2006.3104996577686</c:v>
                </c:pt>
                <c:pt idx="455">
                  <c:v>2006.3207665982204</c:v>
                </c:pt>
                <c:pt idx="456">
                  <c:v>2006.3207665982204</c:v>
                </c:pt>
                <c:pt idx="457">
                  <c:v>2006.3310191780822</c:v>
                </c:pt>
                <c:pt idx="458">
                  <c:v>2006.3419397260272</c:v>
                </c:pt>
                <c:pt idx="459">
                  <c:v>2006.3501315068386</c:v>
                </c:pt>
                <c:pt idx="460">
                  <c:v>2006.3556136986301</c:v>
                </c:pt>
                <c:pt idx="461">
                  <c:v>2006.3638054794508</c:v>
                </c:pt>
                <c:pt idx="462">
                  <c:v>2006.3692849315048</c:v>
                </c:pt>
                <c:pt idx="463">
                  <c:v>2006.3720301369738</c:v>
                </c:pt>
                <c:pt idx="464">
                  <c:v>2006.3802383561522</c:v>
                </c:pt>
                <c:pt idx="465">
                  <c:v>2006.3884356164253</c:v>
                </c:pt>
                <c:pt idx="466">
                  <c:v>2006.3911753424657</c:v>
                </c:pt>
                <c:pt idx="467">
                  <c:v>2006.3939178082192</c:v>
                </c:pt>
                <c:pt idx="468">
                  <c:v>2006.3993753424656</c:v>
                </c:pt>
                <c:pt idx="469">
                  <c:v>2006.4157698630295</c:v>
                </c:pt>
                <c:pt idx="470">
                  <c:v>2006.423961643836</c:v>
                </c:pt>
                <c:pt idx="471">
                  <c:v>2006.4294164383548</c:v>
                </c:pt>
                <c:pt idx="472">
                  <c:v>2006.4294082191748</c:v>
                </c:pt>
                <c:pt idx="473">
                  <c:v>2006.4375972602911</c:v>
                </c:pt>
                <c:pt idx="474">
                  <c:v>2006.4457945205481</c:v>
                </c:pt>
                <c:pt idx="475">
                  <c:v>2006.4458054794561</c:v>
                </c:pt>
                <c:pt idx="476">
                  <c:v>2006.4512602739726</c:v>
                </c:pt>
                <c:pt idx="477">
                  <c:v>2006.4567260273973</c:v>
                </c:pt>
                <c:pt idx="478">
                  <c:v>2006.4621972602761</c:v>
                </c:pt>
                <c:pt idx="479">
                  <c:v>2006.470389041096</c:v>
                </c:pt>
                <c:pt idx="480">
                  <c:v>2006.4758465753398</c:v>
                </c:pt>
                <c:pt idx="481">
                  <c:v>2006.4785753424785</c:v>
                </c:pt>
                <c:pt idx="482">
                  <c:v>2006.4867780822044</c:v>
                </c:pt>
                <c:pt idx="483">
                  <c:v>2006.4895041095901</c:v>
                </c:pt>
                <c:pt idx="484">
                  <c:v>2006.5004301369754</c:v>
                </c:pt>
                <c:pt idx="485">
                  <c:v>2006.5086356164384</c:v>
                </c:pt>
                <c:pt idx="486">
                  <c:v>2006.5141068493024</c:v>
                </c:pt>
                <c:pt idx="487">
                  <c:v>2006.5222986301358</c:v>
                </c:pt>
                <c:pt idx="488">
                  <c:v>2006.5277698630161</c:v>
                </c:pt>
                <c:pt idx="489">
                  <c:v>2006.530509589041</c:v>
                </c:pt>
                <c:pt idx="490">
                  <c:v>2006.538709589041</c:v>
                </c:pt>
                <c:pt idx="491">
                  <c:v>2006.5441808219148</c:v>
                </c:pt>
                <c:pt idx="492">
                  <c:v>2006.5496493150679</c:v>
                </c:pt>
                <c:pt idx="493">
                  <c:v>2006.5551068493148</c:v>
                </c:pt>
                <c:pt idx="494">
                  <c:v>2006.5578356164378</c:v>
                </c:pt>
                <c:pt idx="495">
                  <c:v>2006.5632958904098</c:v>
                </c:pt>
                <c:pt idx="496">
                  <c:v>2006.5687671233011</c:v>
                </c:pt>
                <c:pt idx="497">
                  <c:v>2006.5769589041101</c:v>
                </c:pt>
                <c:pt idx="498">
                  <c:v>2006.5824219177998</c:v>
                </c:pt>
                <c:pt idx="499">
                  <c:v>2006.5851506849315</c:v>
                </c:pt>
                <c:pt idx="500">
                  <c:v>2006.5878794520561</c:v>
                </c:pt>
                <c:pt idx="501">
                  <c:v>2006.5960712328758</c:v>
                </c:pt>
                <c:pt idx="502">
                  <c:v>2006.6042739726026</c:v>
                </c:pt>
                <c:pt idx="503">
                  <c:v>2006.6042767123174</c:v>
                </c:pt>
                <c:pt idx="504">
                  <c:v>2006.6124739726026</c:v>
                </c:pt>
                <c:pt idx="505">
                  <c:v>2006.6179315068478</c:v>
                </c:pt>
                <c:pt idx="506">
                  <c:v>2006.6233863013586</c:v>
                </c:pt>
                <c:pt idx="507">
                  <c:v>2006.6315917808217</c:v>
                </c:pt>
                <c:pt idx="508">
                  <c:v>2006.6452547945205</c:v>
                </c:pt>
                <c:pt idx="509">
                  <c:v>2006.6561835616437</c:v>
                </c:pt>
                <c:pt idx="510">
                  <c:v>2006.6671095890408</c:v>
                </c:pt>
                <c:pt idx="511">
                  <c:v>2006.6753013698628</c:v>
                </c:pt>
                <c:pt idx="512">
                  <c:v>2006.6834931506849</c:v>
                </c:pt>
                <c:pt idx="513">
                  <c:v>2006.6916849315048</c:v>
                </c:pt>
                <c:pt idx="514">
                  <c:v>2006.6998821917807</c:v>
                </c:pt>
                <c:pt idx="515">
                  <c:v>2006.7026219178078</c:v>
                </c:pt>
                <c:pt idx="516">
                  <c:v>2006.7053589041111</c:v>
                </c:pt>
                <c:pt idx="517">
                  <c:v>2006.7135479452061</c:v>
                </c:pt>
                <c:pt idx="518">
                  <c:v>2006.7190054794519</c:v>
                </c:pt>
                <c:pt idx="519">
                  <c:v>2006.7217178082201</c:v>
                </c:pt>
                <c:pt idx="520">
                  <c:v>2006.7271726027411</c:v>
                </c:pt>
                <c:pt idx="521">
                  <c:v>2006.7271616438361</c:v>
                </c:pt>
                <c:pt idx="522">
                  <c:v>2006.7353506849315</c:v>
                </c:pt>
                <c:pt idx="523">
                  <c:v>2006.7353342465749</c:v>
                </c:pt>
                <c:pt idx="524">
                  <c:v>2006.7408109589028</c:v>
                </c:pt>
                <c:pt idx="525">
                  <c:v>2006.7435506849315</c:v>
                </c:pt>
                <c:pt idx="526">
                  <c:v>2006.7517452054794</c:v>
                </c:pt>
                <c:pt idx="527">
                  <c:v>2006.7599369863008</c:v>
                </c:pt>
                <c:pt idx="528">
                  <c:v>2006.7708739726031</c:v>
                </c:pt>
                <c:pt idx="529">
                  <c:v>2006.7736109588998</c:v>
                </c:pt>
                <c:pt idx="530">
                  <c:v>2006.7818</c:v>
                </c:pt>
                <c:pt idx="531">
                  <c:v>2006.7927315068478</c:v>
                </c:pt>
                <c:pt idx="532">
                  <c:v>2006.8063972602761</c:v>
                </c:pt>
                <c:pt idx="533">
                  <c:v>2006.8118547945205</c:v>
                </c:pt>
                <c:pt idx="534">
                  <c:v>2006.8200547945205</c:v>
                </c:pt>
                <c:pt idx="535">
                  <c:v>2006.8282438356148</c:v>
                </c:pt>
                <c:pt idx="536">
                  <c:v>2006.8391671232985</c:v>
                </c:pt>
                <c:pt idx="537">
                  <c:v>2006.8500931506851</c:v>
                </c:pt>
                <c:pt idx="538">
                  <c:v>2006.8528219177999</c:v>
                </c:pt>
                <c:pt idx="539">
                  <c:v>2006.8610273972602</c:v>
                </c:pt>
                <c:pt idx="540">
                  <c:v>2006.8692191780822</c:v>
                </c:pt>
                <c:pt idx="541">
                  <c:v>2006.8774273972599</c:v>
                </c:pt>
                <c:pt idx="542">
                  <c:v>2006.8856301369858</c:v>
                </c:pt>
                <c:pt idx="543">
                  <c:v>2006.8965534246734</c:v>
                </c:pt>
                <c:pt idx="544">
                  <c:v>2006.9074849315068</c:v>
                </c:pt>
                <c:pt idx="545">
                  <c:v>2006.9156712328765</c:v>
                </c:pt>
                <c:pt idx="546">
                  <c:v>2006.9211232876712</c:v>
                </c:pt>
                <c:pt idx="547">
                  <c:v>2006.9265780822088</c:v>
                </c:pt>
                <c:pt idx="548">
                  <c:v>2006.9238410958899</c:v>
                </c:pt>
                <c:pt idx="549">
                  <c:v>2006.9347808219177</c:v>
                </c:pt>
                <c:pt idx="550">
                  <c:v>2006.9402438356158</c:v>
                </c:pt>
                <c:pt idx="551">
                  <c:v>2006.9457041095911</c:v>
                </c:pt>
                <c:pt idx="552">
                  <c:v>2006.9456958904111</c:v>
                </c:pt>
                <c:pt idx="553">
                  <c:v>2006.9511534246706</c:v>
                </c:pt>
                <c:pt idx="554">
                  <c:v>2006.9538958904109</c:v>
                </c:pt>
                <c:pt idx="555">
                  <c:v>2006.9566356164382</c:v>
                </c:pt>
                <c:pt idx="556">
                  <c:v>2006.9648328767098</c:v>
                </c:pt>
                <c:pt idx="557">
                  <c:v>2006.9784904109588</c:v>
                </c:pt>
                <c:pt idx="558">
                  <c:v>2006.9921397260273</c:v>
                </c:pt>
                <c:pt idx="559">
                  <c:v>2006.9975972602895</c:v>
                </c:pt>
                <c:pt idx="560">
                  <c:v>2007.0030547945205</c:v>
                </c:pt>
                <c:pt idx="561">
                  <c:v>2007.0057753424785</c:v>
                </c:pt>
                <c:pt idx="562">
                  <c:v>2007.0139808219178</c:v>
                </c:pt>
                <c:pt idx="563">
                  <c:v>2007.0221726027401</c:v>
                </c:pt>
                <c:pt idx="564">
                  <c:v>2007.0248986301358</c:v>
                </c:pt>
                <c:pt idx="565">
                  <c:v>2007.0330904109578</c:v>
                </c:pt>
                <c:pt idx="566">
                  <c:v>2007.0358328767122</c:v>
                </c:pt>
                <c:pt idx="567">
                  <c:v>2007.041304109589</c:v>
                </c:pt>
                <c:pt idx="568">
                  <c:v>2007.0522219177997</c:v>
                </c:pt>
                <c:pt idx="569">
                  <c:v>2007.0658739726061</c:v>
                </c:pt>
                <c:pt idx="570">
                  <c:v>2007.0740630136986</c:v>
                </c:pt>
                <c:pt idx="571">
                  <c:v>2007.0795205479449</c:v>
                </c:pt>
                <c:pt idx="572">
                  <c:v>2007.0877068493148</c:v>
                </c:pt>
                <c:pt idx="573">
                  <c:v>2007.0904328766992</c:v>
                </c:pt>
                <c:pt idx="574">
                  <c:v>2007.0986356164378</c:v>
                </c:pt>
                <c:pt idx="575">
                  <c:v>2007.1068273972603</c:v>
                </c:pt>
                <c:pt idx="576">
                  <c:v>2007.1003213854258</c:v>
                </c:pt>
                <c:pt idx="577">
                  <c:v>2007.1172705379574</c:v>
                </c:pt>
                <c:pt idx="578">
                  <c:v>2007.1202615648876</c:v>
                </c:pt>
                <c:pt idx="579">
                  <c:v>2007.1282376366698</c:v>
                </c:pt>
                <c:pt idx="580">
                  <c:v>2007.1372107174298</c:v>
                </c:pt>
                <c:pt idx="581">
                  <c:v>2007.1392047353652</c:v>
                </c:pt>
                <c:pt idx="582">
                  <c:v>2007.1511688430528</c:v>
                </c:pt>
                <c:pt idx="583">
                  <c:v>2007.1531628609978</c:v>
                </c:pt>
                <c:pt idx="584">
                  <c:v>2007.1531628609978</c:v>
                </c:pt>
                <c:pt idx="585">
                  <c:v>2007.162135941757</c:v>
                </c:pt>
                <c:pt idx="586">
                  <c:v>2007.1641299596922</c:v>
                </c:pt>
                <c:pt idx="587">
                  <c:v>2007.1641299596922</c:v>
                </c:pt>
                <c:pt idx="588">
                  <c:v>2007.162135941757</c:v>
                </c:pt>
                <c:pt idx="589">
                  <c:v>2007.170112013529</c:v>
                </c:pt>
                <c:pt idx="590">
                  <c:v>2007.1760940673798</c:v>
                </c:pt>
                <c:pt idx="591">
                  <c:v>2007.1780880853248</c:v>
                </c:pt>
                <c:pt idx="592">
                  <c:v>2007.1870611660861</c:v>
                </c:pt>
                <c:pt idx="593">
                  <c:v>2007.1900521930029</c:v>
                </c:pt>
                <c:pt idx="594">
                  <c:v>2007.1980282647878</c:v>
                </c:pt>
                <c:pt idx="595">
                  <c:v>2007.2060043365725</c:v>
                </c:pt>
                <c:pt idx="596">
                  <c:v>2007.2199624622083</c:v>
                </c:pt>
                <c:pt idx="597">
                  <c:v>2007.2309295608995</c:v>
                </c:pt>
                <c:pt idx="598">
                  <c:v>2007.2369116147381</c:v>
                </c:pt>
                <c:pt idx="599">
                  <c:v>2007.2418966596028</c:v>
                </c:pt>
                <c:pt idx="600">
                  <c:v>2007.2508697403719</c:v>
                </c:pt>
                <c:pt idx="601">
                  <c:v>2007.2508697403719</c:v>
                </c:pt>
                <c:pt idx="602">
                  <c:v>2007.2648278659842</c:v>
                </c:pt>
                <c:pt idx="603">
                  <c:v>2007.2757949646982</c:v>
                </c:pt>
                <c:pt idx="604">
                  <c:v>2007.2807800095536</c:v>
                </c:pt>
                <c:pt idx="605">
                  <c:v>2007.2947381351748</c:v>
                </c:pt>
                <c:pt idx="606">
                  <c:v>2007.3176693415696</c:v>
                </c:pt>
                <c:pt idx="607">
                  <c:v>2007.3396035389649</c:v>
                </c:pt>
                <c:pt idx="608">
                  <c:v>2007.3505706376693</c:v>
                </c:pt>
                <c:pt idx="609">
                  <c:v>2007.3705108171298</c:v>
                </c:pt>
                <c:pt idx="610">
                  <c:v>2007.3754958619959</c:v>
                </c:pt>
                <c:pt idx="611">
                  <c:v>2007.3864629607001</c:v>
                </c:pt>
                <c:pt idx="612">
                  <c:v>2007.3954360414548</c:v>
                </c:pt>
                <c:pt idx="613">
                  <c:v>2007.4034121132424</c:v>
                </c:pt>
                <c:pt idx="614">
                  <c:v>2007.409394167081</c:v>
                </c:pt>
                <c:pt idx="615">
                  <c:v>2007.4233522927041</c:v>
                </c:pt>
                <c:pt idx="616">
                  <c:v>2007.4393044362735</c:v>
                </c:pt>
                <c:pt idx="617">
                  <c:v>2007.456253588816</c:v>
                </c:pt>
                <c:pt idx="618">
                  <c:v>2007.46722068752</c:v>
                </c:pt>
                <c:pt idx="619">
                  <c:v>2007.4981279656861</c:v>
                </c:pt>
                <c:pt idx="620">
                  <c:v>2007.5031130105506</c:v>
                </c:pt>
                <c:pt idx="621">
                  <c:v>2007.5090950643901</c:v>
                </c:pt>
                <c:pt idx="622">
                  <c:v>2007.5120860913078</c:v>
                </c:pt>
                <c:pt idx="623">
                  <c:v>2007.514080109255</c:v>
                </c:pt>
                <c:pt idx="624">
                  <c:v>2007.5310292617969</c:v>
                </c:pt>
                <c:pt idx="625">
                  <c:v>2007.54498738742</c:v>
                </c:pt>
                <c:pt idx="626">
                  <c:v>2007.5619365399443</c:v>
                </c:pt>
                <c:pt idx="627">
                  <c:v>2007.575894665586</c:v>
                </c:pt>
                <c:pt idx="628">
                  <c:v>2007.5838707373698</c:v>
                </c:pt>
                <c:pt idx="629">
                  <c:v>2007.5948378360633</c:v>
                </c:pt>
                <c:pt idx="630">
                  <c:v>2007.6087959617073</c:v>
                </c:pt>
                <c:pt idx="631">
                  <c:v>2007.6227540873199</c:v>
                </c:pt>
                <c:pt idx="632">
                  <c:v>2007.642694266782</c:v>
                </c:pt>
                <c:pt idx="633">
                  <c:v>2007.6586464103498</c:v>
                </c:pt>
                <c:pt idx="634">
                  <c:v>2007.6785865898128</c:v>
                </c:pt>
                <c:pt idx="635">
                  <c:v>2007.6895536885181</c:v>
                </c:pt>
                <c:pt idx="636">
                  <c:v>2007.7084968590048</c:v>
                </c:pt>
                <c:pt idx="637">
                  <c:v>2007.7204609666821</c:v>
                </c:pt>
                <c:pt idx="638">
                  <c:v>2007.7204609666821</c:v>
                </c:pt>
                <c:pt idx="639">
                  <c:v>2007.7254460115448</c:v>
                </c:pt>
                <c:pt idx="640">
                  <c:v>2007.7314280653848</c:v>
                </c:pt>
                <c:pt idx="641">
                  <c:v>2007.7364131102515</c:v>
                </c:pt>
                <c:pt idx="642">
                  <c:v>2007.7394041371708</c:v>
                </c:pt>
                <c:pt idx="643">
                  <c:v>2007.7394041371708</c:v>
                </c:pt>
                <c:pt idx="644">
                  <c:v>2007.7593443166215</c:v>
                </c:pt>
                <c:pt idx="645">
                  <c:v>2007.7673203884158</c:v>
                </c:pt>
                <c:pt idx="646">
                  <c:v>2007.7733024422555</c:v>
                </c:pt>
                <c:pt idx="647">
                  <c:v>2007.7862635589056</c:v>
                </c:pt>
                <c:pt idx="648">
                  <c:v>2007.7842695409593</c:v>
                </c:pt>
                <c:pt idx="649">
                  <c:v>2007.792245612744</c:v>
                </c:pt>
                <c:pt idx="650">
                  <c:v>2007.8002216845287</c:v>
                </c:pt>
                <c:pt idx="651">
                  <c:v>2007.812185792206</c:v>
                </c:pt>
                <c:pt idx="652">
                  <c:v>2007.8171708370708</c:v>
                </c:pt>
                <c:pt idx="653">
                  <c:v>2007.8171708370708</c:v>
                </c:pt>
                <c:pt idx="654">
                  <c:v>2007.831128962694</c:v>
                </c:pt>
                <c:pt idx="655">
                  <c:v>2007.831128962694</c:v>
                </c:pt>
                <c:pt idx="656">
                  <c:v>2007.8341199896129</c:v>
                </c:pt>
                <c:pt idx="657">
                  <c:v>2007.8371110165326</c:v>
                </c:pt>
                <c:pt idx="658">
                  <c:v>2007.8480781152366</c:v>
                </c:pt>
                <c:pt idx="659">
                  <c:v>2007.8590452139281</c:v>
                </c:pt>
                <c:pt idx="660">
                  <c:v>2007.8670212857251</c:v>
                </c:pt>
                <c:pt idx="661">
                  <c:v>2007.8700123126428</c:v>
                </c:pt>
                <c:pt idx="662">
                  <c:v>2007.877988384429</c:v>
                </c:pt>
                <c:pt idx="663">
                  <c:v>2007.8919465100362</c:v>
                </c:pt>
                <c:pt idx="664">
                  <c:v>2007.8979285638898</c:v>
                </c:pt>
                <c:pt idx="665">
                  <c:v>2007.9059046356751</c:v>
                </c:pt>
                <c:pt idx="666">
                  <c:v>2007.9088956626072</c:v>
                </c:pt>
                <c:pt idx="667">
                  <c:v>2007.914877716433</c:v>
                </c:pt>
                <c:pt idx="668">
                  <c:v>2007.9198627613011</c:v>
                </c:pt>
                <c:pt idx="669">
                  <c:v>2007.9308298600031</c:v>
                </c:pt>
                <c:pt idx="670">
                  <c:v>2007.936811913841</c:v>
                </c:pt>
                <c:pt idx="671">
                  <c:v>2007.9447879856261</c:v>
                </c:pt>
                <c:pt idx="672">
                  <c:v>2007.9507700394638</c:v>
                </c:pt>
                <c:pt idx="673">
                  <c:v>2007.9587461112485</c:v>
                </c:pt>
                <c:pt idx="674">
                  <c:v>2007.9677191920061</c:v>
                </c:pt>
                <c:pt idx="675">
                  <c:v>2007.9756952638011</c:v>
                </c:pt>
                <c:pt idx="676">
                  <c:v>2007.9836713355755</c:v>
                </c:pt>
                <c:pt idx="677">
                  <c:v>2008.0006204881181</c:v>
                </c:pt>
                <c:pt idx="678" formatCode="0.000">
                  <c:v>2008.0051804945301</c:v>
                </c:pt>
                <c:pt idx="679" formatCode="0.000">
                  <c:v>2008.0218945463944</c:v>
                </c:pt>
                <c:pt idx="680" formatCode="0.000">
                  <c:v>2008.0330093908847</c:v>
                </c:pt>
                <c:pt idx="681" formatCode="0.000">
                  <c:v>2008.0330093908847</c:v>
                </c:pt>
                <c:pt idx="682" formatCode="0.000">
                  <c:v>2008.0385250280003</c:v>
                </c:pt>
                <c:pt idx="683" formatCode="0.000">
                  <c:v>2008.0524812613078</c:v>
                </c:pt>
                <c:pt idx="684" formatCode="0.000">
                  <c:v>2008.0524812613078</c:v>
                </c:pt>
                <c:pt idx="685" formatCode="0.000">
                  <c:v>2008.0691117429137</c:v>
                </c:pt>
                <c:pt idx="686" formatCode="0.000">
                  <c:v>2008.0747109502886</c:v>
                </c:pt>
                <c:pt idx="687" formatCode="0.000">
                  <c:v>2008.0802265873926</c:v>
                </c:pt>
                <c:pt idx="688" formatCode="0.000">
                  <c:v>2008.0885836133368</c:v>
                </c:pt>
                <c:pt idx="689" formatCode="0.000">
                  <c:v>2008.0969406392694</c:v>
                </c:pt>
                <c:pt idx="690" formatCode="0.000">
                  <c:v>2008.1052976652031</c:v>
                </c:pt>
                <c:pt idx="691" formatCode="0.000">
                  <c:v>2008.1135711208753</c:v>
                </c:pt>
                <c:pt idx="692" formatCode="0.000">
                  <c:v>2008.1302851727405</c:v>
                </c:pt>
                <c:pt idx="693" formatCode="0.000">
                  <c:v>2008.1386421986729</c:v>
                </c:pt>
                <c:pt idx="694" formatCode="0.000">
                  <c:v>2008.1441578357878</c:v>
                </c:pt>
                <c:pt idx="695" formatCode="0.000">
                  <c:v>2008.1608718876539</c:v>
                </c:pt>
                <c:pt idx="696" formatCode="0.000">
                  <c:v>2008.1636297062116</c:v>
                </c:pt>
                <c:pt idx="697" formatCode="0.000">
                  <c:v>2008.183101576624</c:v>
                </c:pt>
                <c:pt idx="698" formatCode="0.000">
                  <c:v>2008.1914586025648</c:v>
                </c:pt>
                <c:pt idx="699" formatCode="0.000">
                  <c:v>2008.202573447071</c:v>
                </c:pt>
                <c:pt idx="700" formatCode="0.000">
                  <c:v>2008.2080890841846</c:v>
                </c:pt>
                <c:pt idx="701" formatCode="0.000">
                  <c:v>2008.2192039286651</c:v>
                </c:pt>
                <c:pt idx="702" formatCode="0.000">
                  <c:v>2008.2331601619712</c:v>
                </c:pt>
                <c:pt idx="703" formatCode="0.000">
                  <c:v>2008.2442750064608</c:v>
                </c:pt>
                <c:pt idx="704" formatCode="0.000">
                  <c:v>2008.255389850952</c:v>
                </c:pt>
                <c:pt idx="705" formatCode="0.000">
                  <c:v>2008.2609054880681</c:v>
                </c:pt>
                <c:pt idx="706" formatCode="0.000">
                  <c:v>2008.2637468768694</c:v>
                </c:pt>
                <c:pt idx="707" formatCode="0.000">
                  <c:v>2008.2776195399329</c:v>
                </c:pt>
                <c:pt idx="708" formatCode="0.000">
                  <c:v>2008.2859765658654</c:v>
                </c:pt>
                <c:pt idx="709" formatCode="0.000">
                  <c:v>2008.2942500215388</c:v>
                </c:pt>
                <c:pt idx="710" formatCode="0.000">
                  <c:v>2008.3026070474714</c:v>
                </c:pt>
                <c:pt idx="711" formatCode="0.000">
                  <c:v>2008.3137218919608</c:v>
                </c:pt>
                <c:pt idx="712" formatCode="0.000">
                  <c:v>2008.3220789178836</c:v>
                </c:pt>
                <c:pt idx="713" formatCode="0.000">
                  <c:v>2008.333193762385</c:v>
                </c:pt>
                <c:pt idx="714" formatCode="0.000">
                  <c:v>2008.3387929697601</c:v>
                </c:pt>
                <c:pt idx="715" formatCode="0.000">
                  <c:v>2008.347066425433</c:v>
                </c:pt>
                <c:pt idx="716" formatCode="0.000">
                  <c:v>2008.3610226587398</c:v>
                </c:pt>
                <c:pt idx="717" formatCode="0.000">
                  <c:v>2008.369379684673</c:v>
                </c:pt>
                <c:pt idx="718" formatCode="0.000">
                  <c:v>2008.3748953217885</c:v>
                </c:pt>
                <c:pt idx="719" formatCode="0.000">
                  <c:v>2008.3860101662801</c:v>
                </c:pt>
                <c:pt idx="720" formatCode="0.000">
                  <c:v>2008.3943671922116</c:v>
                </c:pt>
                <c:pt idx="721" formatCode="0.000">
                  <c:v>2008.4027242181442</c:v>
                </c:pt>
                <c:pt idx="722" formatCode="0.000">
                  <c:v>2008.40823985526</c:v>
                </c:pt>
                <c:pt idx="723" formatCode="0.000">
                  <c:v>2008.4138390626351</c:v>
                </c:pt>
                <c:pt idx="724" formatCode="0.000">
                  <c:v>2008.4193546997501</c:v>
                </c:pt>
                <c:pt idx="725" formatCode="0.000">
                  <c:v>2008.4193546997501</c:v>
                </c:pt>
                <c:pt idx="726" formatCode="0.000">
                  <c:v>2008.4277117256993</c:v>
                </c:pt>
                <c:pt idx="727" formatCode="0.000">
                  <c:v>2008.4360687516262</c:v>
                </c:pt>
                <c:pt idx="728" formatCode="0.000">
                  <c:v>2008.4555406220411</c:v>
                </c:pt>
                <c:pt idx="729" formatCode="0.000">
                  <c:v>2008.474928922202</c:v>
                </c:pt>
                <c:pt idx="730" formatCode="0.000">
                  <c:v>2008.4805281295769</c:v>
                </c:pt>
                <c:pt idx="731" formatCode="0.000">
                  <c:v>2008.4861273369518</c:v>
                </c:pt>
                <c:pt idx="732" formatCode="0.000">
                  <c:v>2008.4916429740674</c:v>
                </c:pt>
                <c:pt idx="733" formatCode="0.000">
                  <c:v>2008.5</c:v>
                </c:pt>
                <c:pt idx="734" formatCode="0.000">
                  <c:v>2008.5055156371161</c:v>
                </c:pt>
                <c:pt idx="735" formatCode="0.000">
                  <c:v>2008.5111148444898</c:v>
                </c:pt>
                <c:pt idx="736" formatCode="0.000">
                  <c:v>2008.508357025933</c:v>
                </c:pt>
                <c:pt idx="737" formatCode="0.000">
                  <c:v>2008.5166304816166</c:v>
                </c:pt>
                <c:pt idx="738" formatCode="0.000">
                  <c:v>2008.5166304816166</c:v>
                </c:pt>
                <c:pt idx="739" formatCode="0.000">
                  <c:v>2008.5166304816166</c:v>
                </c:pt>
                <c:pt idx="740" formatCode="0.000">
                  <c:v>2008.5249875075378</c:v>
                </c:pt>
                <c:pt idx="741">
                  <c:v>2008.5287671233011</c:v>
                </c:pt>
                <c:pt idx="742">
                  <c:v>2008.5479452054794</c:v>
                </c:pt>
                <c:pt idx="743">
                  <c:v>2008.5671232876712</c:v>
                </c:pt>
                <c:pt idx="744">
                  <c:v>2008.5863013698629</c:v>
                </c:pt>
                <c:pt idx="745">
                  <c:v>2008.6054794520551</c:v>
                </c:pt>
                <c:pt idx="746">
                  <c:v>2008.6246575342466</c:v>
                </c:pt>
                <c:pt idx="747">
                  <c:v>2008.6438356164253</c:v>
                </c:pt>
                <c:pt idx="748">
                  <c:v>2008.6630136986298</c:v>
                </c:pt>
                <c:pt idx="749">
                  <c:v>2008.682191780822</c:v>
                </c:pt>
                <c:pt idx="750">
                  <c:v>2008.682191780822</c:v>
                </c:pt>
                <c:pt idx="751">
                  <c:v>2008.7013698630137</c:v>
                </c:pt>
                <c:pt idx="752">
                  <c:v>2008.7205479452061</c:v>
                </c:pt>
                <c:pt idx="753">
                  <c:v>2008.7397260273972</c:v>
                </c:pt>
                <c:pt idx="754">
                  <c:v>2008.7589041095891</c:v>
                </c:pt>
                <c:pt idx="755">
                  <c:v>2008.7780821917811</c:v>
                </c:pt>
                <c:pt idx="756">
                  <c:v>2008.7972602739726</c:v>
                </c:pt>
                <c:pt idx="757">
                  <c:v>2008.8164383561598</c:v>
                </c:pt>
                <c:pt idx="758">
                  <c:v>2008.8356164383558</c:v>
                </c:pt>
                <c:pt idx="759">
                  <c:v>2008.8547945205478</c:v>
                </c:pt>
                <c:pt idx="760">
                  <c:v>2008.8739726027397</c:v>
                </c:pt>
                <c:pt idx="761">
                  <c:v>2008.8931506849308</c:v>
                </c:pt>
                <c:pt idx="762">
                  <c:v>2008.9123287671232</c:v>
                </c:pt>
                <c:pt idx="763">
                  <c:v>2008.9315068493152</c:v>
                </c:pt>
                <c:pt idx="764">
                  <c:v>2008.9506849315069</c:v>
                </c:pt>
                <c:pt idx="765">
                  <c:v>2008.9698630137011</c:v>
                </c:pt>
                <c:pt idx="766">
                  <c:v>2008.9890410958899</c:v>
                </c:pt>
                <c:pt idx="767" formatCode="0.000">
                  <c:v>2009.002739726028</c:v>
                </c:pt>
                <c:pt idx="768" formatCode="0.000">
                  <c:v>2009.0191780821917</c:v>
                </c:pt>
                <c:pt idx="769" formatCode="0.000">
                  <c:v>2009.0383561643835</c:v>
                </c:pt>
                <c:pt idx="770" formatCode="0.000">
                  <c:v>2009.0575342465754</c:v>
                </c:pt>
                <c:pt idx="771" formatCode="0.000">
                  <c:v>2009.0767123287671</c:v>
                </c:pt>
                <c:pt idx="772" formatCode="0.000">
                  <c:v>2009.0958904109589</c:v>
                </c:pt>
                <c:pt idx="773" formatCode="0.000">
                  <c:v>2009.1150684931511</c:v>
                </c:pt>
                <c:pt idx="774" formatCode="0.000">
                  <c:v>2009.1342465753169</c:v>
                </c:pt>
                <c:pt idx="775" formatCode="0.000">
                  <c:v>2009.1534246575141</c:v>
                </c:pt>
                <c:pt idx="776" formatCode="0.000">
                  <c:v>2009.1726027397258</c:v>
                </c:pt>
                <c:pt idx="777" formatCode="0.000">
                  <c:v>2009.1917808219148</c:v>
                </c:pt>
                <c:pt idx="778" formatCode="0.000">
                  <c:v>2009.2109589041111</c:v>
                </c:pt>
                <c:pt idx="779" formatCode="0.000">
                  <c:v>2009.2301369862998</c:v>
                </c:pt>
                <c:pt idx="780" formatCode="0.000">
                  <c:v>2009.2493150684932</c:v>
                </c:pt>
                <c:pt idx="781" formatCode="0.000">
                  <c:v>2009.2684931506851</c:v>
                </c:pt>
                <c:pt idx="782" formatCode="0.000">
                  <c:v>2009.2876712328766</c:v>
                </c:pt>
                <c:pt idx="783" formatCode="0.000">
                  <c:v>2009.3068493150686</c:v>
                </c:pt>
                <c:pt idx="784" formatCode="0.000">
                  <c:v>2009.3260273972603</c:v>
                </c:pt>
                <c:pt idx="785" formatCode="0.000">
                  <c:v>2009.345205479452</c:v>
                </c:pt>
                <c:pt idx="786" formatCode="0.000">
                  <c:v>2009.3643835616438</c:v>
                </c:pt>
                <c:pt idx="787" formatCode="0.000">
                  <c:v>2009.3835616438357</c:v>
                </c:pt>
                <c:pt idx="788" formatCode="0.000">
                  <c:v>2009.4027397260281</c:v>
                </c:pt>
                <c:pt idx="789" formatCode="0.000">
                  <c:v>2009.4219178082201</c:v>
                </c:pt>
                <c:pt idx="790" formatCode="0.000">
                  <c:v>2009.4410958904109</c:v>
                </c:pt>
                <c:pt idx="791" formatCode="0.000">
                  <c:v>2009.4602739726031</c:v>
                </c:pt>
                <c:pt idx="792" formatCode="0.000">
                  <c:v>2009.479452054795</c:v>
                </c:pt>
                <c:pt idx="793" formatCode="0.000">
                  <c:v>2009.4986301369859</c:v>
                </c:pt>
                <c:pt idx="794" formatCode="0.000">
                  <c:v>2009.5178082191778</c:v>
                </c:pt>
                <c:pt idx="795" formatCode="0.000">
                  <c:v>2009.53698630137</c:v>
                </c:pt>
                <c:pt idx="796" formatCode="0.000">
                  <c:v>2009.5561643835617</c:v>
                </c:pt>
                <c:pt idx="797" formatCode="0.000">
                  <c:v>2009.5753424657535</c:v>
                </c:pt>
                <c:pt idx="798" formatCode="0.000">
                  <c:v>2009.594520547935</c:v>
                </c:pt>
                <c:pt idx="799" formatCode="0.000">
                  <c:v>2009.6136986301358</c:v>
                </c:pt>
                <c:pt idx="800" formatCode="0.000">
                  <c:v>2009.6328767123248</c:v>
                </c:pt>
                <c:pt idx="801" formatCode="0.000">
                  <c:v>2009.6520547945206</c:v>
                </c:pt>
                <c:pt idx="802" formatCode="0.000">
                  <c:v>2009.6712328766964</c:v>
                </c:pt>
                <c:pt idx="803" formatCode="0.000">
                  <c:v>2009.6904109588845</c:v>
                </c:pt>
                <c:pt idx="804" formatCode="0.000">
                  <c:v>2009.7095890411085</c:v>
                </c:pt>
                <c:pt idx="805" formatCode="0.000">
                  <c:v>2009.7287671233044</c:v>
                </c:pt>
                <c:pt idx="806" formatCode="0.000">
                  <c:v>2009.7479452054795</c:v>
                </c:pt>
                <c:pt idx="807" formatCode="0.000">
                  <c:v>2009.7671232876712</c:v>
                </c:pt>
                <c:pt idx="808" formatCode="0.000">
                  <c:v>2009.7863013698629</c:v>
                </c:pt>
                <c:pt idx="809" formatCode="0.000">
                  <c:v>2009.8054794520551</c:v>
                </c:pt>
                <c:pt idx="810" formatCode="0.000">
                  <c:v>2009.8246575342466</c:v>
                </c:pt>
                <c:pt idx="811" formatCode="0.000">
                  <c:v>2009.8438356164274</c:v>
                </c:pt>
                <c:pt idx="812" formatCode="0.000">
                  <c:v>2009.8630136986299</c:v>
                </c:pt>
                <c:pt idx="813" formatCode="0.000">
                  <c:v>2009.8821917808218</c:v>
                </c:pt>
                <c:pt idx="814" formatCode="0.000">
                  <c:v>2009.9013698630151</c:v>
                </c:pt>
                <c:pt idx="815" formatCode="0.000">
                  <c:v>2009.9205479452162</c:v>
                </c:pt>
                <c:pt idx="816" formatCode="0.000">
                  <c:v>2009.9397260273972</c:v>
                </c:pt>
                <c:pt idx="817" formatCode="0.000">
                  <c:v>2009.9589041095901</c:v>
                </c:pt>
                <c:pt idx="818" formatCode="0.000">
                  <c:v>2009.9780821917811</c:v>
                </c:pt>
                <c:pt idx="819" formatCode="0.000">
                  <c:v>2009.9972602739726</c:v>
                </c:pt>
                <c:pt idx="820" formatCode="0.000">
                  <c:v>2010.0164383561644</c:v>
                </c:pt>
                <c:pt idx="821" formatCode="0.000">
                  <c:v>2010.0356164383559</c:v>
                </c:pt>
                <c:pt idx="822" formatCode="0.000">
                  <c:v>2010.0547945205478</c:v>
                </c:pt>
                <c:pt idx="823" formatCode="0.000">
                  <c:v>2010.07397260274</c:v>
                </c:pt>
                <c:pt idx="824" formatCode="0.000">
                  <c:v>2010.0931506849308</c:v>
                </c:pt>
                <c:pt idx="825" formatCode="0.000">
                  <c:v>2010.1123287671228</c:v>
                </c:pt>
                <c:pt idx="826" formatCode="0.000">
                  <c:v>2010.1315068493052</c:v>
                </c:pt>
                <c:pt idx="827" formatCode="0.000">
                  <c:v>2010.1506849315058</c:v>
                </c:pt>
                <c:pt idx="828" formatCode="0.000">
                  <c:v>2010.1698630136987</c:v>
                </c:pt>
                <c:pt idx="829" formatCode="0.000">
                  <c:v>2010.1890410958797</c:v>
                </c:pt>
                <c:pt idx="830" formatCode="0.000">
                  <c:v>2010.2082191780821</c:v>
                </c:pt>
                <c:pt idx="831" formatCode="0.000">
                  <c:v>2010.2273972602761</c:v>
                </c:pt>
                <c:pt idx="832" formatCode="0.000">
                  <c:v>2010.2465753424792</c:v>
                </c:pt>
                <c:pt idx="833" formatCode="0.000">
                  <c:v>2010.2657534246778</c:v>
                </c:pt>
                <c:pt idx="834" formatCode="0.000">
                  <c:v>2010.2849315068386</c:v>
                </c:pt>
                <c:pt idx="835" formatCode="0.000">
                  <c:v>2010.3041095890408</c:v>
                </c:pt>
                <c:pt idx="836" formatCode="0.000">
                  <c:v>2010.3232876712329</c:v>
                </c:pt>
                <c:pt idx="837" formatCode="0.000">
                  <c:v>2010.3424657534247</c:v>
                </c:pt>
                <c:pt idx="838" formatCode="0.000">
                  <c:v>2010.3616438356148</c:v>
                </c:pt>
                <c:pt idx="839" formatCode="0.000">
                  <c:v>2010.3808219177999</c:v>
                </c:pt>
                <c:pt idx="840" formatCode="0.000">
                  <c:v>2010.4</c:v>
                </c:pt>
                <c:pt idx="841" formatCode="0.000">
                  <c:v>2010.4191780821961</c:v>
                </c:pt>
                <c:pt idx="842" formatCode="0.000">
                  <c:v>2010.4383561643835</c:v>
                </c:pt>
                <c:pt idx="843" formatCode="0.000">
                  <c:v>2010.4575342465753</c:v>
                </c:pt>
                <c:pt idx="844" formatCode="0.000">
                  <c:v>2010.4767123287681</c:v>
                </c:pt>
                <c:pt idx="845" formatCode="0.000">
                  <c:v>2010.4958904109601</c:v>
                </c:pt>
                <c:pt idx="846" formatCode="0.000">
                  <c:v>2010.5150684931511</c:v>
                </c:pt>
                <c:pt idx="847" formatCode="0.000">
                  <c:v>2010.534246575322</c:v>
                </c:pt>
                <c:pt idx="848" formatCode="0.000">
                  <c:v>2010.5534246575182</c:v>
                </c:pt>
                <c:pt idx="849" formatCode="0.000">
                  <c:v>2010.5726027397259</c:v>
                </c:pt>
                <c:pt idx="850" formatCode="0.000">
                  <c:v>2010.5917808219178</c:v>
                </c:pt>
                <c:pt idx="851" formatCode="0.000">
                  <c:v>2010.61095890411</c:v>
                </c:pt>
                <c:pt idx="852" formatCode="0.000">
                  <c:v>2010.6301369862999</c:v>
                </c:pt>
                <c:pt idx="853">
                  <c:v>2010.6493150684928</c:v>
                </c:pt>
                <c:pt idx="854">
                  <c:v>2010.668493150685</c:v>
                </c:pt>
                <c:pt idx="855">
                  <c:v>2010.6876712328758</c:v>
                </c:pt>
                <c:pt idx="856">
                  <c:v>2010.7068493150684</c:v>
                </c:pt>
                <c:pt idx="857">
                  <c:v>2010.7260273972611</c:v>
                </c:pt>
                <c:pt idx="858">
                  <c:v>2010.7452054794521</c:v>
                </c:pt>
                <c:pt idx="859">
                  <c:v>2010.7643835616439</c:v>
                </c:pt>
                <c:pt idx="860">
                  <c:v>2010.783561643836</c:v>
                </c:pt>
                <c:pt idx="861">
                  <c:v>2010.8027397260273</c:v>
                </c:pt>
                <c:pt idx="862">
                  <c:v>2010.8219178082193</c:v>
                </c:pt>
                <c:pt idx="863">
                  <c:v>2010.8410958904108</c:v>
                </c:pt>
                <c:pt idx="864">
                  <c:v>2010.8602739726027</c:v>
                </c:pt>
                <c:pt idx="865">
                  <c:v>2010.8794520547945</c:v>
                </c:pt>
                <c:pt idx="866">
                  <c:v>2010.8986301369848</c:v>
                </c:pt>
                <c:pt idx="867">
                  <c:v>2010.9178082191779</c:v>
                </c:pt>
                <c:pt idx="868">
                  <c:v>2010.9369863013701</c:v>
                </c:pt>
                <c:pt idx="869">
                  <c:v>2010.9561643835661</c:v>
                </c:pt>
                <c:pt idx="870">
                  <c:v>2010.9753424657533</c:v>
                </c:pt>
                <c:pt idx="871">
                  <c:v>2010.9945205479448</c:v>
                </c:pt>
                <c:pt idx="872" formatCode="0.0000">
                  <c:v>2011.013698630137</c:v>
                </c:pt>
                <c:pt idx="873" formatCode="0.0000">
                  <c:v>2011.0328767123278</c:v>
                </c:pt>
                <c:pt idx="874" formatCode="0.0000">
                  <c:v>2011.0520547945205</c:v>
                </c:pt>
                <c:pt idx="875" formatCode="0.0000">
                  <c:v>2011.0712328767017</c:v>
                </c:pt>
                <c:pt idx="876" formatCode="0.0000">
                  <c:v>2011.0904109588885</c:v>
                </c:pt>
              </c:numCache>
            </c:numRef>
          </c:xVal>
          <c:yVal>
            <c:numRef>
              <c:f>wholesale_prices!$F$5:$F$1167</c:f>
            </c:numRef>
          </c:yVal>
        </c:ser>
        <c:ser>
          <c:idx val="5"/>
          <c:order val="5"/>
          <c:spPr>
            <a:ln w="28575">
              <a:solidFill>
                <a:srgbClr val="008000"/>
              </a:solidFill>
            </a:ln>
          </c:spPr>
          <c:marker>
            <c:symbol val="none"/>
          </c:marker>
          <c:xVal>
            <c:numRef>
              <c:f>wholesale_prices!$A$5:$A$1167</c:f>
              <c:numCache>
                <c:formatCode>General</c:formatCode>
                <c:ptCount val="877"/>
                <c:pt idx="0">
                  <c:v>2001.2327173169058</c:v>
                </c:pt>
                <c:pt idx="1">
                  <c:v>2001.2419986310747</c:v>
                </c:pt>
                <c:pt idx="2">
                  <c:v>2001.260479123888</c:v>
                </c:pt>
                <c:pt idx="3">
                  <c:v>2001.2650787132111</c:v>
                </c:pt>
                <c:pt idx="4">
                  <c:v>2001.2721423682408</c:v>
                </c:pt>
                <c:pt idx="5">
                  <c:v>2001.2778918548938</c:v>
                </c:pt>
                <c:pt idx="6">
                  <c:v>2001.2836413415469</c:v>
                </c:pt>
                <c:pt idx="7">
                  <c:v>2001.2836413415469</c:v>
                </c:pt>
                <c:pt idx="8">
                  <c:v>2001.2928405201908</c:v>
                </c:pt>
                <c:pt idx="9">
                  <c:v>2001.3021218343488</c:v>
                </c:pt>
                <c:pt idx="10">
                  <c:v>2001.3160027378508</c:v>
                </c:pt>
                <c:pt idx="11">
                  <c:v>2001.3160027378508</c:v>
                </c:pt>
                <c:pt idx="12">
                  <c:v>2001.3160027378508</c:v>
                </c:pt>
                <c:pt idx="13">
                  <c:v>2001.3298836413414</c:v>
                </c:pt>
                <c:pt idx="14">
                  <c:v>2001.3344832306598</c:v>
                </c:pt>
                <c:pt idx="15">
                  <c:v>2001.3530458589851</c:v>
                </c:pt>
                <c:pt idx="16">
                  <c:v>2001.3530458589851</c:v>
                </c:pt>
                <c:pt idx="17">
                  <c:v>2001.3761259411363</c:v>
                </c:pt>
                <c:pt idx="18">
                  <c:v>2001.3854072552999</c:v>
                </c:pt>
                <c:pt idx="19">
                  <c:v>2001.4039698836461</c:v>
                </c:pt>
                <c:pt idx="20">
                  <c:v>2001.4178507871493</c:v>
                </c:pt>
                <c:pt idx="21">
                  <c:v>2001.4317316906231</c:v>
                </c:pt>
                <c:pt idx="22">
                  <c:v>2001.4409308692677</c:v>
                </c:pt>
                <c:pt idx="23">
                  <c:v>2001.450212183436</c:v>
                </c:pt>
                <c:pt idx="24">
                  <c:v>2001.4548117727611</c:v>
                </c:pt>
                <c:pt idx="25">
                  <c:v>2001.4594934976051</c:v>
                </c:pt>
                <c:pt idx="26">
                  <c:v>2001.4686926762511</c:v>
                </c:pt>
                <c:pt idx="27">
                  <c:v>2001.4825735797401</c:v>
                </c:pt>
                <c:pt idx="28">
                  <c:v>2001.4918548939079</c:v>
                </c:pt>
                <c:pt idx="29">
                  <c:v>2001.5103353867214</c:v>
                </c:pt>
                <c:pt idx="30">
                  <c:v>2001.5288980150578</c:v>
                </c:pt>
                <c:pt idx="31">
                  <c:v>2001.5427789185478</c:v>
                </c:pt>
                <c:pt idx="32">
                  <c:v>2001.5473785078698</c:v>
                </c:pt>
                <c:pt idx="33">
                  <c:v>2001.561259411362</c:v>
                </c:pt>
                <c:pt idx="34">
                  <c:v>2001.5658590006983</c:v>
                </c:pt>
                <c:pt idx="35">
                  <c:v>2001.5844216290109</c:v>
                </c:pt>
                <c:pt idx="36">
                  <c:v>2001.5983025325008</c:v>
                </c:pt>
                <c:pt idx="37">
                  <c:v>2001.6213826146377</c:v>
                </c:pt>
                <c:pt idx="38">
                  <c:v>2001.6306639288159</c:v>
                </c:pt>
                <c:pt idx="39">
                  <c:v>2001.649144421629</c:v>
                </c:pt>
                <c:pt idx="40">
                  <c:v>2001.6538261464748</c:v>
                </c:pt>
                <c:pt idx="41">
                  <c:v>2001.6723066392749</c:v>
                </c:pt>
                <c:pt idx="42">
                  <c:v>2001.6907871321014</c:v>
                </c:pt>
                <c:pt idx="43">
                  <c:v>2001.704668035592</c:v>
                </c:pt>
                <c:pt idx="44">
                  <c:v>2001.7185489390829</c:v>
                </c:pt>
                <c:pt idx="45">
                  <c:v>2001.746392881588</c:v>
                </c:pt>
                <c:pt idx="46">
                  <c:v>2001.7509924709104</c:v>
                </c:pt>
                <c:pt idx="47">
                  <c:v>2001.7787542778908</c:v>
                </c:pt>
                <c:pt idx="48">
                  <c:v>2001.792635181383</c:v>
                </c:pt>
                <c:pt idx="49">
                  <c:v>2001.8065160848735</c:v>
                </c:pt>
                <c:pt idx="50">
                  <c:v>2001.8203969883598</c:v>
                </c:pt>
                <c:pt idx="51">
                  <c:v>2001.8203969883598</c:v>
                </c:pt>
                <c:pt idx="52">
                  <c:v>2001.8481587953456</c:v>
                </c:pt>
                <c:pt idx="53">
                  <c:v>2001.8574401095098</c:v>
                </c:pt>
                <c:pt idx="54">
                  <c:v>2001.8852019164956</c:v>
                </c:pt>
                <c:pt idx="55">
                  <c:v>2001.8944010951398</c:v>
                </c:pt>
                <c:pt idx="56">
                  <c:v>2001.912963723488</c:v>
                </c:pt>
                <c:pt idx="57">
                  <c:v>2001.912963723488</c:v>
                </c:pt>
                <c:pt idx="58">
                  <c:v>2001.9268446269677</c:v>
                </c:pt>
                <c:pt idx="59">
                  <c:v>2001.9314442162795</c:v>
                </c:pt>
                <c:pt idx="60">
                  <c:v>2001.9592060232717</c:v>
                </c:pt>
                <c:pt idx="61">
                  <c:v>2001.9638056125941</c:v>
                </c:pt>
                <c:pt idx="62">
                  <c:v>2001.9823682409308</c:v>
                </c:pt>
                <c:pt idx="63">
                  <c:v>2001.9869678302634</c:v>
                </c:pt>
                <c:pt idx="64">
                  <c:v>2002.0101300479098</c:v>
                </c:pt>
                <c:pt idx="65">
                  <c:v>2002.0332101300478</c:v>
                </c:pt>
                <c:pt idx="66">
                  <c:v>2002.0470910335387</c:v>
                </c:pt>
                <c:pt idx="67">
                  <c:v>2002.0563723477071</c:v>
                </c:pt>
                <c:pt idx="68">
                  <c:v>2002.0795345653648</c:v>
                </c:pt>
                <c:pt idx="69">
                  <c:v>2002.1026967830253</c:v>
                </c:pt>
                <c:pt idx="70">
                  <c:v>2002.1304585900048</c:v>
                </c:pt>
                <c:pt idx="71">
                  <c:v>2002.144339493487</c:v>
                </c:pt>
                <c:pt idx="72">
                  <c:v>2002.144339493487</c:v>
                </c:pt>
                <c:pt idx="73">
                  <c:v>2002.144339493487</c:v>
                </c:pt>
                <c:pt idx="74">
                  <c:v>2002.1628199863108</c:v>
                </c:pt>
                <c:pt idx="75">
                  <c:v>2002.1767008897998</c:v>
                </c:pt>
                <c:pt idx="76">
                  <c:v>2002.1905817932961</c:v>
                </c:pt>
                <c:pt idx="77">
                  <c:v>2002.1946064339386</c:v>
                </c:pt>
                <c:pt idx="78">
                  <c:v>2002.2044626967829</c:v>
                </c:pt>
                <c:pt idx="79">
                  <c:v>2002.2137440109498</c:v>
                </c:pt>
                <c:pt idx="80">
                  <c:v>2002.2137440109498</c:v>
                </c:pt>
                <c:pt idx="81">
                  <c:v>2002.2183436002751</c:v>
                </c:pt>
                <c:pt idx="82">
                  <c:v>2002.2276249144422</c:v>
                </c:pt>
                <c:pt idx="83">
                  <c:v>2002.2322245037647</c:v>
                </c:pt>
                <c:pt idx="84">
                  <c:v>2002.2415058179329</c:v>
                </c:pt>
                <c:pt idx="85">
                  <c:v>2002.2415058179329</c:v>
                </c:pt>
                <c:pt idx="86">
                  <c:v>2002.2461054072667</c:v>
                </c:pt>
                <c:pt idx="87">
                  <c:v>2002.2553867214237</c:v>
                </c:pt>
                <c:pt idx="88">
                  <c:v>2002.2645859000711</c:v>
                </c:pt>
                <c:pt idx="89">
                  <c:v>2002.2738672142368</c:v>
                </c:pt>
                <c:pt idx="90">
                  <c:v>2002.2784668035592</c:v>
                </c:pt>
                <c:pt idx="91">
                  <c:v>2002.2831485283893</c:v>
                </c:pt>
                <c:pt idx="92">
                  <c:v>2002.2877481177277</c:v>
                </c:pt>
                <c:pt idx="93">
                  <c:v>2002.2923477070499</c:v>
                </c:pt>
                <c:pt idx="94">
                  <c:v>2002.3062286105408</c:v>
                </c:pt>
                <c:pt idx="95">
                  <c:v>2002.3155099247219</c:v>
                </c:pt>
                <c:pt idx="96">
                  <c:v>2002.3155099247219</c:v>
                </c:pt>
                <c:pt idx="97">
                  <c:v>2002.3247912388663</c:v>
                </c:pt>
                <c:pt idx="98">
                  <c:v>2002.3386721423683</c:v>
                </c:pt>
                <c:pt idx="99">
                  <c:v>2002.3478713210131</c:v>
                </c:pt>
                <c:pt idx="100">
                  <c:v>2002.371033538662</c:v>
                </c:pt>
                <c:pt idx="101">
                  <c:v>2002.3803148528218</c:v>
                </c:pt>
                <c:pt idx="102">
                  <c:v>2002.3895961670089</c:v>
                </c:pt>
                <c:pt idx="103">
                  <c:v>2002.3941957563209</c:v>
                </c:pt>
                <c:pt idx="104">
                  <c:v>2002.4034770705</c:v>
                </c:pt>
                <c:pt idx="105">
                  <c:v>2002.4219575633131</c:v>
                </c:pt>
                <c:pt idx="106">
                  <c:v>2002.4404380561248</c:v>
                </c:pt>
                <c:pt idx="107">
                  <c:v>2002.4497193703003</c:v>
                </c:pt>
                <c:pt idx="108">
                  <c:v>2002.4543189596066</c:v>
                </c:pt>
                <c:pt idx="109">
                  <c:v>2002.4543189596066</c:v>
                </c:pt>
                <c:pt idx="110">
                  <c:v>2002.4543189596066</c:v>
                </c:pt>
                <c:pt idx="111">
                  <c:v>2002.4728815879535</c:v>
                </c:pt>
                <c:pt idx="112">
                  <c:v>2002.4867624914461</c:v>
                </c:pt>
                <c:pt idx="113">
                  <c:v>2002.500643394935</c:v>
                </c:pt>
                <c:pt idx="114">
                  <c:v>2002.5145242984152</c:v>
                </c:pt>
                <c:pt idx="115">
                  <c:v>2002.5330047912389</c:v>
                </c:pt>
                <c:pt idx="116">
                  <c:v>2002.5468856947311</c:v>
                </c:pt>
                <c:pt idx="117">
                  <c:v>2002.5607665982204</c:v>
                </c:pt>
                <c:pt idx="118">
                  <c:v>2002.5746475017108</c:v>
                </c:pt>
                <c:pt idx="119">
                  <c:v>2002.5885284052019</c:v>
                </c:pt>
                <c:pt idx="120">
                  <c:v>2002.6024093086926</c:v>
                </c:pt>
                <c:pt idx="121">
                  <c:v>2002.6162902121828</c:v>
                </c:pt>
                <c:pt idx="122">
                  <c:v>2002.6301711156741</c:v>
                </c:pt>
                <c:pt idx="123">
                  <c:v>2002.6394524298398</c:v>
                </c:pt>
                <c:pt idx="124">
                  <c:v>2002.6440520191552</c:v>
                </c:pt>
                <c:pt idx="125">
                  <c:v>2002.6533333333145</c:v>
                </c:pt>
                <c:pt idx="126">
                  <c:v>2002.6579329226556</c:v>
                </c:pt>
                <c:pt idx="127">
                  <c:v>2002.6672142368045</c:v>
                </c:pt>
                <c:pt idx="128">
                  <c:v>2002.6764134154678</c:v>
                </c:pt>
                <c:pt idx="129">
                  <c:v>2002.6856947296371</c:v>
                </c:pt>
                <c:pt idx="130">
                  <c:v>2002.6902943189411</c:v>
                </c:pt>
                <c:pt idx="131">
                  <c:v>2002.6949760437997</c:v>
                </c:pt>
                <c:pt idx="132">
                  <c:v>2002.7041752224504</c:v>
                </c:pt>
                <c:pt idx="133">
                  <c:v>2002.7088569473003</c:v>
                </c:pt>
                <c:pt idx="134">
                  <c:v>2002.7181382614647</c:v>
                </c:pt>
                <c:pt idx="135">
                  <c:v>2002.7273374401111</c:v>
                </c:pt>
                <c:pt idx="136">
                  <c:v>2002.7320191649555</c:v>
                </c:pt>
                <c:pt idx="137">
                  <c:v>2002.7320191649555</c:v>
                </c:pt>
                <c:pt idx="138">
                  <c:v>2002.7366187542877</c:v>
                </c:pt>
                <c:pt idx="139">
                  <c:v>2002.7459000684462</c:v>
                </c:pt>
                <c:pt idx="140">
                  <c:v>2002.755099247091</c:v>
                </c:pt>
                <c:pt idx="141">
                  <c:v>2002.7597809719371</c:v>
                </c:pt>
                <c:pt idx="142">
                  <c:v>2002.7689801505819</c:v>
                </c:pt>
                <c:pt idx="143">
                  <c:v>2002.7736618754277</c:v>
                </c:pt>
                <c:pt idx="144">
                  <c:v>2002.7782614647642</c:v>
                </c:pt>
                <c:pt idx="145">
                  <c:v>2002.782861054073</c:v>
                </c:pt>
                <c:pt idx="146">
                  <c:v>2002.7875427789186</c:v>
                </c:pt>
                <c:pt idx="147">
                  <c:v>2002.7967419575634</c:v>
                </c:pt>
                <c:pt idx="148">
                  <c:v>2002.8014236824092</c:v>
                </c:pt>
                <c:pt idx="149">
                  <c:v>2002.8199041752225</c:v>
                </c:pt>
                <c:pt idx="150">
                  <c:v>2002.8337850787132</c:v>
                </c:pt>
                <c:pt idx="151">
                  <c:v>2002.8383846680356</c:v>
                </c:pt>
                <c:pt idx="152">
                  <c:v>2002.8430663928798</c:v>
                </c:pt>
                <c:pt idx="153">
                  <c:v>2002.8430663928798</c:v>
                </c:pt>
                <c:pt idx="154">
                  <c:v>2002.8569472963698</c:v>
                </c:pt>
                <c:pt idx="155">
                  <c:v>2002.8661464750148</c:v>
                </c:pt>
                <c:pt idx="156">
                  <c:v>2002.875427789186</c:v>
                </c:pt>
                <c:pt idx="157">
                  <c:v>2002.8847091033538</c:v>
                </c:pt>
                <c:pt idx="158">
                  <c:v>2002.8984257357974</c:v>
                </c:pt>
                <c:pt idx="159">
                  <c:v>2002.9025325119778</c:v>
                </c:pt>
                <c:pt idx="160">
                  <c:v>2002.9170704996611</c:v>
                </c:pt>
                <c:pt idx="161">
                  <c:v>2002.9216700889801</c:v>
                </c:pt>
                <c:pt idx="162">
                  <c:v>2002.9448323066392</c:v>
                </c:pt>
                <c:pt idx="163">
                  <c:v>2002.9541136208077</c:v>
                </c:pt>
                <c:pt idx="164">
                  <c:v>2002.9633127994498</c:v>
                </c:pt>
                <c:pt idx="165">
                  <c:v>2002.9771937029461</c:v>
                </c:pt>
                <c:pt idx="166">
                  <c:v>2002.9818754278003</c:v>
                </c:pt>
                <c:pt idx="167">
                  <c:v>2003.0003559206061</c:v>
                </c:pt>
                <c:pt idx="168">
                  <c:v>2003.0188364134156</c:v>
                </c:pt>
                <c:pt idx="169">
                  <c:v>2003.0327173169048</c:v>
                </c:pt>
                <c:pt idx="170">
                  <c:v>2003.0558795345653</c:v>
                </c:pt>
                <c:pt idx="171">
                  <c:v>2003.0605612594109</c:v>
                </c:pt>
                <c:pt idx="172">
                  <c:v>2003.0646680355908</c:v>
                </c:pt>
                <c:pt idx="173">
                  <c:v>2003.0697604380562</c:v>
                </c:pt>
                <c:pt idx="174">
                  <c:v>2003.0790417522251</c:v>
                </c:pt>
                <c:pt idx="175">
                  <c:v>2003.0836413415468</c:v>
                </c:pt>
                <c:pt idx="176">
                  <c:v>2003.0929226557148</c:v>
                </c:pt>
                <c:pt idx="177">
                  <c:v>2003.1022039698828</c:v>
                </c:pt>
                <c:pt idx="178">
                  <c:v>2003.1206844626981</c:v>
                </c:pt>
                <c:pt idx="179">
                  <c:v>2003.1299657768652</c:v>
                </c:pt>
                <c:pt idx="180">
                  <c:v>2003.1391649555098</c:v>
                </c:pt>
                <c:pt idx="181">
                  <c:v>2003.1530458589839</c:v>
                </c:pt>
                <c:pt idx="182">
                  <c:v>2003.1669267624914</c:v>
                </c:pt>
                <c:pt idx="183">
                  <c:v>2003.1762080766598</c:v>
                </c:pt>
                <c:pt idx="184">
                  <c:v>2003.1900889801507</c:v>
                </c:pt>
                <c:pt idx="185">
                  <c:v>2003.1900889801507</c:v>
                </c:pt>
                <c:pt idx="186">
                  <c:v>2003.1993702943016</c:v>
                </c:pt>
                <c:pt idx="187">
                  <c:v>2003.2039698836413</c:v>
                </c:pt>
                <c:pt idx="188">
                  <c:v>2003.2085694729767</c:v>
                </c:pt>
                <c:pt idx="189">
                  <c:v>2003.21325119781</c:v>
                </c:pt>
                <c:pt idx="190">
                  <c:v>2003.2317316906231</c:v>
                </c:pt>
                <c:pt idx="191">
                  <c:v>2003.2548939082819</c:v>
                </c:pt>
                <c:pt idx="192">
                  <c:v>2003.2826557152741</c:v>
                </c:pt>
                <c:pt idx="193">
                  <c:v>2003.3011362080651</c:v>
                </c:pt>
                <c:pt idx="194">
                  <c:v>2003.31961670089</c:v>
                </c:pt>
                <c:pt idx="195">
                  <c:v>2003.3288980150578</c:v>
                </c:pt>
                <c:pt idx="196">
                  <c:v>2003.3427789185478</c:v>
                </c:pt>
                <c:pt idx="197">
                  <c:v>2003.3520602327158</c:v>
                </c:pt>
                <c:pt idx="198">
                  <c:v>2003.365941136208</c:v>
                </c:pt>
                <c:pt idx="199">
                  <c:v>2003.3844216290104</c:v>
                </c:pt>
                <c:pt idx="200">
                  <c:v>2003.3937029431895</c:v>
                </c:pt>
                <c:pt idx="201">
                  <c:v>2003.412183436003</c:v>
                </c:pt>
                <c:pt idx="202">
                  <c:v>2003.4260643394935</c:v>
                </c:pt>
                <c:pt idx="203">
                  <c:v>2003.4399452429843</c:v>
                </c:pt>
                <c:pt idx="204">
                  <c:v>2003.4446269678299</c:v>
                </c:pt>
                <c:pt idx="205">
                  <c:v>2003.453826146475</c:v>
                </c:pt>
                <c:pt idx="206">
                  <c:v>2003.4723887748098</c:v>
                </c:pt>
                <c:pt idx="207">
                  <c:v>2003.4723887748098</c:v>
                </c:pt>
                <c:pt idx="208">
                  <c:v>2003.4815879534565</c:v>
                </c:pt>
                <c:pt idx="209">
                  <c:v>2003.4954688569474</c:v>
                </c:pt>
                <c:pt idx="210">
                  <c:v>2003.5001505817961</c:v>
                </c:pt>
                <c:pt idx="211">
                  <c:v>2003.509349760438</c:v>
                </c:pt>
                <c:pt idx="212">
                  <c:v>2003.5232306639248</c:v>
                </c:pt>
                <c:pt idx="213">
                  <c:v>2003.5325119780971</c:v>
                </c:pt>
                <c:pt idx="214">
                  <c:v>2003.5371115674195</c:v>
                </c:pt>
                <c:pt idx="215">
                  <c:v>2003.5417932922655</c:v>
                </c:pt>
                <c:pt idx="216">
                  <c:v>2003.546392881588</c:v>
                </c:pt>
                <c:pt idx="217">
                  <c:v>2003.5509924709104</c:v>
                </c:pt>
                <c:pt idx="218">
                  <c:v>2003.5648733744008</c:v>
                </c:pt>
                <c:pt idx="219">
                  <c:v>2003.5695550992511</c:v>
                </c:pt>
                <c:pt idx="220">
                  <c:v>2003.5834360027281</c:v>
                </c:pt>
                <c:pt idx="221">
                  <c:v>2003.5926351813825</c:v>
                </c:pt>
                <c:pt idx="222">
                  <c:v>2003.5926351813825</c:v>
                </c:pt>
                <c:pt idx="223">
                  <c:v>2003.6019164955508</c:v>
                </c:pt>
                <c:pt idx="224">
                  <c:v>2003.6157973990416</c:v>
                </c:pt>
                <c:pt idx="225">
                  <c:v>2003.6203969883543</c:v>
                </c:pt>
                <c:pt idx="226">
                  <c:v>2003.638959616701</c:v>
                </c:pt>
                <c:pt idx="227">
                  <c:v>2003.6574401095033</c:v>
                </c:pt>
                <c:pt idx="228">
                  <c:v>2003.6574401095033</c:v>
                </c:pt>
                <c:pt idx="229">
                  <c:v>2003.6667214236861</c:v>
                </c:pt>
                <c:pt idx="230">
                  <c:v>2003.6667214236861</c:v>
                </c:pt>
                <c:pt idx="231">
                  <c:v>2003.6713210129922</c:v>
                </c:pt>
                <c:pt idx="232">
                  <c:v>2003.6713210129922</c:v>
                </c:pt>
                <c:pt idx="233">
                  <c:v>2003.6759206023248</c:v>
                </c:pt>
                <c:pt idx="234">
                  <c:v>2003.6852019164949</c:v>
                </c:pt>
                <c:pt idx="235">
                  <c:v>2003.6898015058148</c:v>
                </c:pt>
                <c:pt idx="236">
                  <c:v>2003.694483230651</c:v>
                </c:pt>
                <c:pt idx="237">
                  <c:v>2003.6990828199703</c:v>
                </c:pt>
                <c:pt idx="238">
                  <c:v>2003.7129637234868</c:v>
                </c:pt>
                <c:pt idx="239">
                  <c:v>2003.7129637234868</c:v>
                </c:pt>
                <c:pt idx="240">
                  <c:v>2003.7222450376448</c:v>
                </c:pt>
                <c:pt idx="241">
                  <c:v>2003.7315263518128</c:v>
                </c:pt>
                <c:pt idx="242">
                  <c:v>2003.7315263518128</c:v>
                </c:pt>
                <c:pt idx="243">
                  <c:v>2003.7454072553046</c:v>
                </c:pt>
                <c:pt idx="244">
                  <c:v>2003.7454072553046</c:v>
                </c:pt>
                <c:pt idx="245">
                  <c:v>2003.750006844627</c:v>
                </c:pt>
                <c:pt idx="246">
                  <c:v>2003.750006844627</c:v>
                </c:pt>
                <c:pt idx="247">
                  <c:v>2003.7638877481181</c:v>
                </c:pt>
                <c:pt idx="248">
                  <c:v>2003.7684873374399</c:v>
                </c:pt>
                <c:pt idx="249">
                  <c:v>2003.7731690622861</c:v>
                </c:pt>
                <c:pt idx="250">
                  <c:v>2003.7823682409298</c:v>
                </c:pt>
                <c:pt idx="251">
                  <c:v>2003.7870499657781</c:v>
                </c:pt>
                <c:pt idx="252">
                  <c:v>2003.7870499657781</c:v>
                </c:pt>
                <c:pt idx="253">
                  <c:v>2003.8009308692676</c:v>
                </c:pt>
                <c:pt idx="254">
                  <c:v>2003.8101300479098</c:v>
                </c:pt>
                <c:pt idx="255">
                  <c:v>2003.8148117727583</c:v>
                </c:pt>
                <c:pt idx="256">
                  <c:v>2003.8332922655698</c:v>
                </c:pt>
                <c:pt idx="257">
                  <c:v>2003.8517727583846</c:v>
                </c:pt>
                <c:pt idx="258">
                  <c:v>2003.8610540725529</c:v>
                </c:pt>
                <c:pt idx="259">
                  <c:v>2003.8749349760296</c:v>
                </c:pt>
                <c:pt idx="260">
                  <c:v>2003.8888158795346</c:v>
                </c:pt>
                <c:pt idx="261">
                  <c:v>2003.9026967830353</c:v>
                </c:pt>
                <c:pt idx="262">
                  <c:v>2003.9119780971937</c:v>
                </c:pt>
                <c:pt idx="263">
                  <c:v>2003.9211772758379</c:v>
                </c:pt>
                <c:pt idx="264">
                  <c:v>2003.9304585900068</c:v>
                </c:pt>
                <c:pt idx="265">
                  <c:v>2003.9350581793301</c:v>
                </c:pt>
                <c:pt idx="266">
                  <c:v>2003.9443394934976</c:v>
                </c:pt>
                <c:pt idx="267">
                  <c:v>2003.9489390828201</c:v>
                </c:pt>
                <c:pt idx="268">
                  <c:v>2003.9582203969878</c:v>
                </c:pt>
                <c:pt idx="269">
                  <c:v>2003.9721013004801</c:v>
                </c:pt>
                <c:pt idx="270">
                  <c:v>2003.9767008898016</c:v>
                </c:pt>
                <c:pt idx="271">
                  <c:v>2003.9813826146476</c:v>
                </c:pt>
                <c:pt idx="272">
                  <c:v>2003.9952635181382</c:v>
                </c:pt>
                <c:pt idx="273">
                  <c:v>2003.9998631074611</c:v>
                </c:pt>
                <c:pt idx="274">
                  <c:v>2004.0044626967829</c:v>
                </c:pt>
                <c:pt idx="275">
                  <c:v>2004.0183436002737</c:v>
                </c:pt>
                <c:pt idx="276">
                  <c:v>2004.02302532512</c:v>
                </c:pt>
                <c:pt idx="277">
                  <c:v>2004.0323066392878</c:v>
                </c:pt>
                <c:pt idx="278">
                  <c:v>2004.0415058179328</c:v>
                </c:pt>
                <c:pt idx="279">
                  <c:v>2004.0507871321013</c:v>
                </c:pt>
                <c:pt idx="280">
                  <c:v>2004.0646680355908</c:v>
                </c:pt>
                <c:pt idx="281">
                  <c:v>2004.0831485283868</c:v>
                </c:pt>
                <c:pt idx="282">
                  <c:v>2004.0970294318959</c:v>
                </c:pt>
                <c:pt idx="283">
                  <c:v>2004.1017111567419</c:v>
                </c:pt>
                <c:pt idx="284">
                  <c:v>2004.1109103353747</c:v>
                </c:pt>
                <c:pt idx="285">
                  <c:v>2004.1155920602434</c:v>
                </c:pt>
                <c:pt idx="286">
                  <c:v>2004.1247912388644</c:v>
                </c:pt>
                <c:pt idx="287">
                  <c:v>2004.1294729637234</c:v>
                </c:pt>
                <c:pt idx="288">
                  <c:v>2004.1433538672143</c:v>
                </c:pt>
                <c:pt idx="289">
                  <c:v>2004.1525530458589</c:v>
                </c:pt>
                <c:pt idx="290">
                  <c:v>2004.1664339493498</c:v>
                </c:pt>
                <c:pt idx="291">
                  <c:v>2004.1757152635182</c:v>
                </c:pt>
                <c:pt idx="292">
                  <c:v>2004.1757152635182</c:v>
                </c:pt>
                <c:pt idx="293">
                  <c:v>2004.1803148528199</c:v>
                </c:pt>
                <c:pt idx="294">
                  <c:v>2004.1895961670089</c:v>
                </c:pt>
                <c:pt idx="295">
                  <c:v>2004.2034770704997</c:v>
                </c:pt>
                <c:pt idx="296">
                  <c:v>2004.2266392881611</c:v>
                </c:pt>
                <c:pt idx="297">
                  <c:v>2004.2451197809833</c:v>
                </c:pt>
                <c:pt idx="298">
                  <c:v>2004.2544010951399</c:v>
                </c:pt>
                <c:pt idx="299">
                  <c:v>2004.259000684463</c:v>
                </c:pt>
                <c:pt idx="300">
                  <c:v>2004.259000684463</c:v>
                </c:pt>
                <c:pt idx="301">
                  <c:v>2004.2636002737852</c:v>
                </c:pt>
                <c:pt idx="302">
                  <c:v>2004.2728815879534</c:v>
                </c:pt>
                <c:pt idx="303">
                  <c:v>2004.2774811772761</c:v>
                </c:pt>
                <c:pt idx="304">
                  <c:v>2004.2913620807667</c:v>
                </c:pt>
                <c:pt idx="305">
                  <c:v>2004.2913620807667</c:v>
                </c:pt>
                <c:pt idx="306">
                  <c:v>2004.2960438056125</c:v>
                </c:pt>
                <c:pt idx="307">
                  <c:v>2004.3099247091034</c:v>
                </c:pt>
                <c:pt idx="308">
                  <c:v>2004.3284052019158</c:v>
                </c:pt>
                <c:pt idx="309">
                  <c:v>2004.3468856947311</c:v>
                </c:pt>
                <c:pt idx="310">
                  <c:v>2004.3654483230648</c:v>
                </c:pt>
                <c:pt idx="311">
                  <c:v>2004.3747296372349</c:v>
                </c:pt>
                <c:pt idx="312">
                  <c:v>2004.383928815859</c:v>
                </c:pt>
                <c:pt idx="313">
                  <c:v>2004.3932101300377</c:v>
                </c:pt>
                <c:pt idx="314">
                  <c:v>2004.4070910335411</c:v>
                </c:pt>
                <c:pt idx="315">
                  <c:v>2004.4070910335411</c:v>
                </c:pt>
                <c:pt idx="316">
                  <c:v>2004.4163723477081</c:v>
                </c:pt>
                <c:pt idx="317">
                  <c:v>2004.4209719370301</c:v>
                </c:pt>
                <c:pt idx="318">
                  <c:v>2004.4209719370301</c:v>
                </c:pt>
                <c:pt idx="319">
                  <c:v>2004.4255715263625</c:v>
                </c:pt>
                <c:pt idx="320">
                  <c:v>2004.4302532511981</c:v>
                </c:pt>
                <c:pt idx="321">
                  <c:v>2004.4441341546878</c:v>
                </c:pt>
                <c:pt idx="322">
                  <c:v>2004.4533333333231</c:v>
                </c:pt>
                <c:pt idx="323">
                  <c:v>2004.4580150581801</c:v>
                </c:pt>
                <c:pt idx="324">
                  <c:v>2004.4672142368133</c:v>
                </c:pt>
                <c:pt idx="325">
                  <c:v>2004.4718959616807</c:v>
                </c:pt>
                <c:pt idx="326">
                  <c:v>2004.4810951403151</c:v>
                </c:pt>
                <c:pt idx="327">
                  <c:v>2004.4903764544829</c:v>
                </c:pt>
                <c:pt idx="328">
                  <c:v>2004.504257357974</c:v>
                </c:pt>
                <c:pt idx="329">
                  <c:v>2004.5088569473003</c:v>
                </c:pt>
                <c:pt idx="330">
                  <c:v>2004.5088569473003</c:v>
                </c:pt>
                <c:pt idx="331">
                  <c:v>2004.5135386721424</c:v>
                </c:pt>
                <c:pt idx="332">
                  <c:v>2004.5274195756328</c:v>
                </c:pt>
                <c:pt idx="333">
                  <c:v>2004.5366187542811</c:v>
                </c:pt>
                <c:pt idx="334">
                  <c:v>2004.5413004791228</c:v>
                </c:pt>
                <c:pt idx="335">
                  <c:v>2004.5459000684464</c:v>
                </c:pt>
                <c:pt idx="336">
                  <c:v>2004.5551813826255</c:v>
                </c:pt>
                <c:pt idx="337">
                  <c:v>2004.5776865160849</c:v>
                </c:pt>
                <c:pt idx="338">
                  <c:v>2004.5982203969786</c:v>
                </c:pt>
                <c:pt idx="339">
                  <c:v>2004.6186721423683</c:v>
                </c:pt>
                <c:pt idx="340">
                  <c:v>2004.6341136208048</c:v>
                </c:pt>
                <c:pt idx="341">
                  <c:v>2004.6648323066286</c:v>
                </c:pt>
                <c:pt idx="342">
                  <c:v>2004.6801916495549</c:v>
                </c:pt>
                <c:pt idx="343">
                  <c:v>2004.6956331279951</c:v>
                </c:pt>
                <c:pt idx="344">
                  <c:v>2004.6904585899956</c:v>
                </c:pt>
                <c:pt idx="345">
                  <c:v>2004.7160848733745</c:v>
                </c:pt>
                <c:pt idx="346">
                  <c:v>2004.7315263518128</c:v>
                </c:pt>
                <c:pt idx="347">
                  <c:v>2004.7417111567431</c:v>
                </c:pt>
                <c:pt idx="348">
                  <c:v>2004.7519780971936</c:v>
                </c:pt>
                <c:pt idx="349">
                  <c:v>2004.7776043805613</c:v>
                </c:pt>
                <c:pt idx="350">
                  <c:v>2004.7981382614648</c:v>
                </c:pt>
                <c:pt idx="351">
                  <c:v>2004.8288569472963</c:v>
                </c:pt>
                <c:pt idx="352">
                  <c:v>2004.8545653661881</c:v>
                </c:pt>
                <c:pt idx="353">
                  <c:v>2004.8801916495552</c:v>
                </c:pt>
                <c:pt idx="354">
                  <c:v>2004.8852840520192</c:v>
                </c:pt>
                <c:pt idx="355">
                  <c:v>2004.9109103353858</c:v>
                </c:pt>
                <c:pt idx="356">
                  <c:v>2004.9417111567461</c:v>
                </c:pt>
                <c:pt idx="357">
                  <c:v>2004.9621629021219</c:v>
                </c:pt>
                <c:pt idx="358">
                  <c:v>2004.9826967830261</c:v>
                </c:pt>
                <c:pt idx="359">
                  <c:v>2005.0083230663929</c:v>
                </c:pt>
                <c:pt idx="360">
                  <c:v>2005.0236824093088</c:v>
                </c:pt>
                <c:pt idx="361">
                  <c:v>2005.0442162902098</c:v>
                </c:pt>
                <c:pt idx="362">
                  <c:v>2005.0698425735798</c:v>
                </c:pt>
                <c:pt idx="363">
                  <c:v>2005.1057357973991</c:v>
                </c:pt>
                <c:pt idx="364">
                  <c:v>2005.121095140315</c:v>
                </c:pt>
                <c:pt idx="365">
                  <c:v>2005.1365366187542</c:v>
                </c:pt>
                <c:pt idx="366">
                  <c:v>2005.167255304586</c:v>
                </c:pt>
                <c:pt idx="367">
                  <c:v>2005.1724298425627</c:v>
                </c:pt>
                <c:pt idx="368">
                  <c:v>2005.1928815879528</c:v>
                </c:pt>
                <c:pt idx="369">
                  <c:v>2005.218507871321</c:v>
                </c:pt>
                <c:pt idx="370">
                  <c:v>2005.218507871321</c:v>
                </c:pt>
                <c:pt idx="371">
                  <c:v>2005.2287748117731</c:v>
                </c:pt>
                <c:pt idx="372">
                  <c:v>2005.2441341546878</c:v>
                </c:pt>
                <c:pt idx="373">
                  <c:v>2005.2493086926759</c:v>
                </c:pt>
                <c:pt idx="374">
                  <c:v>2005.2595756331311</c:v>
                </c:pt>
                <c:pt idx="375">
                  <c:v>2005.2800273785078</c:v>
                </c:pt>
                <c:pt idx="376">
                  <c:v>2005.2954688569448</c:v>
                </c:pt>
                <c:pt idx="377">
                  <c:v>2005.321095140315</c:v>
                </c:pt>
                <c:pt idx="378">
                  <c:v>2005.3620807665982</c:v>
                </c:pt>
                <c:pt idx="379">
                  <c:v>2005.3723477070498</c:v>
                </c:pt>
                <c:pt idx="380">
                  <c:v>2005.3826146475008</c:v>
                </c:pt>
                <c:pt idx="381">
                  <c:v>2005.3928815879528</c:v>
                </c:pt>
                <c:pt idx="382">
                  <c:v>2005.418507871321</c:v>
                </c:pt>
                <c:pt idx="383">
                  <c:v>2005.4286926762511</c:v>
                </c:pt>
                <c:pt idx="384">
                  <c:v>2005.4389596167011</c:v>
                </c:pt>
                <c:pt idx="385">
                  <c:v>2005.4594934976051</c:v>
                </c:pt>
                <c:pt idx="386">
                  <c:v>2005.4645859000711</c:v>
                </c:pt>
                <c:pt idx="387">
                  <c:v>2005.469760438056</c:v>
                </c:pt>
                <c:pt idx="388">
                  <c:v>2005.4748528405203</c:v>
                </c:pt>
                <c:pt idx="389">
                  <c:v>2005.4800273785079</c:v>
                </c:pt>
                <c:pt idx="390">
                  <c:v>2005.4902121834359</c:v>
                </c:pt>
                <c:pt idx="391">
                  <c:v>2005.4953867214251</c:v>
                </c:pt>
                <c:pt idx="392">
                  <c:v>2005.5056536618913</c:v>
                </c:pt>
                <c:pt idx="393">
                  <c:v>2005.5159206023272</c:v>
                </c:pt>
                <c:pt idx="394">
                  <c:v>2005.5210130047913</c:v>
                </c:pt>
                <c:pt idx="395">
                  <c:v>2005.526105407266</c:v>
                </c:pt>
                <c:pt idx="396">
                  <c:v>2005.5312799452431</c:v>
                </c:pt>
                <c:pt idx="397">
                  <c:v>2005.5363723477071</c:v>
                </c:pt>
                <c:pt idx="398">
                  <c:v>2005.5466392881601</c:v>
                </c:pt>
                <c:pt idx="399">
                  <c:v>2005.5518138261464</c:v>
                </c:pt>
                <c:pt idx="400">
                  <c:v>2005.5569062286106</c:v>
                </c:pt>
                <c:pt idx="401">
                  <c:v>2005.5619986310746</c:v>
                </c:pt>
                <c:pt idx="402">
                  <c:v>2005.5876249144408</c:v>
                </c:pt>
                <c:pt idx="403">
                  <c:v>2005.6081587953456</c:v>
                </c:pt>
                <c:pt idx="404">
                  <c:v>2005.6235181382608</c:v>
                </c:pt>
                <c:pt idx="405">
                  <c:v>2005.6286926762491</c:v>
                </c:pt>
                <c:pt idx="406">
                  <c:v>2005.649144421629</c:v>
                </c:pt>
                <c:pt idx="407">
                  <c:v>2005.6645859000685</c:v>
                </c:pt>
                <c:pt idx="408">
                  <c:v>2005.6953045858902</c:v>
                </c:pt>
                <c:pt idx="409">
                  <c:v>2005.7055715263616</c:v>
                </c:pt>
                <c:pt idx="410">
                  <c:v>2005.7158384668035</c:v>
                </c:pt>
                <c:pt idx="411">
                  <c:v>2005.7209308692677</c:v>
                </c:pt>
                <c:pt idx="412">
                  <c:v>2005.7261054072678</c:v>
                </c:pt>
                <c:pt idx="413">
                  <c:v>2005.7311978097193</c:v>
                </c:pt>
                <c:pt idx="414">
                  <c:v>2005.7414647501712</c:v>
                </c:pt>
                <c:pt idx="415">
                  <c:v>2005.7568240930868</c:v>
                </c:pt>
                <c:pt idx="416">
                  <c:v>2005.7773579739903</c:v>
                </c:pt>
                <c:pt idx="417">
                  <c:v>2005.7978918548938</c:v>
                </c:pt>
                <c:pt idx="418">
                  <c:v>2005.8029842573442</c:v>
                </c:pt>
                <c:pt idx="419">
                  <c:v>2005.8235181382609</c:v>
                </c:pt>
                <c:pt idx="420">
                  <c:v>2005.8542368240792</c:v>
                </c:pt>
                <c:pt idx="421">
                  <c:v>2005.8645037645451</c:v>
                </c:pt>
                <c:pt idx="422">
                  <c:v>2005.8747707049959</c:v>
                </c:pt>
                <c:pt idx="423">
                  <c:v>2005.9054893908283</c:v>
                </c:pt>
                <c:pt idx="424">
                  <c:v>2005.9106639288161</c:v>
                </c:pt>
                <c:pt idx="425">
                  <c:v>2005.9157563312949</c:v>
                </c:pt>
                <c:pt idx="426">
                  <c:v>2005.9260232717331</c:v>
                </c:pt>
                <c:pt idx="427">
                  <c:v>2005.9413826146474</c:v>
                </c:pt>
                <c:pt idx="428">
                  <c:v>2005.9465571526555</c:v>
                </c:pt>
                <c:pt idx="429">
                  <c:v>2005.9568240930869</c:v>
                </c:pt>
                <c:pt idx="430">
                  <c:v>2005.9772758384668</c:v>
                </c:pt>
                <c:pt idx="431">
                  <c:v>2005.9875427789186</c:v>
                </c:pt>
                <c:pt idx="432">
                  <c:v>2005.9978097193703</c:v>
                </c:pt>
                <c:pt idx="433">
                  <c:v>2006.0234360027378</c:v>
                </c:pt>
                <c:pt idx="434">
                  <c:v>2006.0490622861055</c:v>
                </c:pt>
                <c:pt idx="435">
                  <c:v>2006.0593292265548</c:v>
                </c:pt>
                <c:pt idx="436">
                  <c:v>2006.0644216290198</c:v>
                </c:pt>
                <c:pt idx="437">
                  <c:v>2006.0695961670101</c:v>
                </c:pt>
                <c:pt idx="438">
                  <c:v>2006.0849555099246</c:v>
                </c:pt>
                <c:pt idx="439">
                  <c:v>2006.0900479123848</c:v>
                </c:pt>
                <c:pt idx="440">
                  <c:v>2006.1105817933001</c:v>
                </c:pt>
                <c:pt idx="441">
                  <c:v>2006.120848733744</c:v>
                </c:pt>
                <c:pt idx="442">
                  <c:v>2006.1362080766598</c:v>
                </c:pt>
                <c:pt idx="443">
                  <c:v>2006.1413826146368</c:v>
                </c:pt>
                <c:pt idx="444">
                  <c:v>2006.1567419575629</c:v>
                </c:pt>
                <c:pt idx="445">
                  <c:v>2006.1670088980043</c:v>
                </c:pt>
                <c:pt idx="446">
                  <c:v>2006.1823682409195</c:v>
                </c:pt>
                <c:pt idx="447">
                  <c:v>2006.2182614647666</c:v>
                </c:pt>
                <c:pt idx="448">
                  <c:v>2006.2336208076658</c:v>
                </c:pt>
                <c:pt idx="449">
                  <c:v>2006.2489801505817</c:v>
                </c:pt>
                <c:pt idx="450">
                  <c:v>2006.2592470910336</c:v>
                </c:pt>
                <c:pt idx="451">
                  <c:v>2006.2695140314852</c:v>
                </c:pt>
                <c:pt idx="452">
                  <c:v>2006.279780971937</c:v>
                </c:pt>
                <c:pt idx="453">
                  <c:v>2006.2900479123878</c:v>
                </c:pt>
                <c:pt idx="454">
                  <c:v>2006.3104996577686</c:v>
                </c:pt>
                <c:pt idx="455">
                  <c:v>2006.3207665982204</c:v>
                </c:pt>
                <c:pt idx="456">
                  <c:v>2006.3207665982204</c:v>
                </c:pt>
                <c:pt idx="457">
                  <c:v>2006.3310191780822</c:v>
                </c:pt>
                <c:pt idx="458">
                  <c:v>2006.3419397260272</c:v>
                </c:pt>
                <c:pt idx="459">
                  <c:v>2006.3501315068386</c:v>
                </c:pt>
                <c:pt idx="460">
                  <c:v>2006.3556136986301</c:v>
                </c:pt>
                <c:pt idx="461">
                  <c:v>2006.3638054794508</c:v>
                </c:pt>
                <c:pt idx="462">
                  <c:v>2006.3692849315048</c:v>
                </c:pt>
                <c:pt idx="463">
                  <c:v>2006.3720301369738</c:v>
                </c:pt>
                <c:pt idx="464">
                  <c:v>2006.3802383561522</c:v>
                </c:pt>
                <c:pt idx="465">
                  <c:v>2006.3884356164253</c:v>
                </c:pt>
                <c:pt idx="466">
                  <c:v>2006.3911753424657</c:v>
                </c:pt>
                <c:pt idx="467">
                  <c:v>2006.3939178082192</c:v>
                </c:pt>
                <c:pt idx="468">
                  <c:v>2006.3993753424656</c:v>
                </c:pt>
                <c:pt idx="469">
                  <c:v>2006.4157698630295</c:v>
                </c:pt>
                <c:pt idx="470">
                  <c:v>2006.423961643836</c:v>
                </c:pt>
                <c:pt idx="471">
                  <c:v>2006.4294164383548</c:v>
                </c:pt>
                <c:pt idx="472">
                  <c:v>2006.4294082191748</c:v>
                </c:pt>
                <c:pt idx="473">
                  <c:v>2006.4375972602911</c:v>
                </c:pt>
                <c:pt idx="474">
                  <c:v>2006.4457945205481</c:v>
                </c:pt>
                <c:pt idx="475">
                  <c:v>2006.4458054794561</c:v>
                </c:pt>
                <c:pt idx="476">
                  <c:v>2006.4512602739726</c:v>
                </c:pt>
                <c:pt idx="477">
                  <c:v>2006.4567260273973</c:v>
                </c:pt>
                <c:pt idx="478">
                  <c:v>2006.4621972602761</c:v>
                </c:pt>
                <c:pt idx="479">
                  <c:v>2006.470389041096</c:v>
                </c:pt>
                <c:pt idx="480">
                  <c:v>2006.4758465753398</c:v>
                </c:pt>
                <c:pt idx="481">
                  <c:v>2006.4785753424785</c:v>
                </c:pt>
                <c:pt idx="482">
                  <c:v>2006.4867780822044</c:v>
                </c:pt>
                <c:pt idx="483">
                  <c:v>2006.4895041095901</c:v>
                </c:pt>
                <c:pt idx="484">
                  <c:v>2006.5004301369754</c:v>
                </c:pt>
                <c:pt idx="485">
                  <c:v>2006.5086356164384</c:v>
                </c:pt>
                <c:pt idx="486">
                  <c:v>2006.5141068493024</c:v>
                </c:pt>
                <c:pt idx="487">
                  <c:v>2006.5222986301358</c:v>
                </c:pt>
                <c:pt idx="488">
                  <c:v>2006.5277698630161</c:v>
                </c:pt>
                <c:pt idx="489">
                  <c:v>2006.530509589041</c:v>
                </c:pt>
                <c:pt idx="490">
                  <c:v>2006.538709589041</c:v>
                </c:pt>
                <c:pt idx="491">
                  <c:v>2006.5441808219148</c:v>
                </c:pt>
                <c:pt idx="492">
                  <c:v>2006.5496493150679</c:v>
                </c:pt>
                <c:pt idx="493">
                  <c:v>2006.5551068493148</c:v>
                </c:pt>
                <c:pt idx="494">
                  <c:v>2006.5578356164378</c:v>
                </c:pt>
                <c:pt idx="495">
                  <c:v>2006.5632958904098</c:v>
                </c:pt>
                <c:pt idx="496">
                  <c:v>2006.5687671233011</c:v>
                </c:pt>
                <c:pt idx="497">
                  <c:v>2006.5769589041101</c:v>
                </c:pt>
                <c:pt idx="498">
                  <c:v>2006.5824219177998</c:v>
                </c:pt>
                <c:pt idx="499">
                  <c:v>2006.5851506849315</c:v>
                </c:pt>
                <c:pt idx="500">
                  <c:v>2006.5878794520561</c:v>
                </c:pt>
                <c:pt idx="501">
                  <c:v>2006.5960712328758</c:v>
                </c:pt>
                <c:pt idx="502">
                  <c:v>2006.6042739726026</c:v>
                </c:pt>
                <c:pt idx="503">
                  <c:v>2006.6042767123174</c:v>
                </c:pt>
                <c:pt idx="504">
                  <c:v>2006.6124739726026</c:v>
                </c:pt>
                <c:pt idx="505">
                  <c:v>2006.6179315068478</c:v>
                </c:pt>
                <c:pt idx="506">
                  <c:v>2006.6233863013586</c:v>
                </c:pt>
                <c:pt idx="507">
                  <c:v>2006.6315917808217</c:v>
                </c:pt>
                <c:pt idx="508">
                  <c:v>2006.6452547945205</c:v>
                </c:pt>
                <c:pt idx="509">
                  <c:v>2006.6561835616437</c:v>
                </c:pt>
                <c:pt idx="510">
                  <c:v>2006.6671095890408</c:v>
                </c:pt>
                <c:pt idx="511">
                  <c:v>2006.6753013698628</c:v>
                </c:pt>
                <c:pt idx="512">
                  <c:v>2006.6834931506849</c:v>
                </c:pt>
                <c:pt idx="513">
                  <c:v>2006.6916849315048</c:v>
                </c:pt>
                <c:pt idx="514">
                  <c:v>2006.6998821917807</c:v>
                </c:pt>
                <c:pt idx="515">
                  <c:v>2006.7026219178078</c:v>
                </c:pt>
                <c:pt idx="516">
                  <c:v>2006.7053589041111</c:v>
                </c:pt>
                <c:pt idx="517">
                  <c:v>2006.7135479452061</c:v>
                </c:pt>
                <c:pt idx="518">
                  <c:v>2006.7190054794519</c:v>
                </c:pt>
                <c:pt idx="519">
                  <c:v>2006.7217178082201</c:v>
                </c:pt>
                <c:pt idx="520">
                  <c:v>2006.7271726027411</c:v>
                </c:pt>
                <c:pt idx="521">
                  <c:v>2006.7271616438361</c:v>
                </c:pt>
                <c:pt idx="522">
                  <c:v>2006.7353506849315</c:v>
                </c:pt>
                <c:pt idx="523">
                  <c:v>2006.7353342465749</c:v>
                </c:pt>
                <c:pt idx="524">
                  <c:v>2006.7408109589028</c:v>
                </c:pt>
                <c:pt idx="525">
                  <c:v>2006.7435506849315</c:v>
                </c:pt>
                <c:pt idx="526">
                  <c:v>2006.7517452054794</c:v>
                </c:pt>
                <c:pt idx="527">
                  <c:v>2006.7599369863008</c:v>
                </c:pt>
                <c:pt idx="528">
                  <c:v>2006.7708739726031</c:v>
                </c:pt>
                <c:pt idx="529">
                  <c:v>2006.7736109588998</c:v>
                </c:pt>
                <c:pt idx="530">
                  <c:v>2006.7818</c:v>
                </c:pt>
                <c:pt idx="531">
                  <c:v>2006.7927315068478</c:v>
                </c:pt>
                <c:pt idx="532">
                  <c:v>2006.8063972602761</c:v>
                </c:pt>
                <c:pt idx="533">
                  <c:v>2006.8118547945205</c:v>
                </c:pt>
                <c:pt idx="534">
                  <c:v>2006.8200547945205</c:v>
                </c:pt>
                <c:pt idx="535">
                  <c:v>2006.8282438356148</c:v>
                </c:pt>
                <c:pt idx="536">
                  <c:v>2006.8391671232985</c:v>
                </c:pt>
                <c:pt idx="537">
                  <c:v>2006.8500931506851</c:v>
                </c:pt>
                <c:pt idx="538">
                  <c:v>2006.8528219177999</c:v>
                </c:pt>
                <c:pt idx="539">
                  <c:v>2006.8610273972602</c:v>
                </c:pt>
                <c:pt idx="540">
                  <c:v>2006.8692191780822</c:v>
                </c:pt>
                <c:pt idx="541">
                  <c:v>2006.8774273972599</c:v>
                </c:pt>
                <c:pt idx="542">
                  <c:v>2006.8856301369858</c:v>
                </c:pt>
                <c:pt idx="543">
                  <c:v>2006.8965534246734</c:v>
                </c:pt>
                <c:pt idx="544">
                  <c:v>2006.9074849315068</c:v>
                </c:pt>
                <c:pt idx="545">
                  <c:v>2006.9156712328765</c:v>
                </c:pt>
                <c:pt idx="546">
                  <c:v>2006.9211232876712</c:v>
                </c:pt>
                <c:pt idx="547">
                  <c:v>2006.9265780822088</c:v>
                </c:pt>
                <c:pt idx="548">
                  <c:v>2006.9238410958899</c:v>
                </c:pt>
                <c:pt idx="549">
                  <c:v>2006.9347808219177</c:v>
                </c:pt>
                <c:pt idx="550">
                  <c:v>2006.9402438356158</c:v>
                </c:pt>
                <c:pt idx="551">
                  <c:v>2006.9457041095911</c:v>
                </c:pt>
                <c:pt idx="552">
                  <c:v>2006.9456958904111</c:v>
                </c:pt>
                <c:pt idx="553">
                  <c:v>2006.9511534246706</c:v>
                </c:pt>
                <c:pt idx="554">
                  <c:v>2006.9538958904109</c:v>
                </c:pt>
                <c:pt idx="555">
                  <c:v>2006.9566356164382</c:v>
                </c:pt>
                <c:pt idx="556">
                  <c:v>2006.9648328767098</c:v>
                </c:pt>
                <c:pt idx="557">
                  <c:v>2006.9784904109588</c:v>
                </c:pt>
                <c:pt idx="558">
                  <c:v>2006.9921397260273</c:v>
                </c:pt>
                <c:pt idx="559">
                  <c:v>2006.9975972602895</c:v>
                </c:pt>
                <c:pt idx="560">
                  <c:v>2007.0030547945205</c:v>
                </c:pt>
                <c:pt idx="561">
                  <c:v>2007.0057753424785</c:v>
                </c:pt>
                <c:pt idx="562">
                  <c:v>2007.0139808219178</c:v>
                </c:pt>
                <c:pt idx="563">
                  <c:v>2007.0221726027401</c:v>
                </c:pt>
                <c:pt idx="564">
                  <c:v>2007.0248986301358</c:v>
                </c:pt>
                <c:pt idx="565">
                  <c:v>2007.0330904109578</c:v>
                </c:pt>
                <c:pt idx="566">
                  <c:v>2007.0358328767122</c:v>
                </c:pt>
                <c:pt idx="567">
                  <c:v>2007.041304109589</c:v>
                </c:pt>
                <c:pt idx="568">
                  <c:v>2007.0522219177997</c:v>
                </c:pt>
                <c:pt idx="569">
                  <c:v>2007.0658739726061</c:v>
                </c:pt>
                <c:pt idx="570">
                  <c:v>2007.0740630136986</c:v>
                </c:pt>
                <c:pt idx="571">
                  <c:v>2007.0795205479449</c:v>
                </c:pt>
                <c:pt idx="572">
                  <c:v>2007.0877068493148</c:v>
                </c:pt>
                <c:pt idx="573">
                  <c:v>2007.0904328766992</c:v>
                </c:pt>
                <c:pt idx="574">
                  <c:v>2007.0986356164378</c:v>
                </c:pt>
                <c:pt idx="575">
                  <c:v>2007.1068273972603</c:v>
                </c:pt>
                <c:pt idx="576">
                  <c:v>2007.1003213854258</c:v>
                </c:pt>
                <c:pt idx="577">
                  <c:v>2007.1172705379574</c:v>
                </c:pt>
                <c:pt idx="578">
                  <c:v>2007.1202615648876</c:v>
                </c:pt>
                <c:pt idx="579">
                  <c:v>2007.1282376366698</c:v>
                </c:pt>
                <c:pt idx="580">
                  <c:v>2007.1372107174298</c:v>
                </c:pt>
                <c:pt idx="581">
                  <c:v>2007.1392047353652</c:v>
                </c:pt>
                <c:pt idx="582">
                  <c:v>2007.1511688430528</c:v>
                </c:pt>
                <c:pt idx="583">
                  <c:v>2007.1531628609978</c:v>
                </c:pt>
                <c:pt idx="584">
                  <c:v>2007.1531628609978</c:v>
                </c:pt>
                <c:pt idx="585">
                  <c:v>2007.162135941757</c:v>
                </c:pt>
                <c:pt idx="586">
                  <c:v>2007.1641299596922</c:v>
                </c:pt>
                <c:pt idx="587">
                  <c:v>2007.1641299596922</c:v>
                </c:pt>
                <c:pt idx="588">
                  <c:v>2007.162135941757</c:v>
                </c:pt>
                <c:pt idx="589">
                  <c:v>2007.170112013529</c:v>
                </c:pt>
                <c:pt idx="590">
                  <c:v>2007.1760940673798</c:v>
                </c:pt>
                <c:pt idx="591">
                  <c:v>2007.1780880853248</c:v>
                </c:pt>
                <c:pt idx="592">
                  <c:v>2007.1870611660861</c:v>
                </c:pt>
                <c:pt idx="593">
                  <c:v>2007.1900521930029</c:v>
                </c:pt>
                <c:pt idx="594">
                  <c:v>2007.1980282647878</c:v>
                </c:pt>
                <c:pt idx="595">
                  <c:v>2007.2060043365725</c:v>
                </c:pt>
                <c:pt idx="596">
                  <c:v>2007.2199624622083</c:v>
                </c:pt>
                <c:pt idx="597">
                  <c:v>2007.2309295608995</c:v>
                </c:pt>
                <c:pt idx="598">
                  <c:v>2007.2369116147381</c:v>
                </c:pt>
                <c:pt idx="599">
                  <c:v>2007.2418966596028</c:v>
                </c:pt>
                <c:pt idx="600">
                  <c:v>2007.2508697403719</c:v>
                </c:pt>
                <c:pt idx="601">
                  <c:v>2007.2508697403719</c:v>
                </c:pt>
                <c:pt idx="602">
                  <c:v>2007.2648278659842</c:v>
                </c:pt>
                <c:pt idx="603">
                  <c:v>2007.2757949646982</c:v>
                </c:pt>
                <c:pt idx="604">
                  <c:v>2007.2807800095536</c:v>
                </c:pt>
                <c:pt idx="605">
                  <c:v>2007.2947381351748</c:v>
                </c:pt>
                <c:pt idx="606">
                  <c:v>2007.3176693415696</c:v>
                </c:pt>
                <c:pt idx="607">
                  <c:v>2007.3396035389649</c:v>
                </c:pt>
                <c:pt idx="608">
                  <c:v>2007.3505706376693</c:v>
                </c:pt>
                <c:pt idx="609">
                  <c:v>2007.3705108171298</c:v>
                </c:pt>
                <c:pt idx="610">
                  <c:v>2007.3754958619959</c:v>
                </c:pt>
                <c:pt idx="611">
                  <c:v>2007.3864629607001</c:v>
                </c:pt>
                <c:pt idx="612">
                  <c:v>2007.3954360414548</c:v>
                </c:pt>
                <c:pt idx="613">
                  <c:v>2007.4034121132424</c:v>
                </c:pt>
                <c:pt idx="614">
                  <c:v>2007.409394167081</c:v>
                </c:pt>
                <c:pt idx="615">
                  <c:v>2007.4233522927041</c:v>
                </c:pt>
                <c:pt idx="616">
                  <c:v>2007.4393044362735</c:v>
                </c:pt>
                <c:pt idx="617">
                  <c:v>2007.456253588816</c:v>
                </c:pt>
                <c:pt idx="618">
                  <c:v>2007.46722068752</c:v>
                </c:pt>
                <c:pt idx="619">
                  <c:v>2007.4981279656861</c:v>
                </c:pt>
                <c:pt idx="620">
                  <c:v>2007.5031130105506</c:v>
                </c:pt>
                <c:pt idx="621">
                  <c:v>2007.5090950643901</c:v>
                </c:pt>
                <c:pt idx="622">
                  <c:v>2007.5120860913078</c:v>
                </c:pt>
                <c:pt idx="623">
                  <c:v>2007.514080109255</c:v>
                </c:pt>
                <c:pt idx="624">
                  <c:v>2007.5310292617969</c:v>
                </c:pt>
                <c:pt idx="625">
                  <c:v>2007.54498738742</c:v>
                </c:pt>
                <c:pt idx="626">
                  <c:v>2007.5619365399443</c:v>
                </c:pt>
                <c:pt idx="627">
                  <c:v>2007.575894665586</c:v>
                </c:pt>
                <c:pt idx="628">
                  <c:v>2007.5838707373698</c:v>
                </c:pt>
                <c:pt idx="629">
                  <c:v>2007.5948378360633</c:v>
                </c:pt>
                <c:pt idx="630">
                  <c:v>2007.6087959617073</c:v>
                </c:pt>
                <c:pt idx="631">
                  <c:v>2007.6227540873199</c:v>
                </c:pt>
                <c:pt idx="632">
                  <c:v>2007.642694266782</c:v>
                </c:pt>
                <c:pt idx="633">
                  <c:v>2007.6586464103498</c:v>
                </c:pt>
                <c:pt idx="634">
                  <c:v>2007.6785865898128</c:v>
                </c:pt>
                <c:pt idx="635">
                  <c:v>2007.6895536885181</c:v>
                </c:pt>
                <c:pt idx="636">
                  <c:v>2007.7084968590048</c:v>
                </c:pt>
                <c:pt idx="637">
                  <c:v>2007.7204609666821</c:v>
                </c:pt>
                <c:pt idx="638">
                  <c:v>2007.7204609666821</c:v>
                </c:pt>
                <c:pt idx="639">
                  <c:v>2007.7254460115448</c:v>
                </c:pt>
                <c:pt idx="640">
                  <c:v>2007.7314280653848</c:v>
                </c:pt>
                <c:pt idx="641">
                  <c:v>2007.7364131102515</c:v>
                </c:pt>
                <c:pt idx="642">
                  <c:v>2007.7394041371708</c:v>
                </c:pt>
                <c:pt idx="643">
                  <c:v>2007.7394041371708</c:v>
                </c:pt>
                <c:pt idx="644">
                  <c:v>2007.7593443166215</c:v>
                </c:pt>
                <c:pt idx="645">
                  <c:v>2007.7673203884158</c:v>
                </c:pt>
                <c:pt idx="646">
                  <c:v>2007.7733024422555</c:v>
                </c:pt>
                <c:pt idx="647">
                  <c:v>2007.7862635589056</c:v>
                </c:pt>
                <c:pt idx="648">
                  <c:v>2007.7842695409593</c:v>
                </c:pt>
                <c:pt idx="649">
                  <c:v>2007.792245612744</c:v>
                </c:pt>
                <c:pt idx="650">
                  <c:v>2007.8002216845287</c:v>
                </c:pt>
                <c:pt idx="651">
                  <c:v>2007.812185792206</c:v>
                </c:pt>
                <c:pt idx="652">
                  <c:v>2007.8171708370708</c:v>
                </c:pt>
                <c:pt idx="653">
                  <c:v>2007.8171708370708</c:v>
                </c:pt>
                <c:pt idx="654">
                  <c:v>2007.831128962694</c:v>
                </c:pt>
                <c:pt idx="655">
                  <c:v>2007.831128962694</c:v>
                </c:pt>
                <c:pt idx="656">
                  <c:v>2007.8341199896129</c:v>
                </c:pt>
                <c:pt idx="657">
                  <c:v>2007.8371110165326</c:v>
                </c:pt>
                <c:pt idx="658">
                  <c:v>2007.8480781152366</c:v>
                </c:pt>
                <c:pt idx="659">
                  <c:v>2007.8590452139281</c:v>
                </c:pt>
                <c:pt idx="660">
                  <c:v>2007.8670212857251</c:v>
                </c:pt>
                <c:pt idx="661">
                  <c:v>2007.8700123126428</c:v>
                </c:pt>
                <c:pt idx="662">
                  <c:v>2007.877988384429</c:v>
                </c:pt>
                <c:pt idx="663">
                  <c:v>2007.8919465100362</c:v>
                </c:pt>
                <c:pt idx="664">
                  <c:v>2007.8979285638898</c:v>
                </c:pt>
                <c:pt idx="665">
                  <c:v>2007.9059046356751</c:v>
                </c:pt>
                <c:pt idx="666">
                  <c:v>2007.9088956626072</c:v>
                </c:pt>
                <c:pt idx="667">
                  <c:v>2007.914877716433</c:v>
                </c:pt>
                <c:pt idx="668">
                  <c:v>2007.9198627613011</c:v>
                </c:pt>
                <c:pt idx="669">
                  <c:v>2007.9308298600031</c:v>
                </c:pt>
                <c:pt idx="670">
                  <c:v>2007.936811913841</c:v>
                </c:pt>
                <c:pt idx="671">
                  <c:v>2007.9447879856261</c:v>
                </c:pt>
                <c:pt idx="672">
                  <c:v>2007.9507700394638</c:v>
                </c:pt>
                <c:pt idx="673">
                  <c:v>2007.9587461112485</c:v>
                </c:pt>
                <c:pt idx="674">
                  <c:v>2007.9677191920061</c:v>
                </c:pt>
                <c:pt idx="675">
                  <c:v>2007.9756952638011</c:v>
                </c:pt>
                <c:pt idx="676">
                  <c:v>2007.9836713355755</c:v>
                </c:pt>
                <c:pt idx="677">
                  <c:v>2008.0006204881181</c:v>
                </c:pt>
                <c:pt idx="678" formatCode="0.000">
                  <c:v>2008.0051804945301</c:v>
                </c:pt>
                <c:pt idx="679" formatCode="0.000">
                  <c:v>2008.0218945463944</c:v>
                </c:pt>
                <c:pt idx="680" formatCode="0.000">
                  <c:v>2008.0330093908847</c:v>
                </c:pt>
                <c:pt idx="681" formatCode="0.000">
                  <c:v>2008.0330093908847</c:v>
                </c:pt>
                <c:pt idx="682" formatCode="0.000">
                  <c:v>2008.0385250280003</c:v>
                </c:pt>
                <c:pt idx="683" formatCode="0.000">
                  <c:v>2008.0524812613078</c:v>
                </c:pt>
                <c:pt idx="684" formatCode="0.000">
                  <c:v>2008.0524812613078</c:v>
                </c:pt>
                <c:pt idx="685" formatCode="0.000">
                  <c:v>2008.0691117429137</c:v>
                </c:pt>
                <c:pt idx="686" formatCode="0.000">
                  <c:v>2008.0747109502886</c:v>
                </c:pt>
                <c:pt idx="687" formatCode="0.000">
                  <c:v>2008.0802265873926</c:v>
                </c:pt>
                <c:pt idx="688" formatCode="0.000">
                  <c:v>2008.0885836133368</c:v>
                </c:pt>
                <c:pt idx="689" formatCode="0.000">
                  <c:v>2008.0969406392694</c:v>
                </c:pt>
                <c:pt idx="690" formatCode="0.000">
                  <c:v>2008.1052976652031</c:v>
                </c:pt>
                <c:pt idx="691" formatCode="0.000">
                  <c:v>2008.1135711208753</c:v>
                </c:pt>
                <c:pt idx="692" formatCode="0.000">
                  <c:v>2008.1302851727405</c:v>
                </c:pt>
                <c:pt idx="693" formatCode="0.000">
                  <c:v>2008.1386421986729</c:v>
                </c:pt>
                <c:pt idx="694" formatCode="0.000">
                  <c:v>2008.1441578357878</c:v>
                </c:pt>
                <c:pt idx="695" formatCode="0.000">
                  <c:v>2008.1608718876539</c:v>
                </c:pt>
                <c:pt idx="696" formatCode="0.000">
                  <c:v>2008.1636297062116</c:v>
                </c:pt>
                <c:pt idx="697" formatCode="0.000">
                  <c:v>2008.183101576624</c:v>
                </c:pt>
                <c:pt idx="698" formatCode="0.000">
                  <c:v>2008.1914586025648</c:v>
                </c:pt>
                <c:pt idx="699" formatCode="0.000">
                  <c:v>2008.202573447071</c:v>
                </c:pt>
                <c:pt idx="700" formatCode="0.000">
                  <c:v>2008.2080890841846</c:v>
                </c:pt>
                <c:pt idx="701" formatCode="0.000">
                  <c:v>2008.2192039286651</c:v>
                </c:pt>
                <c:pt idx="702" formatCode="0.000">
                  <c:v>2008.2331601619712</c:v>
                </c:pt>
                <c:pt idx="703" formatCode="0.000">
                  <c:v>2008.2442750064608</c:v>
                </c:pt>
                <c:pt idx="704" formatCode="0.000">
                  <c:v>2008.255389850952</c:v>
                </c:pt>
                <c:pt idx="705" formatCode="0.000">
                  <c:v>2008.2609054880681</c:v>
                </c:pt>
                <c:pt idx="706" formatCode="0.000">
                  <c:v>2008.2637468768694</c:v>
                </c:pt>
                <c:pt idx="707" formatCode="0.000">
                  <c:v>2008.2776195399329</c:v>
                </c:pt>
                <c:pt idx="708" formatCode="0.000">
                  <c:v>2008.2859765658654</c:v>
                </c:pt>
                <c:pt idx="709" formatCode="0.000">
                  <c:v>2008.2942500215388</c:v>
                </c:pt>
                <c:pt idx="710" formatCode="0.000">
                  <c:v>2008.3026070474714</c:v>
                </c:pt>
                <c:pt idx="711" formatCode="0.000">
                  <c:v>2008.3137218919608</c:v>
                </c:pt>
                <c:pt idx="712" formatCode="0.000">
                  <c:v>2008.3220789178836</c:v>
                </c:pt>
                <c:pt idx="713" formatCode="0.000">
                  <c:v>2008.333193762385</c:v>
                </c:pt>
                <c:pt idx="714" formatCode="0.000">
                  <c:v>2008.3387929697601</c:v>
                </c:pt>
                <c:pt idx="715" formatCode="0.000">
                  <c:v>2008.347066425433</c:v>
                </c:pt>
                <c:pt idx="716" formatCode="0.000">
                  <c:v>2008.3610226587398</c:v>
                </c:pt>
                <c:pt idx="717" formatCode="0.000">
                  <c:v>2008.369379684673</c:v>
                </c:pt>
                <c:pt idx="718" formatCode="0.000">
                  <c:v>2008.3748953217885</c:v>
                </c:pt>
                <c:pt idx="719" formatCode="0.000">
                  <c:v>2008.3860101662801</c:v>
                </c:pt>
                <c:pt idx="720" formatCode="0.000">
                  <c:v>2008.3943671922116</c:v>
                </c:pt>
                <c:pt idx="721" formatCode="0.000">
                  <c:v>2008.4027242181442</c:v>
                </c:pt>
                <c:pt idx="722" formatCode="0.000">
                  <c:v>2008.40823985526</c:v>
                </c:pt>
                <c:pt idx="723" formatCode="0.000">
                  <c:v>2008.4138390626351</c:v>
                </c:pt>
                <c:pt idx="724" formatCode="0.000">
                  <c:v>2008.4193546997501</c:v>
                </c:pt>
                <c:pt idx="725" formatCode="0.000">
                  <c:v>2008.4193546997501</c:v>
                </c:pt>
                <c:pt idx="726" formatCode="0.000">
                  <c:v>2008.4277117256993</c:v>
                </c:pt>
                <c:pt idx="727" formatCode="0.000">
                  <c:v>2008.4360687516262</c:v>
                </c:pt>
                <c:pt idx="728" formatCode="0.000">
                  <c:v>2008.4555406220411</c:v>
                </c:pt>
                <c:pt idx="729" formatCode="0.000">
                  <c:v>2008.474928922202</c:v>
                </c:pt>
                <c:pt idx="730" formatCode="0.000">
                  <c:v>2008.4805281295769</c:v>
                </c:pt>
                <c:pt idx="731" formatCode="0.000">
                  <c:v>2008.4861273369518</c:v>
                </c:pt>
                <c:pt idx="732" formatCode="0.000">
                  <c:v>2008.4916429740674</c:v>
                </c:pt>
                <c:pt idx="733" formatCode="0.000">
                  <c:v>2008.5</c:v>
                </c:pt>
                <c:pt idx="734" formatCode="0.000">
                  <c:v>2008.5055156371161</c:v>
                </c:pt>
                <c:pt idx="735" formatCode="0.000">
                  <c:v>2008.5111148444898</c:v>
                </c:pt>
                <c:pt idx="736" formatCode="0.000">
                  <c:v>2008.508357025933</c:v>
                </c:pt>
                <c:pt idx="737" formatCode="0.000">
                  <c:v>2008.5166304816166</c:v>
                </c:pt>
                <c:pt idx="738" formatCode="0.000">
                  <c:v>2008.5166304816166</c:v>
                </c:pt>
                <c:pt idx="739" formatCode="0.000">
                  <c:v>2008.5166304816166</c:v>
                </c:pt>
                <c:pt idx="740" formatCode="0.000">
                  <c:v>2008.5249875075378</c:v>
                </c:pt>
                <c:pt idx="741">
                  <c:v>2008.5287671233011</c:v>
                </c:pt>
                <c:pt idx="742">
                  <c:v>2008.5479452054794</c:v>
                </c:pt>
                <c:pt idx="743">
                  <c:v>2008.5671232876712</c:v>
                </c:pt>
                <c:pt idx="744">
                  <c:v>2008.5863013698629</c:v>
                </c:pt>
                <c:pt idx="745">
                  <c:v>2008.6054794520551</c:v>
                </c:pt>
                <c:pt idx="746">
                  <c:v>2008.6246575342466</c:v>
                </c:pt>
                <c:pt idx="747">
                  <c:v>2008.6438356164253</c:v>
                </c:pt>
                <c:pt idx="748">
                  <c:v>2008.6630136986298</c:v>
                </c:pt>
                <c:pt idx="749">
                  <c:v>2008.682191780822</c:v>
                </c:pt>
                <c:pt idx="750">
                  <c:v>2008.682191780822</c:v>
                </c:pt>
                <c:pt idx="751">
                  <c:v>2008.7013698630137</c:v>
                </c:pt>
                <c:pt idx="752">
                  <c:v>2008.7205479452061</c:v>
                </c:pt>
                <c:pt idx="753">
                  <c:v>2008.7397260273972</c:v>
                </c:pt>
                <c:pt idx="754">
                  <c:v>2008.7589041095891</c:v>
                </c:pt>
                <c:pt idx="755">
                  <c:v>2008.7780821917811</c:v>
                </c:pt>
                <c:pt idx="756">
                  <c:v>2008.7972602739726</c:v>
                </c:pt>
                <c:pt idx="757">
                  <c:v>2008.8164383561598</c:v>
                </c:pt>
                <c:pt idx="758">
                  <c:v>2008.8356164383558</c:v>
                </c:pt>
                <c:pt idx="759">
                  <c:v>2008.8547945205478</c:v>
                </c:pt>
                <c:pt idx="760">
                  <c:v>2008.8739726027397</c:v>
                </c:pt>
                <c:pt idx="761">
                  <c:v>2008.8931506849308</c:v>
                </c:pt>
                <c:pt idx="762">
                  <c:v>2008.9123287671232</c:v>
                </c:pt>
                <c:pt idx="763">
                  <c:v>2008.9315068493152</c:v>
                </c:pt>
                <c:pt idx="764">
                  <c:v>2008.9506849315069</c:v>
                </c:pt>
                <c:pt idx="765">
                  <c:v>2008.9698630137011</c:v>
                </c:pt>
                <c:pt idx="766">
                  <c:v>2008.9890410958899</c:v>
                </c:pt>
                <c:pt idx="767" formatCode="0.000">
                  <c:v>2009.002739726028</c:v>
                </c:pt>
                <c:pt idx="768" formatCode="0.000">
                  <c:v>2009.0191780821917</c:v>
                </c:pt>
                <c:pt idx="769" formatCode="0.000">
                  <c:v>2009.0383561643835</c:v>
                </c:pt>
                <c:pt idx="770" formatCode="0.000">
                  <c:v>2009.0575342465754</c:v>
                </c:pt>
                <c:pt idx="771" formatCode="0.000">
                  <c:v>2009.0767123287671</c:v>
                </c:pt>
                <c:pt idx="772" formatCode="0.000">
                  <c:v>2009.0958904109589</c:v>
                </c:pt>
                <c:pt idx="773" formatCode="0.000">
                  <c:v>2009.1150684931511</c:v>
                </c:pt>
                <c:pt idx="774" formatCode="0.000">
                  <c:v>2009.1342465753169</c:v>
                </c:pt>
                <c:pt idx="775" formatCode="0.000">
                  <c:v>2009.1534246575141</c:v>
                </c:pt>
                <c:pt idx="776" formatCode="0.000">
                  <c:v>2009.1726027397258</c:v>
                </c:pt>
                <c:pt idx="777" formatCode="0.000">
                  <c:v>2009.1917808219148</c:v>
                </c:pt>
                <c:pt idx="778" formatCode="0.000">
                  <c:v>2009.2109589041111</c:v>
                </c:pt>
                <c:pt idx="779" formatCode="0.000">
                  <c:v>2009.2301369862998</c:v>
                </c:pt>
                <c:pt idx="780" formatCode="0.000">
                  <c:v>2009.2493150684932</c:v>
                </c:pt>
                <c:pt idx="781" formatCode="0.000">
                  <c:v>2009.2684931506851</c:v>
                </c:pt>
                <c:pt idx="782" formatCode="0.000">
                  <c:v>2009.2876712328766</c:v>
                </c:pt>
                <c:pt idx="783" formatCode="0.000">
                  <c:v>2009.3068493150686</c:v>
                </c:pt>
                <c:pt idx="784" formatCode="0.000">
                  <c:v>2009.3260273972603</c:v>
                </c:pt>
                <c:pt idx="785" formatCode="0.000">
                  <c:v>2009.345205479452</c:v>
                </c:pt>
                <c:pt idx="786" formatCode="0.000">
                  <c:v>2009.3643835616438</c:v>
                </c:pt>
                <c:pt idx="787" formatCode="0.000">
                  <c:v>2009.3835616438357</c:v>
                </c:pt>
                <c:pt idx="788" formatCode="0.000">
                  <c:v>2009.4027397260281</c:v>
                </c:pt>
                <c:pt idx="789" formatCode="0.000">
                  <c:v>2009.4219178082201</c:v>
                </c:pt>
                <c:pt idx="790" formatCode="0.000">
                  <c:v>2009.4410958904109</c:v>
                </c:pt>
                <c:pt idx="791" formatCode="0.000">
                  <c:v>2009.4602739726031</c:v>
                </c:pt>
                <c:pt idx="792" formatCode="0.000">
                  <c:v>2009.479452054795</c:v>
                </c:pt>
                <c:pt idx="793" formatCode="0.000">
                  <c:v>2009.4986301369859</c:v>
                </c:pt>
                <c:pt idx="794" formatCode="0.000">
                  <c:v>2009.5178082191778</c:v>
                </c:pt>
                <c:pt idx="795" formatCode="0.000">
                  <c:v>2009.53698630137</c:v>
                </c:pt>
                <c:pt idx="796" formatCode="0.000">
                  <c:v>2009.5561643835617</c:v>
                </c:pt>
                <c:pt idx="797" formatCode="0.000">
                  <c:v>2009.5753424657535</c:v>
                </c:pt>
                <c:pt idx="798" formatCode="0.000">
                  <c:v>2009.594520547935</c:v>
                </c:pt>
                <c:pt idx="799" formatCode="0.000">
                  <c:v>2009.6136986301358</c:v>
                </c:pt>
                <c:pt idx="800" formatCode="0.000">
                  <c:v>2009.6328767123248</c:v>
                </c:pt>
                <c:pt idx="801" formatCode="0.000">
                  <c:v>2009.6520547945206</c:v>
                </c:pt>
                <c:pt idx="802" formatCode="0.000">
                  <c:v>2009.6712328766964</c:v>
                </c:pt>
                <c:pt idx="803" formatCode="0.000">
                  <c:v>2009.6904109588845</c:v>
                </c:pt>
                <c:pt idx="804" formatCode="0.000">
                  <c:v>2009.7095890411085</c:v>
                </c:pt>
                <c:pt idx="805" formatCode="0.000">
                  <c:v>2009.7287671233044</c:v>
                </c:pt>
                <c:pt idx="806" formatCode="0.000">
                  <c:v>2009.7479452054795</c:v>
                </c:pt>
                <c:pt idx="807" formatCode="0.000">
                  <c:v>2009.7671232876712</c:v>
                </c:pt>
                <c:pt idx="808" formatCode="0.000">
                  <c:v>2009.7863013698629</c:v>
                </c:pt>
                <c:pt idx="809" formatCode="0.000">
                  <c:v>2009.8054794520551</c:v>
                </c:pt>
                <c:pt idx="810" formatCode="0.000">
                  <c:v>2009.8246575342466</c:v>
                </c:pt>
                <c:pt idx="811" formatCode="0.000">
                  <c:v>2009.8438356164274</c:v>
                </c:pt>
                <c:pt idx="812" formatCode="0.000">
                  <c:v>2009.8630136986299</c:v>
                </c:pt>
                <c:pt idx="813" formatCode="0.000">
                  <c:v>2009.8821917808218</c:v>
                </c:pt>
                <c:pt idx="814" formatCode="0.000">
                  <c:v>2009.9013698630151</c:v>
                </c:pt>
                <c:pt idx="815" formatCode="0.000">
                  <c:v>2009.9205479452162</c:v>
                </c:pt>
                <c:pt idx="816" formatCode="0.000">
                  <c:v>2009.9397260273972</c:v>
                </c:pt>
                <c:pt idx="817" formatCode="0.000">
                  <c:v>2009.9589041095901</c:v>
                </c:pt>
                <c:pt idx="818" formatCode="0.000">
                  <c:v>2009.9780821917811</c:v>
                </c:pt>
                <c:pt idx="819" formatCode="0.000">
                  <c:v>2009.9972602739726</c:v>
                </c:pt>
                <c:pt idx="820" formatCode="0.000">
                  <c:v>2010.0164383561644</c:v>
                </c:pt>
                <c:pt idx="821" formatCode="0.000">
                  <c:v>2010.0356164383559</c:v>
                </c:pt>
                <c:pt idx="822" formatCode="0.000">
                  <c:v>2010.0547945205478</c:v>
                </c:pt>
                <c:pt idx="823" formatCode="0.000">
                  <c:v>2010.07397260274</c:v>
                </c:pt>
                <c:pt idx="824" formatCode="0.000">
                  <c:v>2010.0931506849308</c:v>
                </c:pt>
                <c:pt idx="825" formatCode="0.000">
                  <c:v>2010.1123287671228</c:v>
                </c:pt>
                <c:pt idx="826" formatCode="0.000">
                  <c:v>2010.1315068493052</c:v>
                </c:pt>
                <c:pt idx="827" formatCode="0.000">
                  <c:v>2010.1506849315058</c:v>
                </c:pt>
                <c:pt idx="828" formatCode="0.000">
                  <c:v>2010.1698630136987</c:v>
                </c:pt>
                <c:pt idx="829" formatCode="0.000">
                  <c:v>2010.1890410958797</c:v>
                </c:pt>
                <c:pt idx="830" formatCode="0.000">
                  <c:v>2010.2082191780821</c:v>
                </c:pt>
                <c:pt idx="831" formatCode="0.000">
                  <c:v>2010.2273972602761</c:v>
                </c:pt>
                <c:pt idx="832" formatCode="0.000">
                  <c:v>2010.2465753424792</c:v>
                </c:pt>
                <c:pt idx="833" formatCode="0.000">
                  <c:v>2010.2657534246778</c:v>
                </c:pt>
                <c:pt idx="834" formatCode="0.000">
                  <c:v>2010.2849315068386</c:v>
                </c:pt>
                <c:pt idx="835" formatCode="0.000">
                  <c:v>2010.3041095890408</c:v>
                </c:pt>
                <c:pt idx="836" formatCode="0.000">
                  <c:v>2010.3232876712329</c:v>
                </c:pt>
                <c:pt idx="837" formatCode="0.000">
                  <c:v>2010.3424657534247</c:v>
                </c:pt>
                <c:pt idx="838" formatCode="0.000">
                  <c:v>2010.3616438356148</c:v>
                </c:pt>
                <c:pt idx="839" formatCode="0.000">
                  <c:v>2010.3808219177999</c:v>
                </c:pt>
                <c:pt idx="840" formatCode="0.000">
                  <c:v>2010.4</c:v>
                </c:pt>
                <c:pt idx="841" formatCode="0.000">
                  <c:v>2010.4191780821961</c:v>
                </c:pt>
                <c:pt idx="842" formatCode="0.000">
                  <c:v>2010.4383561643835</c:v>
                </c:pt>
                <c:pt idx="843" formatCode="0.000">
                  <c:v>2010.4575342465753</c:v>
                </c:pt>
                <c:pt idx="844" formatCode="0.000">
                  <c:v>2010.4767123287681</c:v>
                </c:pt>
                <c:pt idx="845" formatCode="0.000">
                  <c:v>2010.4958904109601</c:v>
                </c:pt>
                <c:pt idx="846" formatCode="0.000">
                  <c:v>2010.5150684931511</c:v>
                </c:pt>
                <c:pt idx="847" formatCode="0.000">
                  <c:v>2010.534246575322</c:v>
                </c:pt>
                <c:pt idx="848" formatCode="0.000">
                  <c:v>2010.5534246575182</c:v>
                </c:pt>
                <c:pt idx="849" formatCode="0.000">
                  <c:v>2010.5726027397259</c:v>
                </c:pt>
                <c:pt idx="850" formatCode="0.000">
                  <c:v>2010.5917808219178</c:v>
                </c:pt>
                <c:pt idx="851" formatCode="0.000">
                  <c:v>2010.61095890411</c:v>
                </c:pt>
                <c:pt idx="852" formatCode="0.000">
                  <c:v>2010.6301369862999</c:v>
                </c:pt>
                <c:pt idx="853">
                  <c:v>2010.6493150684928</c:v>
                </c:pt>
                <c:pt idx="854">
                  <c:v>2010.668493150685</c:v>
                </c:pt>
                <c:pt idx="855">
                  <c:v>2010.6876712328758</c:v>
                </c:pt>
                <c:pt idx="856">
                  <c:v>2010.7068493150684</c:v>
                </c:pt>
                <c:pt idx="857">
                  <c:v>2010.7260273972611</c:v>
                </c:pt>
                <c:pt idx="858">
                  <c:v>2010.7452054794521</c:v>
                </c:pt>
                <c:pt idx="859">
                  <c:v>2010.7643835616439</c:v>
                </c:pt>
                <c:pt idx="860">
                  <c:v>2010.783561643836</c:v>
                </c:pt>
                <c:pt idx="861">
                  <c:v>2010.8027397260273</c:v>
                </c:pt>
                <c:pt idx="862">
                  <c:v>2010.8219178082193</c:v>
                </c:pt>
                <c:pt idx="863">
                  <c:v>2010.8410958904108</c:v>
                </c:pt>
                <c:pt idx="864">
                  <c:v>2010.8602739726027</c:v>
                </c:pt>
                <c:pt idx="865">
                  <c:v>2010.8794520547945</c:v>
                </c:pt>
                <c:pt idx="866">
                  <c:v>2010.8986301369848</c:v>
                </c:pt>
                <c:pt idx="867">
                  <c:v>2010.9178082191779</c:v>
                </c:pt>
                <c:pt idx="868">
                  <c:v>2010.9369863013701</c:v>
                </c:pt>
                <c:pt idx="869">
                  <c:v>2010.9561643835661</c:v>
                </c:pt>
                <c:pt idx="870">
                  <c:v>2010.9753424657533</c:v>
                </c:pt>
                <c:pt idx="871">
                  <c:v>2010.9945205479448</c:v>
                </c:pt>
                <c:pt idx="872" formatCode="0.0000">
                  <c:v>2011.013698630137</c:v>
                </c:pt>
                <c:pt idx="873" formatCode="0.0000">
                  <c:v>2011.0328767123278</c:v>
                </c:pt>
                <c:pt idx="874" formatCode="0.0000">
                  <c:v>2011.0520547945205</c:v>
                </c:pt>
                <c:pt idx="875" formatCode="0.0000">
                  <c:v>2011.0712328767017</c:v>
                </c:pt>
                <c:pt idx="876" formatCode="0.0000">
                  <c:v>2011.0904109588885</c:v>
                </c:pt>
              </c:numCache>
            </c:numRef>
          </c:xVal>
          <c:yVal>
            <c:numRef>
              <c:f>wholesale_prices!$G$5:$G$1167</c:f>
              <c:numCache>
                <c:formatCode>General</c:formatCode>
                <c:ptCount val="877"/>
                <c:pt idx="753" formatCode="0.000">
                  <c:v>10.532269317514569</c:v>
                </c:pt>
                <c:pt idx="754" formatCode="0.000">
                  <c:v>9.5662922990700068</c:v>
                </c:pt>
                <c:pt idx="755" formatCode="0.000">
                  <c:v>10.612222213026374</c:v>
                </c:pt>
                <c:pt idx="756" formatCode="0.000">
                  <c:v>6.4600959769606661</c:v>
                </c:pt>
                <c:pt idx="757" formatCode="0.000">
                  <c:v>6.5297562745474265</c:v>
                </c:pt>
                <c:pt idx="758" formatCode="0.000">
                  <c:v>7.1595069326191858</c:v>
                </c:pt>
                <c:pt idx="759" formatCode="0.000">
                  <c:v>7.1809031008067885</c:v>
                </c:pt>
                <c:pt idx="760" formatCode="0.000">
                  <c:v>6.769433045201497</c:v>
                </c:pt>
                <c:pt idx="761" formatCode="0.000">
                  <c:v>5.3988357060559249</c:v>
                </c:pt>
                <c:pt idx="762" formatCode="0.000">
                  <c:v>6.2870954656145921</c:v>
                </c:pt>
                <c:pt idx="763" formatCode="0.000">
                  <c:v>6.4315996642958924</c:v>
                </c:pt>
                <c:pt idx="764" formatCode="0.000">
                  <c:v>7.7551468846557015</c:v>
                </c:pt>
                <c:pt idx="765" formatCode="0.000">
                  <c:v>5.6230002326925055</c:v>
                </c:pt>
                <c:pt idx="766" formatCode="0.000">
                  <c:v>4.3003119540049353</c:v>
                </c:pt>
                <c:pt idx="767" formatCode="0.000">
                  <c:v>4.6615532820280681</c:v>
                </c:pt>
                <c:pt idx="768" formatCode="0.000">
                  <c:v>7.7019370894445531</c:v>
                </c:pt>
                <c:pt idx="769" formatCode="0.000">
                  <c:v>5.4626785168789045</c:v>
                </c:pt>
                <c:pt idx="770" formatCode="0.000">
                  <c:v>5.5133326344106424</c:v>
                </c:pt>
                <c:pt idx="771" formatCode="0.000">
                  <c:v>5.6237609198556475</c:v>
                </c:pt>
                <c:pt idx="772" formatCode="0.000">
                  <c:v>5.8671715316706745</c:v>
                </c:pt>
                <c:pt idx="773" formatCode="0.000">
                  <c:v>5.2117500474015817</c:v>
                </c:pt>
                <c:pt idx="774" formatCode="0.000">
                  <c:v>4.4330801454819504</c:v>
                </c:pt>
                <c:pt idx="775" formatCode="0.000">
                  <c:v>3.9237770334928235</c:v>
                </c:pt>
                <c:pt idx="776" formatCode="0.000">
                  <c:v>3.8872832801074821</c:v>
                </c:pt>
                <c:pt idx="777" formatCode="0.000">
                  <c:v>3.7495123581593663</c:v>
                </c:pt>
                <c:pt idx="778" formatCode="0.000">
                  <c:v>3.3990398713511305</c:v>
                </c:pt>
                <c:pt idx="779" formatCode="0.000">
                  <c:v>3.5086181427580998</c:v>
                </c:pt>
                <c:pt idx="780" formatCode="0.000">
                  <c:v>3.1565282313157539</c:v>
                </c:pt>
                <c:pt idx="781" formatCode="0.000">
                  <c:v>3.7774637111322882</c:v>
                </c:pt>
                <c:pt idx="782" formatCode="0.000">
                  <c:v>3.4794324695990193</c:v>
                </c:pt>
                <c:pt idx="783" formatCode="0.000">
                  <c:v>3.516296640176253</c:v>
                </c:pt>
                <c:pt idx="784" formatCode="0.000">
                  <c:v>3.9849540100778902</c:v>
                </c:pt>
                <c:pt idx="785" formatCode="0.000">
                  <c:v>3.200325363653687</c:v>
                </c:pt>
                <c:pt idx="786" formatCode="0.000">
                  <c:v>3.7338088352957777</c:v>
                </c:pt>
                <c:pt idx="787" formatCode="0.000">
                  <c:v>4.1269285360954138</c:v>
                </c:pt>
                <c:pt idx="788" formatCode="0.000">
                  <c:v>3.2055183320164251</c:v>
                </c:pt>
                <c:pt idx="789" formatCode="0.000">
                  <c:v>3.3812181750290384</c:v>
                </c:pt>
                <c:pt idx="790" formatCode="0.000">
                  <c:v>3.5824280060542173</c:v>
                </c:pt>
                <c:pt idx="791" formatCode="0.000">
                  <c:v>3.5134470748831967</c:v>
                </c:pt>
                <c:pt idx="792" formatCode="0.000">
                  <c:v>3.8356807239200927</c:v>
                </c:pt>
                <c:pt idx="793" formatCode="0.000">
                  <c:v>3.9280901088399891</c:v>
                </c:pt>
                <c:pt idx="794" formatCode="0.000">
                  <c:v>3.7215251113287389</c:v>
                </c:pt>
                <c:pt idx="795" formatCode="0.000">
                  <c:v>3.359529611750466</c:v>
                </c:pt>
                <c:pt idx="796" formatCode="0.000">
                  <c:v>3.2262348547585256</c:v>
                </c:pt>
                <c:pt idx="797" formatCode="0.000">
                  <c:v>2.9894345808158582</c:v>
                </c:pt>
                <c:pt idx="798" formatCode="0.000">
                  <c:v>2.8915115961343192</c:v>
                </c:pt>
              </c:numCache>
            </c:numRef>
          </c:yVal>
        </c:ser>
        <c:ser>
          <c:idx val="6"/>
          <c:order val="6"/>
          <c:spPr>
            <a:ln w="28575">
              <a:noFill/>
            </a:ln>
          </c:spPr>
          <c:xVal>
            <c:numRef>
              <c:f>wholesale_prices!$A$5:$A$1167</c:f>
              <c:numCache>
                <c:formatCode>General</c:formatCode>
                <c:ptCount val="877"/>
                <c:pt idx="0">
                  <c:v>2001.2327173169058</c:v>
                </c:pt>
                <c:pt idx="1">
                  <c:v>2001.2419986310747</c:v>
                </c:pt>
                <c:pt idx="2">
                  <c:v>2001.260479123888</c:v>
                </c:pt>
                <c:pt idx="3">
                  <c:v>2001.2650787132111</c:v>
                </c:pt>
                <c:pt idx="4">
                  <c:v>2001.2721423682408</c:v>
                </c:pt>
                <c:pt idx="5">
                  <c:v>2001.2778918548938</c:v>
                </c:pt>
                <c:pt idx="6">
                  <c:v>2001.2836413415469</c:v>
                </c:pt>
                <c:pt idx="7">
                  <c:v>2001.2836413415469</c:v>
                </c:pt>
                <c:pt idx="8">
                  <c:v>2001.2928405201908</c:v>
                </c:pt>
                <c:pt idx="9">
                  <c:v>2001.3021218343488</c:v>
                </c:pt>
                <c:pt idx="10">
                  <c:v>2001.3160027378508</c:v>
                </c:pt>
                <c:pt idx="11">
                  <c:v>2001.3160027378508</c:v>
                </c:pt>
                <c:pt idx="12">
                  <c:v>2001.3160027378508</c:v>
                </c:pt>
                <c:pt idx="13">
                  <c:v>2001.3298836413414</c:v>
                </c:pt>
                <c:pt idx="14">
                  <c:v>2001.3344832306598</c:v>
                </c:pt>
                <c:pt idx="15">
                  <c:v>2001.3530458589851</c:v>
                </c:pt>
                <c:pt idx="16">
                  <c:v>2001.3530458589851</c:v>
                </c:pt>
                <c:pt idx="17">
                  <c:v>2001.3761259411363</c:v>
                </c:pt>
                <c:pt idx="18">
                  <c:v>2001.3854072552999</c:v>
                </c:pt>
                <c:pt idx="19">
                  <c:v>2001.4039698836461</c:v>
                </c:pt>
                <c:pt idx="20">
                  <c:v>2001.4178507871493</c:v>
                </c:pt>
                <c:pt idx="21">
                  <c:v>2001.4317316906231</c:v>
                </c:pt>
                <c:pt idx="22">
                  <c:v>2001.4409308692677</c:v>
                </c:pt>
                <c:pt idx="23">
                  <c:v>2001.450212183436</c:v>
                </c:pt>
                <c:pt idx="24">
                  <c:v>2001.4548117727611</c:v>
                </c:pt>
                <c:pt idx="25">
                  <c:v>2001.4594934976051</c:v>
                </c:pt>
                <c:pt idx="26">
                  <c:v>2001.4686926762511</c:v>
                </c:pt>
                <c:pt idx="27">
                  <c:v>2001.4825735797401</c:v>
                </c:pt>
                <c:pt idx="28">
                  <c:v>2001.4918548939079</c:v>
                </c:pt>
                <c:pt idx="29">
                  <c:v>2001.5103353867214</c:v>
                </c:pt>
                <c:pt idx="30">
                  <c:v>2001.5288980150578</c:v>
                </c:pt>
                <c:pt idx="31">
                  <c:v>2001.5427789185478</c:v>
                </c:pt>
                <c:pt idx="32">
                  <c:v>2001.5473785078698</c:v>
                </c:pt>
                <c:pt idx="33">
                  <c:v>2001.561259411362</c:v>
                </c:pt>
                <c:pt idx="34">
                  <c:v>2001.5658590006983</c:v>
                </c:pt>
                <c:pt idx="35">
                  <c:v>2001.5844216290109</c:v>
                </c:pt>
                <c:pt idx="36">
                  <c:v>2001.5983025325008</c:v>
                </c:pt>
                <c:pt idx="37">
                  <c:v>2001.6213826146377</c:v>
                </c:pt>
                <c:pt idx="38">
                  <c:v>2001.6306639288159</c:v>
                </c:pt>
                <c:pt idx="39">
                  <c:v>2001.649144421629</c:v>
                </c:pt>
                <c:pt idx="40">
                  <c:v>2001.6538261464748</c:v>
                </c:pt>
                <c:pt idx="41">
                  <c:v>2001.6723066392749</c:v>
                </c:pt>
                <c:pt idx="42">
                  <c:v>2001.6907871321014</c:v>
                </c:pt>
                <c:pt idx="43">
                  <c:v>2001.704668035592</c:v>
                </c:pt>
                <c:pt idx="44">
                  <c:v>2001.7185489390829</c:v>
                </c:pt>
                <c:pt idx="45">
                  <c:v>2001.746392881588</c:v>
                </c:pt>
                <c:pt idx="46">
                  <c:v>2001.7509924709104</c:v>
                </c:pt>
                <c:pt idx="47">
                  <c:v>2001.7787542778908</c:v>
                </c:pt>
                <c:pt idx="48">
                  <c:v>2001.792635181383</c:v>
                </c:pt>
                <c:pt idx="49">
                  <c:v>2001.8065160848735</c:v>
                </c:pt>
                <c:pt idx="50">
                  <c:v>2001.8203969883598</c:v>
                </c:pt>
                <c:pt idx="51">
                  <c:v>2001.8203969883598</c:v>
                </c:pt>
                <c:pt idx="52">
                  <c:v>2001.8481587953456</c:v>
                </c:pt>
                <c:pt idx="53">
                  <c:v>2001.8574401095098</c:v>
                </c:pt>
                <c:pt idx="54">
                  <c:v>2001.8852019164956</c:v>
                </c:pt>
                <c:pt idx="55">
                  <c:v>2001.8944010951398</c:v>
                </c:pt>
                <c:pt idx="56">
                  <c:v>2001.912963723488</c:v>
                </c:pt>
                <c:pt idx="57">
                  <c:v>2001.912963723488</c:v>
                </c:pt>
                <c:pt idx="58">
                  <c:v>2001.9268446269677</c:v>
                </c:pt>
                <c:pt idx="59">
                  <c:v>2001.9314442162795</c:v>
                </c:pt>
                <c:pt idx="60">
                  <c:v>2001.9592060232717</c:v>
                </c:pt>
                <c:pt idx="61">
                  <c:v>2001.9638056125941</c:v>
                </c:pt>
                <c:pt idx="62">
                  <c:v>2001.9823682409308</c:v>
                </c:pt>
                <c:pt idx="63">
                  <c:v>2001.9869678302634</c:v>
                </c:pt>
                <c:pt idx="64">
                  <c:v>2002.0101300479098</c:v>
                </c:pt>
                <c:pt idx="65">
                  <c:v>2002.0332101300478</c:v>
                </c:pt>
                <c:pt idx="66">
                  <c:v>2002.0470910335387</c:v>
                </c:pt>
                <c:pt idx="67">
                  <c:v>2002.0563723477071</c:v>
                </c:pt>
                <c:pt idx="68">
                  <c:v>2002.0795345653648</c:v>
                </c:pt>
                <c:pt idx="69">
                  <c:v>2002.1026967830253</c:v>
                </c:pt>
                <c:pt idx="70">
                  <c:v>2002.1304585900048</c:v>
                </c:pt>
                <c:pt idx="71">
                  <c:v>2002.144339493487</c:v>
                </c:pt>
                <c:pt idx="72">
                  <c:v>2002.144339493487</c:v>
                </c:pt>
                <c:pt idx="73">
                  <c:v>2002.144339493487</c:v>
                </c:pt>
                <c:pt idx="74">
                  <c:v>2002.1628199863108</c:v>
                </c:pt>
                <c:pt idx="75">
                  <c:v>2002.1767008897998</c:v>
                </c:pt>
                <c:pt idx="76">
                  <c:v>2002.1905817932961</c:v>
                </c:pt>
                <c:pt idx="77">
                  <c:v>2002.1946064339386</c:v>
                </c:pt>
                <c:pt idx="78">
                  <c:v>2002.2044626967829</c:v>
                </c:pt>
                <c:pt idx="79">
                  <c:v>2002.2137440109498</c:v>
                </c:pt>
                <c:pt idx="80">
                  <c:v>2002.2137440109498</c:v>
                </c:pt>
                <c:pt idx="81">
                  <c:v>2002.2183436002751</c:v>
                </c:pt>
                <c:pt idx="82">
                  <c:v>2002.2276249144422</c:v>
                </c:pt>
                <c:pt idx="83">
                  <c:v>2002.2322245037647</c:v>
                </c:pt>
                <c:pt idx="84">
                  <c:v>2002.2415058179329</c:v>
                </c:pt>
                <c:pt idx="85">
                  <c:v>2002.2415058179329</c:v>
                </c:pt>
                <c:pt idx="86">
                  <c:v>2002.2461054072667</c:v>
                </c:pt>
                <c:pt idx="87">
                  <c:v>2002.2553867214237</c:v>
                </c:pt>
                <c:pt idx="88">
                  <c:v>2002.2645859000711</c:v>
                </c:pt>
                <c:pt idx="89">
                  <c:v>2002.2738672142368</c:v>
                </c:pt>
                <c:pt idx="90">
                  <c:v>2002.2784668035592</c:v>
                </c:pt>
                <c:pt idx="91">
                  <c:v>2002.2831485283893</c:v>
                </c:pt>
                <c:pt idx="92">
                  <c:v>2002.2877481177277</c:v>
                </c:pt>
                <c:pt idx="93">
                  <c:v>2002.2923477070499</c:v>
                </c:pt>
                <c:pt idx="94">
                  <c:v>2002.3062286105408</c:v>
                </c:pt>
                <c:pt idx="95">
                  <c:v>2002.3155099247219</c:v>
                </c:pt>
                <c:pt idx="96">
                  <c:v>2002.3155099247219</c:v>
                </c:pt>
                <c:pt idx="97">
                  <c:v>2002.3247912388663</c:v>
                </c:pt>
                <c:pt idx="98">
                  <c:v>2002.3386721423683</c:v>
                </c:pt>
                <c:pt idx="99">
                  <c:v>2002.3478713210131</c:v>
                </c:pt>
                <c:pt idx="100">
                  <c:v>2002.371033538662</c:v>
                </c:pt>
                <c:pt idx="101">
                  <c:v>2002.3803148528218</c:v>
                </c:pt>
                <c:pt idx="102">
                  <c:v>2002.3895961670089</c:v>
                </c:pt>
                <c:pt idx="103">
                  <c:v>2002.3941957563209</c:v>
                </c:pt>
                <c:pt idx="104">
                  <c:v>2002.4034770705</c:v>
                </c:pt>
                <c:pt idx="105">
                  <c:v>2002.4219575633131</c:v>
                </c:pt>
                <c:pt idx="106">
                  <c:v>2002.4404380561248</c:v>
                </c:pt>
                <c:pt idx="107">
                  <c:v>2002.4497193703003</c:v>
                </c:pt>
                <c:pt idx="108">
                  <c:v>2002.4543189596066</c:v>
                </c:pt>
                <c:pt idx="109">
                  <c:v>2002.4543189596066</c:v>
                </c:pt>
                <c:pt idx="110">
                  <c:v>2002.4543189596066</c:v>
                </c:pt>
                <c:pt idx="111">
                  <c:v>2002.4728815879535</c:v>
                </c:pt>
                <c:pt idx="112">
                  <c:v>2002.4867624914461</c:v>
                </c:pt>
                <c:pt idx="113">
                  <c:v>2002.500643394935</c:v>
                </c:pt>
                <c:pt idx="114">
                  <c:v>2002.5145242984152</c:v>
                </c:pt>
                <c:pt idx="115">
                  <c:v>2002.5330047912389</c:v>
                </c:pt>
                <c:pt idx="116">
                  <c:v>2002.5468856947311</c:v>
                </c:pt>
                <c:pt idx="117">
                  <c:v>2002.5607665982204</c:v>
                </c:pt>
                <c:pt idx="118">
                  <c:v>2002.5746475017108</c:v>
                </c:pt>
                <c:pt idx="119">
                  <c:v>2002.5885284052019</c:v>
                </c:pt>
                <c:pt idx="120">
                  <c:v>2002.6024093086926</c:v>
                </c:pt>
                <c:pt idx="121">
                  <c:v>2002.6162902121828</c:v>
                </c:pt>
                <c:pt idx="122">
                  <c:v>2002.6301711156741</c:v>
                </c:pt>
                <c:pt idx="123">
                  <c:v>2002.6394524298398</c:v>
                </c:pt>
                <c:pt idx="124">
                  <c:v>2002.6440520191552</c:v>
                </c:pt>
                <c:pt idx="125">
                  <c:v>2002.6533333333145</c:v>
                </c:pt>
                <c:pt idx="126">
                  <c:v>2002.6579329226556</c:v>
                </c:pt>
                <c:pt idx="127">
                  <c:v>2002.6672142368045</c:v>
                </c:pt>
                <c:pt idx="128">
                  <c:v>2002.6764134154678</c:v>
                </c:pt>
                <c:pt idx="129">
                  <c:v>2002.6856947296371</c:v>
                </c:pt>
                <c:pt idx="130">
                  <c:v>2002.6902943189411</c:v>
                </c:pt>
                <c:pt idx="131">
                  <c:v>2002.6949760437997</c:v>
                </c:pt>
                <c:pt idx="132">
                  <c:v>2002.7041752224504</c:v>
                </c:pt>
                <c:pt idx="133">
                  <c:v>2002.7088569473003</c:v>
                </c:pt>
                <c:pt idx="134">
                  <c:v>2002.7181382614647</c:v>
                </c:pt>
                <c:pt idx="135">
                  <c:v>2002.7273374401111</c:v>
                </c:pt>
                <c:pt idx="136">
                  <c:v>2002.7320191649555</c:v>
                </c:pt>
                <c:pt idx="137">
                  <c:v>2002.7320191649555</c:v>
                </c:pt>
                <c:pt idx="138">
                  <c:v>2002.7366187542877</c:v>
                </c:pt>
                <c:pt idx="139">
                  <c:v>2002.7459000684462</c:v>
                </c:pt>
                <c:pt idx="140">
                  <c:v>2002.755099247091</c:v>
                </c:pt>
                <c:pt idx="141">
                  <c:v>2002.7597809719371</c:v>
                </c:pt>
                <c:pt idx="142">
                  <c:v>2002.7689801505819</c:v>
                </c:pt>
                <c:pt idx="143">
                  <c:v>2002.7736618754277</c:v>
                </c:pt>
                <c:pt idx="144">
                  <c:v>2002.7782614647642</c:v>
                </c:pt>
                <c:pt idx="145">
                  <c:v>2002.782861054073</c:v>
                </c:pt>
                <c:pt idx="146">
                  <c:v>2002.7875427789186</c:v>
                </c:pt>
                <c:pt idx="147">
                  <c:v>2002.7967419575634</c:v>
                </c:pt>
                <c:pt idx="148">
                  <c:v>2002.8014236824092</c:v>
                </c:pt>
                <c:pt idx="149">
                  <c:v>2002.8199041752225</c:v>
                </c:pt>
                <c:pt idx="150">
                  <c:v>2002.8337850787132</c:v>
                </c:pt>
                <c:pt idx="151">
                  <c:v>2002.8383846680356</c:v>
                </c:pt>
                <c:pt idx="152">
                  <c:v>2002.8430663928798</c:v>
                </c:pt>
                <c:pt idx="153">
                  <c:v>2002.8430663928798</c:v>
                </c:pt>
                <c:pt idx="154">
                  <c:v>2002.8569472963698</c:v>
                </c:pt>
                <c:pt idx="155">
                  <c:v>2002.8661464750148</c:v>
                </c:pt>
                <c:pt idx="156">
                  <c:v>2002.875427789186</c:v>
                </c:pt>
                <c:pt idx="157">
                  <c:v>2002.8847091033538</c:v>
                </c:pt>
                <c:pt idx="158">
                  <c:v>2002.8984257357974</c:v>
                </c:pt>
                <c:pt idx="159">
                  <c:v>2002.9025325119778</c:v>
                </c:pt>
                <c:pt idx="160">
                  <c:v>2002.9170704996611</c:v>
                </c:pt>
                <c:pt idx="161">
                  <c:v>2002.9216700889801</c:v>
                </c:pt>
                <c:pt idx="162">
                  <c:v>2002.9448323066392</c:v>
                </c:pt>
                <c:pt idx="163">
                  <c:v>2002.9541136208077</c:v>
                </c:pt>
                <c:pt idx="164">
                  <c:v>2002.9633127994498</c:v>
                </c:pt>
                <c:pt idx="165">
                  <c:v>2002.9771937029461</c:v>
                </c:pt>
                <c:pt idx="166">
                  <c:v>2002.9818754278003</c:v>
                </c:pt>
                <c:pt idx="167">
                  <c:v>2003.0003559206061</c:v>
                </c:pt>
                <c:pt idx="168">
                  <c:v>2003.0188364134156</c:v>
                </c:pt>
                <c:pt idx="169">
                  <c:v>2003.0327173169048</c:v>
                </c:pt>
                <c:pt idx="170">
                  <c:v>2003.0558795345653</c:v>
                </c:pt>
                <c:pt idx="171">
                  <c:v>2003.0605612594109</c:v>
                </c:pt>
                <c:pt idx="172">
                  <c:v>2003.0646680355908</c:v>
                </c:pt>
                <c:pt idx="173">
                  <c:v>2003.0697604380562</c:v>
                </c:pt>
                <c:pt idx="174">
                  <c:v>2003.0790417522251</c:v>
                </c:pt>
                <c:pt idx="175">
                  <c:v>2003.0836413415468</c:v>
                </c:pt>
                <c:pt idx="176">
                  <c:v>2003.0929226557148</c:v>
                </c:pt>
                <c:pt idx="177">
                  <c:v>2003.1022039698828</c:v>
                </c:pt>
                <c:pt idx="178">
                  <c:v>2003.1206844626981</c:v>
                </c:pt>
                <c:pt idx="179">
                  <c:v>2003.1299657768652</c:v>
                </c:pt>
                <c:pt idx="180">
                  <c:v>2003.1391649555098</c:v>
                </c:pt>
                <c:pt idx="181">
                  <c:v>2003.1530458589839</c:v>
                </c:pt>
                <c:pt idx="182">
                  <c:v>2003.1669267624914</c:v>
                </c:pt>
                <c:pt idx="183">
                  <c:v>2003.1762080766598</c:v>
                </c:pt>
                <c:pt idx="184">
                  <c:v>2003.1900889801507</c:v>
                </c:pt>
                <c:pt idx="185">
                  <c:v>2003.1900889801507</c:v>
                </c:pt>
                <c:pt idx="186">
                  <c:v>2003.1993702943016</c:v>
                </c:pt>
                <c:pt idx="187">
                  <c:v>2003.2039698836413</c:v>
                </c:pt>
                <c:pt idx="188">
                  <c:v>2003.2085694729767</c:v>
                </c:pt>
                <c:pt idx="189">
                  <c:v>2003.21325119781</c:v>
                </c:pt>
                <c:pt idx="190">
                  <c:v>2003.2317316906231</c:v>
                </c:pt>
                <c:pt idx="191">
                  <c:v>2003.2548939082819</c:v>
                </c:pt>
                <c:pt idx="192">
                  <c:v>2003.2826557152741</c:v>
                </c:pt>
                <c:pt idx="193">
                  <c:v>2003.3011362080651</c:v>
                </c:pt>
                <c:pt idx="194">
                  <c:v>2003.31961670089</c:v>
                </c:pt>
                <c:pt idx="195">
                  <c:v>2003.3288980150578</c:v>
                </c:pt>
                <c:pt idx="196">
                  <c:v>2003.3427789185478</c:v>
                </c:pt>
                <c:pt idx="197">
                  <c:v>2003.3520602327158</c:v>
                </c:pt>
                <c:pt idx="198">
                  <c:v>2003.365941136208</c:v>
                </c:pt>
                <c:pt idx="199">
                  <c:v>2003.3844216290104</c:v>
                </c:pt>
                <c:pt idx="200">
                  <c:v>2003.3937029431895</c:v>
                </c:pt>
                <c:pt idx="201">
                  <c:v>2003.412183436003</c:v>
                </c:pt>
                <c:pt idx="202">
                  <c:v>2003.4260643394935</c:v>
                </c:pt>
                <c:pt idx="203">
                  <c:v>2003.4399452429843</c:v>
                </c:pt>
                <c:pt idx="204">
                  <c:v>2003.4446269678299</c:v>
                </c:pt>
                <c:pt idx="205">
                  <c:v>2003.453826146475</c:v>
                </c:pt>
                <c:pt idx="206">
                  <c:v>2003.4723887748098</c:v>
                </c:pt>
                <c:pt idx="207">
                  <c:v>2003.4723887748098</c:v>
                </c:pt>
                <c:pt idx="208">
                  <c:v>2003.4815879534565</c:v>
                </c:pt>
                <c:pt idx="209">
                  <c:v>2003.4954688569474</c:v>
                </c:pt>
                <c:pt idx="210">
                  <c:v>2003.5001505817961</c:v>
                </c:pt>
                <c:pt idx="211">
                  <c:v>2003.509349760438</c:v>
                </c:pt>
                <c:pt idx="212">
                  <c:v>2003.5232306639248</c:v>
                </c:pt>
                <c:pt idx="213">
                  <c:v>2003.5325119780971</c:v>
                </c:pt>
                <c:pt idx="214">
                  <c:v>2003.5371115674195</c:v>
                </c:pt>
                <c:pt idx="215">
                  <c:v>2003.5417932922655</c:v>
                </c:pt>
                <c:pt idx="216">
                  <c:v>2003.546392881588</c:v>
                </c:pt>
                <c:pt idx="217">
                  <c:v>2003.5509924709104</c:v>
                </c:pt>
                <c:pt idx="218">
                  <c:v>2003.5648733744008</c:v>
                </c:pt>
                <c:pt idx="219">
                  <c:v>2003.5695550992511</c:v>
                </c:pt>
                <c:pt idx="220">
                  <c:v>2003.5834360027281</c:v>
                </c:pt>
                <c:pt idx="221">
                  <c:v>2003.5926351813825</c:v>
                </c:pt>
                <c:pt idx="222">
                  <c:v>2003.5926351813825</c:v>
                </c:pt>
                <c:pt idx="223">
                  <c:v>2003.6019164955508</c:v>
                </c:pt>
                <c:pt idx="224">
                  <c:v>2003.6157973990416</c:v>
                </c:pt>
                <c:pt idx="225">
                  <c:v>2003.6203969883543</c:v>
                </c:pt>
                <c:pt idx="226">
                  <c:v>2003.638959616701</c:v>
                </c:pt>
                <c:pt idx="227">
                  <c:v>2003.6574401095033</c:v>
                </c:pt>
                <c:pt idx="228">
                  <c:v>2003.6574401095033</c:v>
                </c:pt>
                <c:pt idx="229">
                  <c:v>2003.6667214236861</c:v>
                </c:pt>
                <c:pt idx="230">
                  <c:v>2003.6667214236861</c:v>
                </c:pt>
                <c:pt idx="231">
                  <c:v>2003.6713210129922</c:v>
                </c:pt>
                <c:pt idx="232">
                  <c:v>2003.6713210129922</c:v>
                </c:pt>
                <c:pt idx="233">
                  <c:v>2003.6759206023248</c:v>
                </c:pt>
                <c:pt idx="234">
                  <c:v>2003.6852019164949</c:v>
                </c:pt>
                <c:pt idx="235">
                  <c:v>2003.6898015058148</c:v>
                </c:pt>
                <c:pt idx="236">
                  <c:v>2003.694483230651</c:v>
                </c:pt>
                <c:pt idx="237">
                  <c:v>2003.6990828199703</c:v>
                </c:pt>
                <c:pt idx="238">
                  <c:v>2003.7129637234868</c:v>
                </c:pt>
                <c:pt idx="239">
                  <c:v>2003.7129637234868</c:v>
                </c:pt>
                <c:pt idx="240">
                  <c:v>2003.7222450376448</c:v>
                </c:pt>
                <c:pt idx="241">
                  <c:v>2003.7315263518128</c:v>
                </c:pt>
                <c:pt idx="242">
                  <c:v>2003.7315263518128</c:v>
                </c:pt>
                <c:pt idx="243">
                  <c:v>2003.7454072553046</c:v>
                </c:pt>
                <c:pt idx="244">
                  <c:v>2003.7454072553046</c:v>
                </c:pt>
                <c:pt idx="245">
                  <c:v>2003.750006844627</c:v>
                </c:pt>
                <c:pt idx="246">
                  <c:v>2003.750006844627</c:v>
                </c:pt>
                <c:pt idx="247">
                  <c:v>2003.7638877481181</c:v>
                </c:pt>
                <c:pt idx="248">
                  <c:v>2003.7684873374399</c:v>
                </c:pt>
                <c:pt idx="249">
                  <c:v>2003.7731690622861</c:v>
                </c:pt>
                <c:pt idx="250">
                  <c:v>2003.7823682409298</c:v>
                </c:pt>
                <c:pt idx="251">
                  <c:v>2003.7870499657781</c:v>
                </c:pt>
                <c:pt idx="252">
                  <c:v>2003.7870499657781</c:v>
                </c:pt>
                <c:pt idx="253">
                  <c:v>2003.8009308692676</c:v>
                </c:pt>
                <c:pt idx="254">
                  <c:v>2003.8101300479098</c:v>
                </c:pt>
                <c:pt idx="255">
                  <c:v>2003.8148117727583</c:v>
                </c:pt>
                <c:pt idx="256">
                  <c:v>2003.8332922655698</c:v>
                </c:pt>
                <c:pt idx="257">
                  <c:v>2003.8517727583846</c:v>
                </c:pt>
                <c:pt idx="258">
                  <c:v>2003.8610540725529</c:v>
                </c:pt>
                <c:pt idx="259">
                  <c:v>2003.8749349760296</c:v>
                </c:pt>
                <c:pt idx="260">
                  <c:v>2003.8888158795346</c:v>
                </c:pt>
                <c:pt idx="261">
                  <c:v>2003.9026967830353</c:v>
                </c:pt>
                <c:pt idx="262">
                  <c:v>2003.9119780971937</c:v>
                </c:pt>
                <c:pt idx="263">
                  <c:v>2003.9211772758379</c:v>
                </c:pt>
                <c:pt idx="264">
                  <c:v>2003.9304585900068</c:v>
                </c:pt>
                <c:pt idx="265">
                  <c:v>2003.9350581793301</c:v>
                </c:pt>
                <c:pt idx="266">
                  <c:v>2003.9443394934976</c:v>
                </c:pt>
                <c:pt idx="267">
                  <c:v>2003.9489390828201</c:v>
                </c:pt>
                <c:pt idx="268">
                  <c:v>2003.9582203969878</c:v>
                </c:pt>
                <c:pt idx="269">
                  <c:v>2003.9721013004801</c:v>
                </c:pt>
                <c:pt idx="270">
                  <c:v>2003.9767008898016</c:v>
                </c:pt>
                <c:pt idx="271">
                  <c:v>2003.9813826146476</c:v>
                </c:pt>
                <c:pt idx="272">
                  <c:v>2003.9952635181382</c:v>
                </c:pt>
                <c:pt idx="273">
                  <c:v>2003.9998631074611</c:v>
                </c:pt>
                <c:pt idx="274">
                  <c:v>2004.0044626967829</c:v>
                </c:pt>
                <c:pt idx="275">
                  <c:v>2004.0183436002737</c:v>
                </c:pt>
                <c:pt idx="276">
                  <c:v>2004.02302532512</c:v>
                </c:pt>
                <c:pt idx="277">
                  <c:v>2004.0323066392878</c:v>
                </c:pt>
                <c:pt idx="278">
                  <c:v>2004.0415058179328</c:v>
                </c:pt>
                <c:pt idx="279">
                  <c:v>2004.0507871321013</c:v>
                </c:pt>
                <c:pt idx="280">
                  <c:v>2004.0646680355908</c:v>
                </c:pt>
                <c:pt idx="281">
                  <c:v>2004.0831485283868</c:v>
                </c:pt>
                <c:pt idx="282">
                  <c:v>2004.0970294318959</c:v>
                </c:pt>
                <c:pt idx="283">
                  <c:v>2004.1017111567419</c:v>
                </c:pt>
                <c:pt idx="284">
                  <c:v>2004.1109103353747</c:v>
                </c:pt>
                <c:pt idx="285">
                  <c:v>2004.1155920602434</c:v>
                </c:pt>
                <c:pt idx="286">
                  <c:v>2004.1247912388644</c:v>
                </c:pt>
                <c:pt idx="287">
                  <c:v>2004.1294729637234</c:v>
                </c:pt>
                <c:pt idx="288">
                  <c:v>2004.1433538672143</c:v>
                </c:pt>
                <c:pt idx="289">
                  <c:v>2004.1525530458589</c:v>
                </c:pt>
                <c:pt idx="290">
                  <c:v>2004.1664339493498</c:v>
                </c:pt>
                <c:pt idx="291">
                  <c:v>2004.1757152635182</c:v>
                </c:pt>
                <c:pt idx="292">
                  <c:v>2004.1757152635182</c:v>
                </c:pt>
                <c:pt idx="293">
                  <c:v>2004.1803148528199</c:v>
                </c:pt>
                <c:pt idx="294">
                  <c:v>2004.1895961670089</c:v>
                </c:pt>
                <c:pt idx="295">
                  <c:v>2004.2034770704997</c:v>
                </c:pt>
                <c:pt idx="296">
                  <c:v>2004.2266392881611</c:v>
                </c:pt>
                <c:pt idx="297">
                  <c:v>2004.2451197809833</c:v>
                </c:pt>
                <c:pt idx="298">
                  <c:v>2004.2544010951399</c:v>
                </c:pt>
                <c:pt idx="299">
                  <c:v>2004.259000684463</c:v>
                </c:pt>
                <c:pt idx="300">
                  <c:v>2004.259000684463</c:v>
                </c:pt>
                <c:pt idx="301">
                  <c:v>2004.2636002737852</c:v>
                </c:pt>
                <c:pt idx="302">
                  <c:v>2004.2728815879534</c:v>
                </c:pt>
                <c:pt idx="303">
                  <c:v>2004.2774811772761</c:v>
                </c:pt>
                <c:pt idx="304">
                  <c:v>2004.2913620807667</c:v>
                </c:pt>
                <c:pt idx="305">
                  <c:v>2004.2913620807667</c:v>
                </c:pt>
                <c:pt idx="306">
                  <c:v>2004.2960438056125</c:v>
                </c:pt>
                <c:pt idx="307">
                  <c:v>2004.3099247091034</c:v>
                </c:pt>
                <c:pt idx="308">
                  <c:v>2004.3284052019158</c:v>
                </c:pt>
                <c:pt idx="309">
                  <c:v>2004.3468856947311</c:v>
                </c:pt>
                <c:pt idx="310">
                  <c:v>2004.3654483230648</c:v>
                </c:pt>
                <c:pt idx="311">
                  <c:v>2004.3747296372349</c:v>
                </c:pt>
                <c:pt idx="312">
                  <c:v>2004.383928815859</c:v>
                </c:pt>
                <c:pt idx="313">
                  <c:v>2004.3932101300377</c:v>
                </c:pt>
                <c:pt idx="314">
                  <c:v>2004.4070910335411</c:v>
                </c:pt>
                <c:pt idx="315">
                  <c:v>2004.4070910335411</c:v>
                </c:pt>
                <c:pt idx="316">
                  <c:v>2004.4163723477081</c:v>
                </c:pt>
                <c:pt idx="317">
                  <c:v>2004.4209719370301</c:v>
                </c:pt>
                <c:pt idx="318">
                  <c:v>2004.4209719370301</c:v>
                </c:pt>
                <c:pt idx="319">
                  <c:v>2004.4255715263625</c:v>
                </c:pt>
                <c:pt idx="320">
                  <c:v>2004.4302532511981</c:v>
                </c:pt>
                <c:pt idx="321">
                  <c:v>2004.4441341546878</c:v>
                </c:pt>
                <c:pt idx="322">
                  <c:v>2004.4533333333231</c:v>
                </c:pt>
                <c:pt idx="323">
                  <c:v>2004.4580150581801</c:v>
                </c:pt>
                <c:pt idx="324">
                  <c:v>2004.4672142368133</c:v>
                </c:pt>
                <c:pt idx="325">
                  <c:v>2004.4718959616807</c:v>
                </c:pt>
                <c:pt idx="326">
                  <c:v>2004.4810951403151</c:v>
                </c:pt>
                <c:pt idx="327">
                  <c:v>2004.4903764544829</c:v>
                </c:pt>
                <c:pt idx="328">
                  <c:v>2004.504257357974</c:v>
                </c:pt>
                <c:pt idx="329">
                  <c:v>2004.5088569473003</c:v>
                </c:pt>
                <c:pt idx="330">
                  <c:v>2004.5088569473003</c:v>
                </c:pt>
                <c:pt idx="331">
                  <c:v>2004.5135386721424</c:v>
                </c:pt>
                <c:pt idx="332">
                  <c:v>2004.5274195756328</c:v>
                </c:pt>
                <c:pt idx="333">
                  <c:v>2004.5366187542811</c:v>
                </c:pt>
                <c:pt idx="334">
                  <c:v>2004.5413004791228</c:v>
                </c:pt>
                <c:pt idx="335">
                  <c:v>2004.5459000684464</c:v>
                </c:pt>
                <c:pt idx="336">
                  <c:v>2004.5551813826255</c:v>
                </c:pt>
                <c:pt idx="337">
                  <c:v>2004.5776865160849</c:v>
                </c:pt>
                <c:pt idx="338">
                  <c:v>2004.5982203969786</c:v>
                </c:pt>
                <c:pt idx="339">
                  <c:v>2004.6186721423683</c:v>
                </c:pt>
                <c:pt idx="340">
                  <c:v>2004.6341136208048</c:v>
                </c:pt>
                <c:pt idx="341">
                  <c:v>2004.6648323066286</c:v>
                </c:pt>
                <c:pt idx="342">
                  <c:v>2004.6801916495549</c:v>
                </c:pt>
                <c:pt idx="343">
                  <c:v>2004.6956331279951</c:v>
                </c:pt>
                <c:pt idx="344">
                  <c:v>2004.6904585899956</c:v>
                </c:pt>
                <c:pt idx="345">
                  <c:v>2004.7160848733745</c:v>
                </c:pt>
                <c:pt idx="346">
                  <c:v>2004.7315263518128</c:v>
                </c:pt>
                <c:pt idx="347">
                  <c:v>2004.7417111567431</c:v>
                </c:pt>
                <c:pt idx="348">
                  <c:v>2004.7519780971936</c:v>
                </c:pt>
                <c:pt idx="349">
                  <c:v>2004.7776043805613</c:v>
                </c:pt>
                <c:pt idx="350">
                  <c:v>2004.7981382614648</c:v>
                </c:pt>
                <c:pt idx="351">
                  <c:v>2004.8288569472963</c:v>
                </c:pt>
                <c:pt idx="352">
                  <c:v>2004.8545653661881</c:v>
                </c:pt>
                <c:pt idx="353">
                  <c:v>2004.8801916495552</c:v>
                </c:pt>
                <c:pt idx="354">
                  <c:v>2004.8852840520192</c:v>
                </c:pt>
                <c:pt idx="355">
                  <c:v>2004.9109103353858</c:v>
                </c:pt>
                <c:pt idx="356">
                  <c:v>2004.9417111567461</c:v>
                </c:pt>
                <c:pt idx="357">
                  <c:v>2004.9621629021219</c:v>
                </c:pt>
                <c:pt idx="358">
                  <c:v>2004.9826967830261</c:v>
                </c:pt>
                <c:pt idx="359">
                  <c:v>2005.0083230663929</c:v>
                </c:pt>
                <c:pt idx="360">
                  <c:v>2005.0236824093088</c:v>
                </c:pt>
                <c:pt idx="361">
                  <c:v>2005.0442162902098</c:v>
                </c:pt>
                <c:pt idx="362">
                  <c:v>2005.0698425735798</c:v>
                </c:pt>
                <c:pt idx="363">
                  <c:v>2005.1057357973991</c:v>
                </c:pt>
                <c:pt idx="364">
                  <c:v>2005.121095140315</c:v>
                </c:pt>
                <c:pt idx="365">
                  <c:v>2005.1365366187542</c:v>
                </c:pt>
                <c:pt idx="366">
                  <c:v>2005.167255304586</c:v>
                </c:pt>
                <c:pt idx="367">
                  <c:v>2005.1724298425627</c:v>
                </c:pt>
                <c:pt idx="368">
                  <c:v>2005.1928815879528</c:v>
                </c:pt>
                <c:pt idx="369">
                  <c:v>2005.218507871321</c:v>
                </c:pt>
                <c:pt idx="370">
                  <c:v>2005.218507871321</c:v>
                </c:pt>
                <c:pt idx="371">
                  <c:v>2005.2287748117731</c:v>
                </c:pt>
                <c:pt idx="372">
                  <c:v>2005.2441341546878</c:v>
                </c:pt>
                <c:pt idx="373">
                  <c:v>2005.2493086926759</c:v>
                </c:pt>
                <c:pt idx="374">
                  <c:v>2005.2595756331311</c:v>
                </c:pt>
                <c:pt idx="375">
                  <c:v>2005.2800273785078</c:v>
                </c:pt>
                <c:pt idx="376">
                  <c:v>2005.2954688569448</c:v>
                </c:pt>
                <c:pt idx="377">
                  <c:v>2005.321095140315</c:v>
                </c:pt>
                <c:pt idx="378">
                  <c:v>2005.3620807665982</c:v>
                </c:pt>
                <c:pt idx="379">
                  <c:v>2005.3723477070498</c:v>
                </c:pt>
                <c:pt idx="380">
                  <c:v>2005.3826146475008</c:v>
                </c:pt>
                <c:pt idx="381">
                  <c:v>2005.3928815879528</c:v>
                </c:pt>
                <c:pt idx="382">
                  <c:v>2005.418507871321</c:v>
                </c:pt>
                <c:pt idx="383">
                  <c:v>2005.4286926762511</c:v>
                </c:pt>
                <c:pt idx="384">
                  <c:v>2005.4389596167011</c:v>
                </c:pt>
                <c:pt idx="385">
                  <c:v>2005.4594934976051</c:v>
                </c:pt>
                <c:pt idx="386">
                  <c:v>2005.4645859000711</c:v>
                </c:pt>
                <c:pt idx="387">
                  <c:v>2005.469760438056</c:v>
                </c:pt>
                <c:pt idx="388">
                  <c:v>2005.4748528405203</c:v>
                </c:pt>
                <c:pt idx="389">
                  <c:v>2005.4800273785079</c:v>
                </c:pt>
                <c:pt idx="390">
                  <c:v>2005.4902121834359</c:v>
                </c:pt>
                <c:pt idx="391">
                  <c:v>2005.4953867214251</c:v>
                </c:pt>
                <c:pt idx="392">
                  <c:v>2005.5056536618913</c:v>
                </c:pt>
                <c:pt idx="393">
                  <c:v>2005.5159206023272</c:v>
                </c:pt>
                <c:pt idx="394">
                  <c:v>2005.5210130047913</c:v>
                </c:pt>
                <c:pt idx="395">
                  <c:v>2005.526105407266</c:v>
                </c:pt>
                <c:pt idx="396">
                  <c:v>2005.5312799452431</c:v>
                </c:pt>
                <c:pt idx="397">
                  <c:v>2005.5363723477071</c:v>
                </c:pt>
                <c:pt idx="398">
                  <c:v>2005.5466392881601</c:v>
                </c:pt>
                <c:pt idx="399">
                  <c:v>2005.5518138261464</c:v>
                </c:pt>
                <c:pt idx="400">
                  <c:v>2005.5569062286106</c:v>
                </c:pt>
                <c:pt idx="401">
                  <c:v>2005.5619986310746</c:v>
                </c:pt>
                <c:pt idx="402">
                  <c:v>2005.5876249144408</c:v>
                </c:pt>
                <c:pt idx="403">
                  <c:v>2005.6081587953456</c:v>
                </c:pt>
                <c:pt idx="404">
                  <c:v>2005.6235181382608</c:v>
                </c:pt>
                <c:pt idx="405">
                  <c:v>2005.6286926762491</c:v>
                </c:pt>
                <c:pt idx="406">
                  <c:v>2005.649144421629</c:v>
                </c:pt>
                <c:pt idx="407">
                  <c:v>2005.6645859000685</c:v>
                </c:pt>
                <c:pt idx="408">
                  <c:v>2005.6953045858902</c:v>
                </c:pt>
                <c:pt idx="409">
                  <c:v>2005.7055715263616</c:v>
                </c:pt>
                <c:pt idx="410">
                  <c:v>2005.7158384668035</c:v>
                </c:pt>
                <c:pt idx="411">
                  <c:v>2005.7209308692677</c:v>
                </c:pt>
                <c:pt idx="412">
                  <c:v>2005.7261054072678</c:v>
                </c:pt>
                <c:pt idx="413">
                  <c:v>2005.7311978097193</c:v>
                </c:pt>
                <c:pt idx="414">
                  <c:v>2005.7414647501712</c:v>
                </c:pt>
                <c:pt idx="415">
                  <c:v>2005.7568240930868</c:v>
                </c:pt>
                <c:pt idx="416">
                  <c:v>2005.7773579739903</c:v>
                </c:pt>
                <c:pt idx="417">
                  <c:v>2005.7978918548938</c:v>
                </c:pt>
                <c:pt idx="418">
                  <c:v>2005.8029842573442</c:v>
                </c:pt>
                <c:pt idx="419">
                  <c:v>2005.8235181382609</c:v>
                </c:pt>
                <c:pt idx="420">
                  <c:v>2005.8542368240792</c:v>
                </c:pt>
                <c:pt idx="421">
                  <c:v>2005.8645037645451</c:v>
                </c:pt>
                <c:pt idx="422">
                  <c:v>2005.8747707049959</c:v>
                </c:pt>
                <c:pt idx="423">
                  <c:v>2005.9054893908283</c:v>
                </c:pt>
                <c:pt idx="424">
                  <c:v>2005.9106639288161</c:v>
                </c:pt>
                <c:pt idx="425">
                  <c:v>2005.9157563312949</c:v>
                </c:pt>
                <c:pt idx="426">
                  <c:v>2005.9260232717331</c:v>
                </c:pt>
                <c:pt idx="427">
                  <c:v>2005.9413826146474</c:v>
                </c:pt>
                <c:pt idx="428">
                  <c:v>2005.9465571526555</c:v>
                </c:pt>
                <c:pt idx="429">
                  <c:v>2005.9568240930869</c:v>
                </c:pt>
                <c:pt idx="430">
                  <c:v>2005.9772758384668</c:v>
                </c:pt>
                <c:pt idx="431">
                  <c:v>2005.9875427789186</c:v>
                </c:pt>
                <c:pt idx="432">
                  <c:v>2005.9978097193703</c:v>
                </c:pt>
                <c:pt idx="433">
                  <c:v>2006.0234360027378</c:v>
                </c:pt>
                <c:pt idx="434">
                  <c:v>2006.0490622861055</c:v>
                </c:pt>
                <c:pt idx="435">
                  <c:v>2006.0593292265548</c:v>
                </c:pt>
                <c:pt idx="436">
                  <c:v>2006.0644216290198</c:v>
                </c:pt>
                <c:pt idx="437">
                  <c:v>2006.0695961670101</c:v>
                </c:pt>
                <c:pt idx="438">
                  <c:v>2006.0849555099246</c:v>
                </c:pt>
                <c:pt idx="439">
                  <c:v>2006.0900479123848</c:v>
                </c:pt>
                <c:pt idx="440">
                  <c:v>2006.1105817933001</c:v>
                </c:pt>
                <c:pt idx="441">
                  <c:v>2006.120848733744</c:v>
                </c:pt>
                <c:pt idx="442">
                  <c:v>2006.1362080766598</c:v>
                </c:pt>
                <c:pt idx="443">
                  <c:v>2006.1413826146368</c:v>
                </c:pt>
                <c:pt idx="444">
                  <c:v>2006.1567419575629</c:v>
                </c:pt>
                <c:pt idx="445">
                  <c:v>2006.1670088980043</c:v>
                </c:pt>
                <c:pt idx="446">
                  <c:v>2006.1823682409195</c:v>
                </c:pt>
                <c:pt idx="447">
                  <c:v>2006.2182614647666</c:v>
                </c:pt>
                <c:pt idx="448">
                  <c:v>2006.2336208076658</c:v>
                </c:pt>
                <c:pt idx="449">
                  <c:v>2006.2489801505817</c:v>
                </c:pt>
                <c:pt idx="450">
                  <c:v>2006.2592470910336</c:v>
                </c:pt>
                <c:pt idx="451">
                  <c:v>2006.2695140314852</c:v>
                </c:pt>
                <c:pt idx="452">
                  <c:v>2006.279780971937</c:v>
                </c:pt>
                <c:pt idx="453">
                  <c:v>2006.2900479123878</c:v>
                </c:pt>
                <c:pt idx="454">
                  <c:v>2006.3104996577686</c:v>
                </c:pt>
                <c:pt idx="455">
                  <c:v>2006.3207665982204</c:v>
                </c:pt>
                <c:pt idx="456">
                  <c:v>2006.3207665982204</c:v>
                </c:pt>
                <c:pt idx="457">
                  <c:v>2006.3310191780822</c:v>
                </c:pt>
                <c:pt idx="458">
                  <c:v>2006.3419397260272</c:v>
                </c:pt>
                <c:pt idx="459">
                  <c:v>2006.3501315068386</c:v>
                </c:pt>
                <c:pt idx="460">
                  <c:v>2006.3556136986301</c:v>
                </c:pt>
                <c:pt idx="461">
                  <c:v>2006.3638054794508</c:v>
                </c:pt>
                <c:pt idx="462">
                  <c:v>2006.3692849315048</c:v>
                </c:pt>
                <c:pt idx="463">
                  <c:v>2006.3720301369738</c:v>
                </c:pt>
                <c:pt idx="464">
                  <c:v>2006.3802383561522</c:v>
                </c:pt>
                <c:pt idx="465">
                  <c:v>2006.3884356164253</c:v>
                </c:pt>
                <c:pt idx="466">
                  <c:v>2006.3911753424657</c:v>
                </c:pt>
                <c:pt idx="467">
                  <c:v>2006.3939178082192</c:v>
                </c:pt>
                <c:pt idx="468">
                  <c:v>2006.3993753424656</c:v>
                </c:pt>
                <c:pt idx="469">
                  <c:v>2006.4157698630295</c:v>
                </c:pt>
                <c:pt idx="470">
                  <c:v>2006.423961643836</c:v>
                </c:pt>
                <c:pt idx="471">
                  <c:v>2006.4294164383548</c:v>
                </c:pt>
                <c:pt idx="472">
                  <c:v>2006.4294082191748</c:v>
                </c:pt>
                <c:pt idx="473">
                  <c:v>2006.4375972602911</c:v>
                </c:pt>
                <c:pt idx="474">
                  <c:v>2006.4457945205481</c:v>
                </c:pt>
                <c:pt idx="475">
                  <c:v>2006.4458054794561</c:v>
                </c:pt>
                <c:pt idx="476">
                  <c:v>2006.4512602739726</c:v>
                </c:pt>
                <c:pt idx="477">
                  <c:v>2006.4567260273973</c:v>
                </c:pt>
                <c:pt idx="478">
                  <c:v>2006.4621972602761</c:v>
                </c:pt>
                <c:pt idx="479">
                  <c:v>2006.470389041096</c:v>
                </c:pt>
                <c:pt idx="480">
                  <c:v>2006.4758465753398</c:v>
                </c:pt>
                <c:pt idx="481">
                  <c:v>2006.4785753424785</c:v>
                </c:pt>
                <c:pt idx="482">
                  <c:v>2006.4867780822044</c:v>
                </c:pt>
                <c:pt idx="483">
                  <c:v>2006.4895041095901</c:v>
                </c:pt>
                <c:pt idx="484">
                  <c:v>2006.5004301369754</c:v>
                </c:pt>
                <c:pt idx="485">
                  <c:v>2006.5086356164384</c:v>
                </c:pt>
                <c:pt idx="486">
                  <c:v>2006.5141068493024</c:v>
                </c:pt>
                <c:pt idx="487">
                  <c:v>2006.5222986301358</c:v>
                </c:pt>
                <c:pt idx="488">
                  <c:v>2006.5277698630161</c:v>
                </c:pt>
                <c:pt idx="489">
                  <c:v>2006.530509589041</c:v>
                </c:pt>
                <c:pt idx="490">
                  <c:v>2006.538709589041</c:v>
                </c:pt>
                <c:pt idx="491">
                  <c:v>2006.5441808219148</c:v>
                </c:pt>
                <c:pt idx="492">
                  <c:v>2006.5496493150679</c:v>
                </c:pt>
                <c:pt idx="493">
                  <c:v>2006.5551068493148</c:v>
                </c:pt>
                <c:pt idx="494">
                  <c:v>2006.5578356164378</c:v>
                </c:pt>
                <c:pt idx="495">
                  <c:v>2006.5632958904098</c:v>
                </c:pt>
                <c:pt idx="496">
                  <c:v>2006.5687671233011</c:v>
                </c:pt>
                <c:pt idx="497">
                  <c:v>2006.5769589041101</c:v>
                </c:pt>
                <c:pt idx="498">
                  <c:v>2006.5824219177998</c:v>
                </c:pt>
                <c:pt idx="499">
                  <c:v>2006.5851506849315</c:v>
                </c:pt>
                <c:pt idx="500">
                  <c:v>2006.5878794520561</c:v>
                </c:pt>
                <c:pt idx="501">
                  <c:v>2006.5960712328758</c:v>
                </c:pt>
                <c:pt idx="502">
                  <c:v>2006.6042739726026</c:v>
                </c:pt>
                <c:pt idx="503">
                  <c:v>2006.6042767123174</c:v>
                </c:pt>
                <c:pt idx="504">
                  <c:v>2006.6124739726026</c:v>
                </c:pt>
                <c:pt idx="505">
                  <c:v>2006.6179315068478</c:v>
                </c:pt>
                <c:pt idx="506">
                  <c:v>2006.6233863013586</c:v>
                </c:pt>
                <c:pt idx="507">
                  <c:v>2006.6315917808217</c:v>
                </c:pt>
                <c:pt idx="508">
                  <c:v>2006.6452547945205</c:v>
                </c:pt>
                <c:pt idx="509">
                  <c:v>2006.6561835616437</c:v>
                </c:pt>
                <c:pt idx="510">
                  <c:v>2006.6671095890408</c:v>
                </c:pt>
                <c:pt idx="511">
                  <c:v>2006.6753013698628</c:v>
                </c:pt>
                <c:pt idx="512">
                  <c:v>2006.6834931506849</c:v>
                </c:pt>
                <c:pt idx="513">
                  <c:v>2006.6916849315048</c:v>
                </c:pt>
                <c:pt idx="514">
                  <c:v>2006.6998821917807</c:v>
                </c:pt>
                <c:pt idx="515">
                  <c:v>2006.7026219178078</c:v>
                </c:pt>
                <c:pt idx="516">
                  <c:v>2006.7053589041111</c:v>
                </c:pt>
                <c:pt idx="517">
                  <c:v>2006.7135479452061</c:v>
                </c:pt>
                <c:pt idx="518">
                  <c:v>2006.7190054794519</c:v>
                </c:pt>
                <c:pt idx="519">
                  <c:v>2006.7217178082201</c:v>
                </c:pt>
                <c:pt idx="520">
                  <c:v>2006.7271726027411</c:v>
                </c:pt>
                <c:pt idx="521">
                  <c:v>2006.7271616438361</c:v>
                </c:pt>
                <c:pt idx="522">
                  <c:v>2006.7353506849315</c:v>
                </c:pt>
                <c:pt idx="523">
                  <c:v>2006.7353342465749</c:v>
                </c:pt>
                <c:pt idx="524">
                  <c:v>2006.7408109589028</c:v>
                </c:pt>
                <c:pt idx="525">
                  <c:v>2006.7435506849315</c:v>
                </c:pt>
                <c:pt idx="526">
                  <c:v>2006.7517452054794</c:v>
                </c:pt>
                <c:pt idx="527">
                  <c:v>2006.7599369863008</c:v>
                </c:pt>
                <c:pt idx="528">
                  <c:v>2006.7708739726031</c:v>
                </c:pt>
                <c:pt idx="529">
                  <c:v>2006.7736109588998</c:v>
                </c:pt>
                <c:pt idx="530">
                  <c:v>2006.7818</c:v>
                </c:pt>
                <c:pt idx="531">
                  <c:v>2006.7927315068478</c:v>
                </c:pt>
                <c:pt idx="532">
                  <c:v>2006.8063972602761</c:v>
                </c:pt>
                <c:pt idx="533">
                  <c:v>2006.8118547945205</c:v>
                </c:pt>
                <c:pt idx="534">
                  <c:v>2006.8200547945205</c:v>
                </c:pt>
                <c:pt idx="535">
                  <c:v>2006.8282438356148</c:v>
                </c:pt>
                <c:pt idx="536">
                  <c:v>2006.8391671232985</c:v>
                </c:pt>
                <c:pt idx="537">
                  <c:v>2006.8500931506851</c:v>
                </c:pt>
                <c:pt idx="538">
                  <c:v>2006.8528219177999</c:v>
                </c:pt>
                <c:pt idx="539">
                  <c:v>2006.8610273972602</c:v>
                </c:pt>
                <c:pt idx="540">
                  <c:v>2006.8692191780822</c:v>
                </c:pt>
                <c:pt idx="541">
                  <c:v>2006.8774273972599</c:v>
                </c:pt>
                <c:pt idx="542">
                  <c:v>2006.8856301369858</c:v>
                </c:pt>
                <c:pt idx="543">
                  <c:v>2006.8965534246734</c:v>
                </c:pt>
                <c:pt idx="544">
                  <c:v>2006.9074849315068</c:v>
                </c:pt>
                <c:pt idx="545">
                  <c:v>2006.9156712328765</c:v>
                </c:pt>
                <c:pt idx="546">
                  <c:v>2006.9211232876712</c:v>
                </c:pt>
                <c:pt idx="547">
                  <c:v>2006.9265780822088</c:v>
                </c:pt>
                <c:pt idx="548">
                  <c:v>2006.9238410958899</c:v>
                </c:pt>
                <c:pt idx="549">
                  <c:v>2006.9347808219177</c:v>
                </c:pt>
                <c:pt idx="550">
                  <c:v>2006.9402438356158</c:v>
                </c:pt>
                <c:pt idx="551">
                  <c:v>2006.9457041095911</c:v>
                </c:pt>
                <c:pt idx="552">
                  <c:v>2006.9456958904111</c:v>
                </c:pt>
                <c:pt idx="553">
                  <c:v>2006.9511534246706</c:v>
                </c:pt>
                <c:pt idx="554">
                  <c:v>2006.9538958904109</c:v>
                </c:pt>
                <c:pt idx="555">
                  <c:v>2006.9566356164382</c:v>
                </c:pt>
                <c:pt idx="556">
                  <c:v>2006.9648328767098</c:v>
                </c:pt>
                <c:pt idx="557">
                  <c:v>2006.9784904109588</c:v>
                </c:pt>
                <c:pt idx="558">
                  <c:v>2006.9921397260273</c:v>
                </c:pt>
                <c:pt idx="559">
                  <c:v>2006.9975972602895</c:v>
                </c:pt>
                <c:pt idx="560">
                  <c:v>2007.0030547945205</c:v>
                </c:pt>
                <c:pt idx="561">
                  <c:v>2007.0057753424785</c:v>
                </c:pt>
                <c:pt idx="562">
                  <c:v>2007.0139808219178</c:v>
                </c:pt>
                <c:pt idx="563">
                  <c:v>2007.0221726027401</c:v>
                </c:pt>
                <c:pt idx="564">
                  <c:v>2007.0248986301358</c:v>
                </c:pt>
                <c:pt idx="565">
                  <c:v>2007.0330904109578</c:v>
                </c:pt>
                <c:pt idx="566">
                  <c:v>2007.0358328767122</c:v>
                </c:pt>
                <c:pt idx="567">
                  <c:v>2007.041304109589</c:v>
                </c:pt>
                <c:pt idx="568">
                  <c:v>2007.0522219177997</c:v>
                </c:pt>
                <c:pt idx="569">
                  <c:v>2007.0658739726061</c:v>
                </c:pt>
                <c:pt idx="570">
                  <c:v>2007.0740630136986</c:v>
                </c:pt>
                <c:pt idx="571">
                  <c:v>2007.0795205479449</c:v>
                </c:pt>
                <c:pt idx="572">
                  <c:v>2007.0877068493148</c:v>
                </c:pt>
                <c:pt idx="573">
                  <c:v>2007.0904328766992</c:v>
                </c:pt>
                <c:pt idx="574">
                  <c:v>2007.0986356164378</c:v>
                </c:pt>
                <c:pt idx="575">
                  <c:v>2007.1068273972603</c:v>
                </c:pt>
                <c:pt idx="576">
                  <c:v>2007.1003213854258</c:v>
                </c:pt>
                <c:pt idx="577">
                  <c:v>2007.1172705379574</c:v>
                </c:pt>
                <c:pt idx="578">
                  <c:v>2007.1202615648876</c:v>
                </c:pt>
                <c:pt idx="579">
                  <c:v>2007.1282376366698</c:v>
                </c:pt>
                <c:pt idx="580">
                  <c:v>2007.1372107174298</c:v>
                </c:pt>
                <c:pt idx="581">
                  <c:v>2007.1392047353652</c:v>
                </c:pt>
                <c:pt idx="582">
                  <c:v>2007.1511688430528</c:v>
                </c:pt>
                <c:pt idx="583">
                  <c:v>2007.1531628609978</c:v>
                </c:pt>
                <c:pt idx="584">
                  <c:v>2007.1531628609978</c:v>
                </c:pt>
                <c:pt idx="585">
                  <c:v>2007.162135941757</c:v>
                </c:pt>
                <c:pt idx="586">
                  <c:v>2007.1641299596922</c:v>
                </c:pt>
                <c:pt idx="587">
                  <c:v>2007.1641299596922</c:v>
                </c:pt>
                <c:pt idx="588">
                  <c:v>2007.162135941757</c:v>
                </c:pt>
                <c:pt idx="589">
                  <c:v>2007.170112013529</c:v>
                </c:pt>
                <c:pt idx="590">
                  <c:v>2007.1760940673798</c:v>
                </c:pt>
                <c:pt idx="591">
                  <c:v>2007.1780880853248</c:v>
                </c:pt>
                <c:pt idx="592">
                  <c:v>2007.1870611660861</c:v>
                </c:pt>
                <c:pt idx="593">
                  <c:v>2007.1900521930029</c:v>
                </c:pt>
                <c:pt idx="594">
                  <c:v>2007.1980282647878</c:v>
                </c:pt>
                <c:pt idx="595">
                  <c:v>2007.2060043365725</c:v>
                </c:pt>
                <c:pt idx="596">
                  <c:v>2007.2199624622083</c:v>
                </c:pt>
                <c:pt idx="597">
                  <c:v>2007.2309295608995</c:v>
                </c:pt>
                <c:pt idx="598">
                  <c:v>2007.2369116147381</c:v>
                </c:pt>
                <c:pt idx="599">
                  <c:v>2007.2418966596028</c:v>
                </c:pt>
                <c:pt idx="600">
                  <c:v>2007.2508697403719</c:v>
                </c:pt>
                <c:pt idx="601">
                  <c:v>2007.2508697403719</c:v>
                </c:pt>
                <c:pt idx="602">
                  <c:v>2007.2648278659842</c:v>
                </c:pt>
                <c:pt idx="603">
                  <c:v>2007.2757949646982</c:v>
                </c:pt>
                <c:pt idx="604">
                  <c:v>2007.2807800095536</c:v>
                </c:pt>
                <c:pt idx="605">
                  <c:v>2007.2947381351748</c:v>
                </c:pt>
                <c:pt idx="606">
                  <c:v>2007.3176693415696</c:v>
                </c:pt>
                <c:pt idx="607">
                  <c:v>2007.3396035389649</c:v>
                </c:pt>
                <c:pt idx="608">
                  <c:v>2007.3505706376693</c:v>
                </c:pt>
                <c:pt idx="609">
                  <c:v>2007.3705108171298</c:v>
                </c:pt>
                <c:pt idx="610">
                  <c:v>2007.3754958619959</c:v>
                </c:pt>
                <c:pt idx="611">
                  <c:v>2007.3864629607001</c:v>
                </c:pt>
                <c:pt idx="612">
                  <c:v>2007.3954360414548</c:v>
                </c:pt>
                <c:pt idx="613">
                  <c:v>2007.4034121132424</c:v>
                </c:pt>
                <c:pt idx="614">
                  <c:v>2007.409394167081</c:v>
                </c:pt>
                <c:pt idx="615">
                  <c:v>2007.4233522927041</c:v>
                </c:pt>
                <c:pt idx="616">
                  <c:v>2007.4393044362735</c:v>
                </c:pt>
                <c:pt idx="617">
                  <c:v>2007.456253588816</c:v>
                </c:pt>
                <c:pt idx="618">
                  <c:v>2007.46722068752</c:v>
                </c:pt>
                <c:pt idx="619">
                  <c:v>2007.4981279656861</c:v>
                </c:pt>
                <c:pt idx="620">
                  <c:v>2007.5031130105506</c:v>
                </c:pt>
                <c:pt idx="621">
                  <c:v>2007.5090950643901</c:v>
                </c:pt>
                <c:pt idx="622">
                  <c:v>2007.5120860913078</c:v>
                </c:pt>
                <c:pt idx="623">
                  <c:v>2007.514080109255</c:v>
                </c:pt>
                <c:pt idx="624">
                  <c:v>2007.5310292617969</c:v>
                </c:pt>
                <c:pt idx="625">
                  <c:v>2007.54498738742</c:v>
                </c:pt>
                <c:pt idx="626">
                  <c:v>2007.5619365399443</c:v>
                </c:pt>
                <c:pt idx="627">
                  <c:v>2007.575894665586</c:v>
                </c:pt>
                <c:pt idx="628">
                  <c:v>2007.5838707373698</c:v>
                </c:pt>
                <c:pt idx="629">
                  <c:v>2007.5948378360633</c:v>
                </c:pt>
                <c:pt idx="630">
                  <c:v>2007.6087959617073</c:v>
                </c:pt>
                <c:pt idx="631">
                  <c:v>2007.6227540873199</c:v>
                </c:pt>
                <c:pt idx="632">
                  <c:v>2007.642694266782</c:v>
                </c:pt>
                <c:pt idx="633">
                  <c:v>2007.6586464103498</c:v>
                </c:pt>
                <c:pt idx="634">
                  <c:v>2007.6785865898128</c:v>
                </c:pt>
                <c:pt idx="635">
                  <c:v>2007.6895536885181</c:v>
                </c:pt>
                <c:pt idx="636">
                  <c:v>2007.7084968590048</c:v>
                </c:pt>
                <c:pt idx="637">
                  <c:v>2007.7204609666821</c:v>
                </c:pt>
                <c:pt idx="638">
                  <c:v>2007.7204609666821</c:v>
                </c:pt>
                <c:pt idx="639">
                  <c:v>2007.7254460115448</c:v>
                </c:pt>
                <c:pt idx="640">
                  <c:v>2007.7314280653848</c:v>
                </c:pt>
                <c:pt idx="641">
                  <c:v>2007.7364131102515</c:v>
                </c:pt>
                <c:pt idx="642">
                  <c:v>2007.7394041371708</c:v>
                </c:pt>
                <c:pt idx="643">
                  <c:v>2007.7394041371708</c:v>
                </c:pt>
                <c:pt idx="644">
                  <c:v>2007.7593443166215</c:v>
                </c:pt>
                <c:pt idx="645">
                  <c:v>2007.7673203884158</c:v>
                </c:pt>
                <c:pt idx="646">
                  <c:v>2007.7733024422555</c:v>
                </c:pt>
                <c:pt idx="647">
                  <c:v>2007.7862635589056</c:v>
                </c:pt>
                <c:pt idx="648">
                  <c:v>2007.7842695409593</c:v>
                </c:pt>
                <c:pt idx="649">
                  <c:v>2007.792245612744</c:v>
                </c:pt>
                <c:pt idx="650">
                  <c:v>2007.8002216845287</c:v>
                </c:pt>
                <c:pt idx="651">
                  <c:v>2007.812185792206</c:v>
                </c:pt>
                <c:pt idx="652">
                  <c:v>2007.8171708370708</c:v>
                </c:pt>
                <c:pt idx="653">
                  <c:v>2007.8171708370708</c:v>
                </c:pt>
                <c:pt idx="654">
                  <c:v>2007.831128962694</c:v>
                </c:pt>
                <c:pt idx="655">
                  <c:v>2007.831128962694</c:v>
                </c:pt>
                <c:pt idx="656">
                  <c:v>2007.8341199896129</c:v>
                </c:pt>
                <c:pt idx="657">
                  <c:v>2007.8371110165326</c:v>
                </c:pt>
                <c:pt idx="658">
                  <c:v>2007.8480781152366</c:v>
                </c:pt>
                <c:pt idx="659">
                  <c:v>2007.8590452139281</c:v>
                </c:pt>
                <c:pt idx="660">
                  <c:v>2007.8670212857251</c:v>
                </c:pt>
                <c:pt idx="661">
                  <c:v>2007.8700123126428</c:v>
                </c:pt>
                <c:pt idx="662">
                  <c:v>2007.877988384429</c:v>
                </c:pt>
                <c:pt idx="663">
                  <c:v>2007.8919465100362</c:v>
                </c:pt>
                <c:pt idx="664">
                  <c:v>2007.8979285638898</c:v>
                </c:pt>
                <c:pt idx="665">
                  <c:v>2007.9059046356751</c:v>
                </c:pt>
                <c:pt idx="666">
                  <c:v>2007.9088956626072</c:v>
                </c:pt>
                <c:pt idx="667">
                  <c:v>2007.914877716433</c:v>
                </c:pt>
                <c:pt idx="668">
                  <c:v>2007.9198627613011</c:v>
                </c:pt>
                <c:pt idx="669">
                  <c:v>2007.9308298600031</c:v>
                </c:pt>
                <c:pt idx="670">
                  <c:v>2007.936811913841</c:v>
                </c:pt>
                <c:pt idx="671">
                  <c:v>2007.9447879856261</c:v>
                </c:pt>
                <c:pt idx="672">
                  <c:v>2007.9507700394638</c:v>
                </c:pt>
                <c:pt idx="673">
                  <c:v>2007.9587461112485</c:v>
                </c:pt>
                <c:pt idx="674">
                  <c:v>2007.9677191920061</c:v>
                </c:pt>
                <c:pt idx="675">
                  <c:v>2007.9756952638011</c:v>
                </c:pt>
                <c:pt idx="676">
                  <c:v>2007.9836713355755</c:v>
                </c:pt>
                <c:pt idx="677">
                  <c:v>2008.0006204881181</c:v>
                </c:pt>
                <c:pt idx="678" formatCode="0.000">
                  <c:v>2008.0051804945301</c:v>
                </c:pt>
                <c:pt idx="679" formatCode="0.000">
                  <c:v>2008.0218945463944</c:v>
                </c:pt>
                <c:pt idx="680" formatCode="0.000">
                  <c:v>2008.0330093908847</c:v>
                </c:pt>
                <c:pt idx="681" formatCode="0.000">
                  <c:v>2008.0330093908847</c:v>
                </c:pt>
                <c:pt idx="682" formatCode="0.000">
                  <c:v>2008.0385250280003</c:v>
                </c:pt>
                <c:pt idx="683" formatCode="0.000">
                  <c:v>2008.0524812613078</c:v>
                </c:pt>
                <c:pt idx="684" formatCode="0.000">
                  <c:v>2008.0524812613078</c:v>
                </c:pt>
                <c:pt idx="685" formatCode="0.000">
                  <c:v>2008.0691117429137</c:v>
                </c:pt>
                <c:pt idx="686" formatCode="0.000">
                  <c:v>2008.0747109502886</c:v>
                </c:pt>
                <c:pt idx="687" formatCode="0.000">
                  <c:v>2008.0802265873926</c:v>
                </c:pt>
                <c:pt idx="688" formatCode="0.000">
                  <c:v>2008.0885836133368</c:v>
                </c:pt>
                <c:pt idx="689" formatCode="0.000">
                  <c:v>2008.0969406392694</c:v>
                </c:pt>
                <c:pt idx="690" formatCode="0.000">
                  <c:v>2008.1052976652031</c:v>
                </c:pt>
                <c:pt idx="691" formatCode="0.000">
                  <c:v>2008.1135711208753</c:v>
                </c:pt>
                <c:pt idx="692" formatCode="0.000">
                  <c:v>2008.1302851727405</c:v>
                </c:pt>
                <c:pt idx="693" formatCode="0.000">
                  <c:v>2008.1386421986729</c:v>
                </c:pt>
                <c:pt idx="694" formatCode="0.000">
                  <c:v>2008.1441578357878</c:v>
                </c:pt>
                <c:pt idx="695" formatCode="0.000">
                  <c:v>2008.1608718876539</c:v>
                </c:pt>
                <c:pt idx="696" formatCode="0.000">
                  <c:v>2008.1636297062116</c:v>
                </c:pt>
                <c:pt idx="697" formatCode="0.000">
                  <c:v>2008.183101576624</c:v>
                </c:pt>
                <c:pt idx="698" formatCode="0.000">
                  <c:v>2008.1914586025648</c:v>
                </c:pt>
                <c:pt idx="699" formatCode="0.000">
                  <c:v>2008.202573447071</c:v>
                </c:pt>
                <c:pt idx="700" formatCode="0.000">
                  <c:v>2008.2080890841846</c:v>
                </c:pt>
                <c:pt idx="701" formatCode="0.000">
                  <c:v>2008.2192039286651</c:v>
                </c:pt>
                <c:pt idx="702" formatCode="0.000">
                  <c:v>2008.2331601619712</c:v>
                </c:pt>
                <c:pt idx="703" formatCode="0.000">
                  <c:v>2008.2442750064608</c:v>
                </c:pt>
                <c:pt idx="704" formatCode="0.000">
                  <c:v>2008.255389850952</c:v>
                </c:pt>
                <c:pt idx="705" formatCode="0.000">
                  <c:v>2008.2609054880681</c:v>
                </c:pt>
                <c:pt idx="706" formatCode="0.000">
                  <c:v>2008.2637468768694</c:v>
                </c:pt>
                <c:pt idx="707" formatCode="0.000">
                  <c:v>2008.2776195399329</c:v>
                </c:pt>
                <c:pt idx="708" formatCode="0.000">
                  <c:v>2008.2859765658654</c:v>
                </c:pt>
                <c:pt idx="709" formatCode="0.000">
                  <c:v>2008.2942500215388</c:v>
                </c:pt>
                <c:pt idx="710" formatCode="0.000">
                  <c:v>2008.3026070474714</c:v>
                </c:pt>
                <c:pt idx="711" formatCode="0.000">
                  <c:v>2008.3137218919608</c:v>
                </c:pt>
                <c:pt idx="712" formatCode="0.000">
                  <c:v>2008.3220789178836</c:v>
                </c:pt>
                <c:pt idx="713" formatCode="0.000">
                  <c:v>2008.333193762385</c:v>
                </c:pt>
                <c:pt idx="714" formatCode="0.000">
                  <c:v>2008.3387929697601</c:v>
                </c:pt>
                <c:pt idx="715" formatCode="0.000">
                  <c:v>2008.347066425433</c:v>
                </c:pt>
                <c:pt idx="716" formatCode="0.000">
                  <c:v>2008.3610226587398</c:v>
                </c:pt>
                <c:pt idx="717" formatCode="0.000">
                  <c:v>2008.369379684673</c:v>
                </c:pt>
                <c:pt idx="718" formatCode="0.000">
                  <c:v>2008.3748953217885</c:v>
                </c:pt>
                <c:pt idx="719" formatCode="0.000">
                  <c:v>2008.3860101662801</c:v>
                </c:pt>
                <c:pt idx="720" formatCode="0.000">
                  <c:v>2008.3943671922116</c:v>
                </c:pt>
                <c:pt idx="721" formatCode="0.000">
                  <c:v>2008.4027242181442</c:v>
                </c:pt>
                <c:pt idx="722" formatCode="0.000">
                  <c:v>2008.40823985526</c:v>
                </c:pt>
                <c:pt idx="723" formatCode="0.000">
                  <c:v>2008.4138390626351</c:v>
                </c:pt>
                <c:pt idx="724" formatCode="0.000">
                  <c:v>2008.4193546997501</c:v>
                </c:pt>
                <c:pt idx="725" formatCode="0.000">
                  <c:v>2008.4193546997501</c:v>
                </c:pt>
                <c:pt idx="726" formatCode="0.000">
                  <c:v>2008.4277117256993</c:v>
                </c:pt>
                <c:pt idx="727" formatCode="0.000">
                  <c:v>2008.4360687516262</c:v>
                </c:pt>
                <c:pt idx="728" formatCode="0.000">
                  <c:v>2008.4555406220411</c:v>
                </c:pt>
                <c:pt idx="729" formatCode="0.000">
                  <c:v>2008.474928922202</c:v>
                </c:pt>
                <c:pt idx="730" formatCode="0.000">
                  <c:v>2008.4805281295769</c:v>
                </c:pt>
                <c:pt idx="731" formatCode="0.000">
                  <c:v>2008.4861273369518</c:v>
                </c:pt>
                <c:pt idx="732" formatCode="0.000">
                  <c:v>2008.4916429740674</c:v>
                </c:pt>
                <c:pt idx="733" formatCode="0.000">
                  <c:v>2008.5</c:v>
                </c:pt>
                <c:pt idx="734" formatCode="0.000">
                  <c:v>2008.5055156371161</c:v>
                </c:pt>
                <c:pt idx="735" formatCode="0.000">
                  <c:v>2008.5111148444898</c:v>
                </c:pt>
                <c:pt idx="736" formatCode="0.000">
                  <c:v>2008.508357025933</c:v>
                </c:pt>
                <c:pt idx="737" formatCode="0.000">
                  <c:v>2008.5166304816166</c:v>
                </c:pt>
                <c:pt idx="738" formatCode="0.000">
                  <c:v>2008.5166304816166</c:v>
                </c:pt>
                <c:pt idx="739" formatCode="0.000">
                  <c:v>2008.5166304816166</c:v>
                </c:pt>
                <c:pt idx="740" formatCode="0.000">
                  <c:v>2008.5249875075378</c:v>
                </c:pt>
                <c:pt idx="741">
                  <c:v>2008.5287671233011</c:v>
                </c:pt>
                <c:pt idx="742">
                  <c:v>2008.5479452054794</c:v>
                </c:pt>
                <c:pt idx="743">
                  <c:v>2008.5671232876712</c:v>
                </c:pt>
                <c:pt idx="744">
                  <c:v>2008.5863013698629</c:v>
                </c:pt>
                <c:pt idx="745">
                  <c:v>2008.6054794520551</c:v>
                </c:pt>
                <c:pt idx="746">
                  <c:v>2008.6246575342466</c:v>
                </c:pt>
                <c:pt idx="747">
                  <c:v>2008.6438356164253</c:v>
                </c:pt>
                <c:pt idx="748">
                  <c:v>2008.6630136986298</c:v>
                </c:pt>
                <c:pt idx="749">
                  <c:v>2008.682191780822</c:v>
                </c:pt>
                <c:pt idx="750">
                  <c:v>2008.682191780822</c:v>
                </c:pt>
                <c:pt idx="751">
                  <c:v>2008.7013698630137</c:v>
                </c:pt>
                <c:pt idx="752">
                  <c:v>2008.7205479452061</c:v>
                </c:pt>
                <c:pt idx="753">
                  <c:v>2008.7397260273972</c:v>
                </c:pt>
                <c:pt idx="754">
                  <c:v>2008.7589041095891</c:v>
                </c:pt>
                <c:pt idx="755">
                  <c:v>2008.7780821917811</c:v>
                </c:pt>
                <c:pt idx="756">
                  <c:v>2008.7972602739726</c:v>
                </c:pt>
                <c:pt idx="757">
                  <c:v>2008.8164383561598</c:v>
                </c:pt>
                <c:pt idx="758">
                  <c:v>2008.8356164383558</c:v>
                </c:pt>
                <c:pt idx="759">
                  <c:v>2008.8547945205478</c:v>
                </c:pt>
                <c:pt idx="760">
                  <c:v>2008.8739726027397</c:v>
                </c:pt>
                <c:pt idx="761">
                  <c:v>2008.8931506849308</c:v>
                </c:pt>
                <c:pt idx="762">
                  <c:v>2008.9123287671232</c:v>
                </c:pt>
                <c:pt idx="763">
                  <c:v>2008.9315068493152</c:v>
                </c:pt>
                <c:pt idx="764">
                  <c:v>2008.9506849315069</c:v>
                </c:pt>
                <c:pt idx="765">
                  <c:v>2008.9698630137011</c:v>
                </c:pt>
                <c:pt idx="766">
                  <c:v>2008.9890410958899</c:v>
                </c:pt>
                <c:pt idx="767" formatCode="0.000">
                  <c:v>2009.002739726028</c:v>
                </c:pt>
                <c:pt idx="768" formatCode="0.000">
                  <c:v>2009.0191780821917</c:v>
                </c:pt>
                <c:pt idx="769" formatCode="0.000">
                  <c:v>2009.0383561643835</c:v>
                </c:pt>
                <c:pt idx="770" formatCode="0.000">
                  <c:v>2009.0575342465754</c:v>
                </c:pt>
                <c:pt idx="771" formatCode="0.000">
                  <c:v>2009.0767123287671</c:v>
                </c:pt>
                <c:pt idx="772" formatCode="0.000">
                  <c:v>2009.0958904109589</c:v>
                </c:pt>
                <c:pt idx="773" formatCode="0.000">
                  <c:v>2009.1150684931511</c:v>
                </c:pt>
                <c:pt idx="774" formatCode="0.000">
                  <c:v>2009.1342465753169</c:v>
                </c:pt>
                <c:pt idx="775" formatCode="0.000">
                  <c:v>2009.1534246575141</c:v>
                </c:pt>
                <c:pt idx="776" formatCode="0.000">
                  <c:v>2009.1726027397258</c:v>
                </c:pt>
                <c:pt idx="777" formatCode="0.000">
                  <c:v>2009.1917808219148</c:v>
                </c:pt>
                <c:pt idx="778" formatCode="0.000">
                  <c:v>2009.2109589041111</c:v>
                </c:pt>
                <c:pt idx="779" formatCode="0.000">
                  <c:v>2009.2301369862998</c:v>
                </c:pt>
                <c:pt idx="780" formatCode="0.000">
                  <c:v>2009.2493150684932</c:v>
                </c:pt>
                <c:pt idx="781" formatCode="0.000">
                  <c:v>2009.2684931506851</c:v>
                </c:pt>
                <c:pt idx="782" formatCode="0.000">
                  <c:v>2009.2876712328766</c:v>
                </c:pt>
                <c:pt idx="783" formatCode="0.000">
                  <c:v>2009.3068493150686</c:v>
                </c:pt>
                <c:pt idx="784" formatCode="0.000">
                  <c:v>2009.3260273972603</c:v>
                </c:pt>
                <c:pt idx="785" formatCode="0.000">
                  <c:v>2009.345205479452</c:v>
                </c:pt>
                <c:pt idx="786" formatCode="0.000">
                  <c:v>2009.3643835616438</c:v>
                </c:pt>
                <c:pt idx="787" formatCode="0.000">
                  <c:v>2009.3835616438357</c:v>
                </c:pt>
                <c:pt idx="788" formatCode="0.000">
                  <c:v>2009.4027397260281</c:v>
                </c:pt>
                <c:pt idx="789" formatCode="0.000">
                  <c:v>2009.4219178082201</c:v>
                </c:pt>
                <c:pt idx="790" formatCode="0.000">
                  <c:v>2009.4410958904109</c:v>
                </c:pt>
                <c:pt idx="791" formatCode="0.000">
                  <c:v>2009.4602739726031</c:v>
                </c:pt>
                <c:pt idx="792" formatCode="0.000">
                  <c:v>2009.479452054795</c:v>
                </c:pt>
                <c:pt idx="793" formatCode="0.000">
                  <c:v>2009.4986301369859</c:v>
                </c:pt>
                <c:pt idx="794" formatCode="0.000">
                  <c:v>2009.5178082191778</c:v>
                </c:pt>
                <c:pt idx="795" formatCode="0.000">
                  <c:v>2009.53698630137</c:v>
                </c:pt>
                <c:pt idx="796" formatCode="0.000">
                  <c:v>2009.5561643835617</c:v>
                </c:pt>
                <c:pt idx="797" formatCode="0.000">
                  <c:v>2009.5753424657535</c:v>
                </c:pt>
                <c:pt idx="798" formatCode="0.000">
                  <c:v>2009.594520547935</c:v>
                </c:pt>
                <c:pt idx="799" formatCode="0.000">
                  <c:v>2009.6136986301358</c:v>
                </c:pt>
                <c:pt idx="800" formatCode="0.000">
                  <c:v>2009.6328767123248</c:v>
                </c:pt>
                <c:pt idx="801" formatCode="0.000">
                  <c:v>2009.6520547945206</c:v>
                </c:pt>
                <c:pt idx="802" formatCode="0.000">
                  <c:v>2009.6712328766964</c:v>
                </c:pt>
                <c:pt idx="803" formatCode="0.000">
                  <c:v>2009.6904109588845</c:v>
                </c:pt>
                <c:pt idx="804" formatCode="0.000">
                  <c:v>2009.7095890411085</c:v>
                </c:pt>
                <c:pt idx="805" formatCode="0.000">
                  <c:v>2009.7287671233044</c:v>
                </c:pt>
                <c:pt idx="806" formatCode="0.000">
                  <c:v>2009.7479452054795</c:v>
                </c:pt>
                <c:pt idx="807" formatCode="0.000">
                  <c:v>2009.7671232876712</c:v>
                </c:pt>
                <c:pt idx="808" formatCode="0.000">
                  <c:v>2009.7863013698629</c:v>
                </c:pt>
                <c:pt idx="809" formatCode="0.000">
                  <c:v>2009.8054794520551</c:v>
                </c:pt>
                <c:pt idx="810" formatCode="0.000">
                  <c:v>2009.8246575342466</c:v>
                </c:pt>
                <c:pt idx="811" formatCode="0.000">
                  <c:v>2009.8438356164274</c:v>
                </c:pt>
                <c:pt idx="812" formatCode="0.000">
                  <c:v>2009.8630136986299</c:v>
                </c:pt>
                <c:pt idx="813" formatCode="0.000">
                  <c:v>2009.8821917808218</c:v>
                </c:pt>
                <c:pt idx="814" formatCode="0.000">
                  <c:v>2009.9013698630151</c:v>
                </c:pt>
                <c:pt idx="815" formatCode="0.000">
                  <c:v>2009.9205479452162</c:v>
                </c:pt>
                <c:pt idx="816" formatCode="0.000">
                  <c:v>2009.9397260273972</c:v>
                </c:pt>
                <c:pt idx="817" formatCode="0.000">
                  <c:v>2009.9589041095901</c:v>
                </c:pt>
                <c:pt idx="818" formatCode="0.000">
                  <c:v>2009.9780821917811</c:v>
                </c:pt>
                <c:pt idx="819" formatCode="0.000">
                  <c:v>2009.9972602739726</c:v>
                </c:pt>
                <c:pt idx="820" formatCode="0.000">
                  <c:v>2010.0164383561644</c:v>
                </c:pt>
                <c:pt idx="821" formatCode="0.000">
                  <c:v>2010.0356164383559</c:v>
                </c:pt>
                <c:pt idx="822" formatCode="0.000">
                  <c:v>2010.0547945205478</c:v>
                </c:pt>
                <c:pt idx="823" formatCode="0.000">
                  <c:v>2010.07397260274</c:v>
                </c:pt>
                <c:pt idx="824" formatCode="0.000">
                  <c:v>2010.0931506849308</c:v>
                </c:pt>
                <c:pt idx="825" formatCode="0.000">
                  <c:v>2010.1123287671228</c:v>
                </c:pt>
                <c:pt idx="826" formatCode="0.000">
                  <c:v>2010.1315068493052</c:v>
                </c:pt>
                <c:pt idx="827" formatCode="0.000">
                  <c:v>2010.1506849315058</c:v>
                </c:pt>
                <c:pt idx="828" formatCode="0.000">
                  <c:v>2010.1698630136987</c:v>
                </c:pt>
                <c:pt idx="829" formatCode="0.000">
                  <c:v>2010.1890410958797</c:v>
                </c:pt>
                <c:pt idx="830" formatCode="0.000">
                  <c:v>2010.2082191780821</c:v>
                </c:pt>
                <c:pt idx="831" formatCode="0.000">
                  <c:v>2010.2273972602761</c:v>
                </c:pt>
                <c:pt idx="832" formatCode="0.000">
                  <c:v>2010.2465753424792</c:v>
                </c:pt>
                <c:pt idx="833" formatCode="0.000">
                  <c:v>2010.2657534246778</c:v>
                </c:pt>
                <c:pt idx="834" formatCode="0.000">
                  <c:v>2010.2849315068386</c:v>
                </c:pt>
                <c:pt idx="835" formatCode="0.000">
                  <c:v>2010.3041095890408</c:v>
                </c:pt>
                <c:pt idx="836" formatCode="0.000">
                  <c:v>2010.3232876712329</c:v>
                </c:pt>
                <c:pt idx="837" formatCode="0.000">
                  <c:v>2010.3424657534247</c:v>
                </c:pt>
                <c:pt idx="838" formatCode="0.000">
                  <c:v>2010.3616438356148</c:v>
                </c:pt>
                <c:pt idx="839" formatCode="0.000">
                  <c:v>2010.3808219177999</c:v>
                </c:pt>
                <c:pt idx="840" formatCode="0.000">
                  <c:v>2010.4</c:v>
                </c:pt>
                <c:pt idx="841" formatCode="0.000">
                  <c:v>2010.4191780821961</c:v>
                </c:pt>
                <c:pt idx="842" formatCode="0.000">
                  <c:v>2010.4383561643835</c:v>
                </c:pt>
                <c:pt idx="843" formatCode="0.000">
                  <c:v>2010.4575342465753</c:v>
                </c:pt>
                <c:pt idx="844" formatCode="0.000">
                  <c:v>2010.4767123287681</c:v>
                </c:pt>
                <c:pt idx="845" formatCode="0.000">
                  <c:v>2010.4958904109601</c:v>
                </c:pt>
                <c:pt idx="846" formatCode="0.000">
                  <c:v>2010.5150684931511</c:v>
                </c:pt>
                <c:pt idx="847" formatCode="0.000">
                  <c:v>2010.534246575322</c:v>
                </c:pt>
                <c:pt idx="848" formatCode="0.000">
                  <c:v>2010.5534246575182</c:v>
                </c:pt>
                <c:pt idx="849" formatCode="0.000">
                  <c:v>2010.5726027397259</c:v>
                </c:pt>
                <c:pt idx="850" formatCode="0.000">
                  <c:v>2010.5917808219178</c:v>
                </c:pt>
                <c:pt idx="851" formatCode="0.000">
                  <c:v>2010.61095890411</c:v>
                </c:pt>
                <c:pt idx="852" formatCode="0.000">
                  <c:v>2010.6301369862999</c:v>
                </c:pt>
                <c:pt idx="853">
                  <c:v>2010.6493150684928</c:v>
                </c:pt>
                <c:pt idx="854">
                  <c:v>2010.668493150685</c:v>
                </c:pt>
                <c:pt idx="855">
                  <c:v>2010.6876712328758</c:v>
                </c:pt>
                <c:pt idx="856">
                  <c:v>2010.7068493150684</c:v>
                </c:pt>
                <c:pt idx="857">
                  <c:v>2010.7260273972611</c:v>
                </c:pt>
                <c:pt idx="858">
                  <c:v>2010.7452054794521</c:v>
                </c:pt>
                <c:pt idx="859">
                  <c:v>2010.7643835616439</c:v>
                </c:pt>
                <c:pt idx="860">
                  <c:v>2010.783561643836</c:v>
                </c:pt>
                <c:pt idx="861">
                  <c:v>2010.8027397260273</c:v>
                </c:pt>
                <c:pt idx="862">
                  <c:v>2010.8219178082193</c:v>
                </c:pt>
                <c:pt idx="863">
                  <c:v>2010.8410958904108</c:v>
                </c:pt>
                <c:pt idx="864">
                  <c:v>2010.8602739726027</c:v>
                </c:pt>
                <c:pt idx="865">
                  <c:v>2010.8794520547945</c:v>
                </c:pt>
                <c:pt idx="866">
                  <c:v>2010.8986301369848</c:v>
                </c:pt>
                <c:pt idx="867">
                  <c:v>2010.9178082191779</c:v>
                </c:pt>
                <c:pt idx="868">
                  <c:v>2010.9369863013701</c:v>
                </c:pt>
                <c:pt idx="869">
                  <c:v>2010.9561643835661</c:v>
                </c:pt>
                <c:pt idx="870">
                  <c:v>2010.9753424657533</c:v>
                </c:pt>
                <c:pt idx="871">
                  <c:v>2010.9945205479448</c:v>
                </c:pt>
                <c:pt idx="872" formatCode="0.0000">
                  <c:v>2011.013698630137</c:v>
                </c:pt>
                <c:pt idx="873" formatCode="0.0000">
                  <c:v>2011.0328767123278</c:v>
                </c:pt>
                <c:pt idx="874" formatCode="0.0000">
                  <c:v>2011.0520547945205</c:v>
                </c:pt>
                <c:pt idx="875" formatCode="0.0000">
                  <c:v>2011.0712328767017</c:v>
                </c:pt>
                <c:pt idx="876" formatCode="0.0000">
                  <c:v>2011.0904109588885</c:v>
                </c:pt>
              </c:numCache>
            </c:numRef>
          </c:xVal>
          <c:yVal>
            <c:numRef>
              <c:f>wholesale_prices!$H$5:$H$1167</c:f>
              <c:numCache>
                <c:formatCode>General</c:formatCode>
                <c:ptCount val="877"/>
              </c:numCache>
            </c:numRef>
          </c:yVal>
        </c:ser>
        <c:ser>
          <c:idx val="7"/>
          <c:order val="7"/>
          <c:spPr>
            <a:ln w="28575">
              <a:solidFill>
                <a:srgbClr val="FF0000"/>
              </a:solidFill>
            </a:ln>
          </c:spPr>
          <c:marker>
            <c:symbol val="none"/>
          </c:marker>
          <c:xVal>
            <c:numRef>
              <c:f>wholesale_prices!$A$5:$A$1167</c:f>
              <c:numCache>
                <c:formatCode>General</c:formatCode>
                <c:ptCount val="877"/>
                <c:pt idx="0">
                  <c:v>2001.2327173169058</c:v>
                </c:pt>
                <c:pt idx="1">
                  <c:v>2001.2419986310747</c:v>
                </c:pt>
                <c:pt idx="2">
                  <c:v>2001.260479123888</c:v>
                </c:pt>
                <c:pt idx="3">
                  <c:v>2001.2650787132111</c:v>
                </c:pt>
                <c:pt idx="4">
                  <c:v>2001.2721423682408</c:v>
                </c:pt>
                <c:pt idx="5">
                  <c:v>2001.2778918548938</c:v>
                </c:pt>
                <c:pt idx="6">
                  <c:v>2001.2836413415469</c:v>
                </c:pt>
                <c:pt idx="7">
                  <c:v>2001.2836413415469</c:v>
                </c:pt>
                <c:pt idx="8">
                  <c:v>2001.2928405201908</c:v>
                </c:pt>
                <c:pt idx="9">
                  <c:v>2001.3021218343488</c:v>
                </c:pt>
                <c:pt idx="10">
                  <c:v>2001.3160027378508</c:v>
                </c:pt>
                <c:pt idx="11">
                  <c:v>2001.3160027378508</c:v>
                </c:pt>
                <c:pt idx="12">
                  <c:v>2001.3160027378508</c:v>
                </c:pt>
                <c:pt idx="13">
                  <c:v>2001.3298836413414</c:v>
                </c:pt>
                <c:pt idx="14">
                  <c:v>2001.3344832306598</c:v>
                </c:pt>
                <c:pt idx="15">
                  <c:v>2001.3530458589851</c:v>
                </c:pt>
                <c:pt idx="16">
                  <c:v>2001.3530458589851</c:v>
                </c:pt>
                <c:pt idx="17">
                  <c:v>2001.3761259411363</c:v>
                </c:pt>
                <c:pt idx="18">
                  <c:v>2001.3854072552999</c:v>
                </c:pt>
                <c:pt idx="19">
                  <c:v>2001.4039698836461</c:v>
                </c:pt>
                <c:pt idx="20">
                  <c:v>2001.4178507871493</c:v>
                </c:pt>
                <c:pt idx="21">
                  <c:v>2001.4317316906231</c:v>
                </c:pt>
                <c:pt idx="22">
                  <c:v>2001.4409308692677</c:v>
                </c:pt>
                <c:pt idx="23">
                  <c:v>2001.450212183436</c:v>
                </c:pt>
                <c:pt idx="24">
                  <c:v>2001.4548117727611</c:v>
                </c:pt>
                <c:pt idx="25">
                  <c:v>2001.4594934976051</c:v>
                </c:pt>
                <c:pt idx="26">
                  <c:v>2001.4686926762511</c:v>
                </c:pt>
                <c:pt idx="27">
                  <c:v>2001.4825735797401</c:v>
                </c:pt>
                <c:pt idx="28">
                  <c:v>2001.4918548939079</c:v>
                </c:pt>
                <c:pt idx="29">
                  <c:v>2001.5103353867214</c:v>
                </c:pt>
                <c:pt idx="30">
                  <c:v>2001.5288980150578</c:v>
                </c:pt>
                <c:pt idx="31">
                  <c:v>2001.5427789185478</c:v>
                </c:pt>
                <c:pt idx="32">
                  <c:v>2001.5473785078698</c:v>
                </c:pt>
                <c:pt idx="33">
                  <c:v>2001.561259411362</c:v>
                </c:pt>
                <c:pt idx="34">
                  <c:v>2001.5658590006983</c:v>
                </c:pt>
                <c:pt idx="35">
                  <c:v>2001.5844216290109</c:v>
                </c:pt>
                <c:pt idx="36">
                  <c:v>2001.5983025325008</c:v>
                </c:pt>
                <c:pt idx="37">
                  <c:v>2001.6213826146377</c:v>
                </c:pt>
                <c:pt idx="38">
                  <c:v>2001.6306639288159</c:v>
                </c:pt>
                <c:pt idx="39">
                  <c:v>2001.649144421629</c:v>
                </c:pt>
                <c:pt idx="40">
                  <c:v>2001.6538261464748</c:v>
                </c:pt>
                <c:pt idx="41">
                  <c:v>2001.6723066392749</c:v>
                </c:pt>
                <c:pt idx="42">
                  <c:v>2001.6907871321014</c:v>
                </c:pt>
                <c:pt idx="43">
                  <c:v>2001.704668035592</c:v>
                </c:pt>
                <c:pt idx="44">
                  <c:v>2001.7185489390829</c:v>
                </c:pt>
                <c:pt idx="45">
                  <c:v>2001.746392881588</c:v>
                </c:pt>
                <c:pt idx="46">
                  <c:v>2001.7509924709104</c:v>
                </c:pt>
                <c:pt idx="47">
                  <c:v>2001.7787542778908</c:v>
                </c:pt>
                <c:pt idx="48">
                  <c:v>2001.792635181383</c:v>
                </c:pt>
                <c:pt idx="49">
                  <c:v>2001.8065160848735</c:v>
                </c:pt>
                <c:pt idx="50">
                  <c:v>2001.8203969883598</c:v>
                </c:pt>
                <c:pt idx="51">
                  <c:v>2001.8203969883598</c:v>
                </c:pt>
                <c:pt idx="52">
                  <c:v>2001.8481587953456</c:v>
                </c:pt>
                <c:pt idx="53">
                  <c:v>2001.8574401095098</c:v>
                </c:pt>
                <c:pt idx="54">
                  <c:v>2001.8852019164956</c:v>
                </c:pt>
                <c:pt idx="55">
                  <c:v>2001.8944010951398</c:v>
                </c:pt>
                <c:pt idx="56">
                  <c:v>2001.912963723488</c:v>
                </c:pt>
                <c:pt idx="57">
                  <c:v>2001.912963723488</c:v>
                </c:pt>
                <c:pt idx="58">
                  <c:v>2001.9268446269677</c:v>
                </c:pt>
                <c:pt idx="59">
                  <c:v>2001.9314442162795</c:v>
                </c:pt>
                <c:pt idx="60">
                  <c:v>2001.9592060232717</c:v>
                </c:pt>
                <c:pt idx="61">
                  <c:v>2001.9638056125941</c:v>
                </c:pt>
                <c:pt idx="62">
                  <c:v>2001.9823682409308</c:v>
                </c:pt>
                <c:pt idx="63">
                  <c:v>2001.9869678302634</c:v>
                </c:pt>
                <c:pt idx="64">
                  <c:v>2002.0101300479098</c:v>
                </c:pt>
                <c:pt idx="65">
                  <c:v>2002.0332101300478</c:v>
                </c:pt>
                <c:pt idx="66">
                  <c:v>2002.0470910335387</c:v>
                </c:pt>
                <c:pt idx="67">
                  <c:v>2002.0563723477071</c:v>
                </c:pt>
                <c:pt idx="68">
                  <c:v>2002.0795345653648</c:v>
                </c:pt>
                <c:pt idx="69">
                  <c:v>2002.1026967830253</c:v>
                </c:pt>
                <c:pt idx="70">
                  <c:v>2002.1304585900048</c:v>
                </c:pt>
                <c:pt idx="71">
                  <c:v>2002.144339493487</c:v>
                </c:pt>
                <c:pt idx="72">
                  <c:v>2002.144339493487</c:v>
                </c:pt>
                <c:pt idx="73">
                  <c:v>2002.144339493487</c:v>
                </c:pt>
                <c:pt idx="74">
                  <c:v>2002.1628199863108</c:v>
                </c:pt>
                <c:pt idx="75">
                  <c:v>2002.1767008897998</c:v>
                </c:pt>
                <c:pt idx="76">
                  <c:v>2002.1905817932961</c:v>
                </c:pt>
                <c:pt idx="77">
                  <c:v>2002.1946064339386</c:v>
                </c:pt>
                <c:pt idx="78">
                  <c:v>2002.2044626967829</c:v>
                </c:pt>
                <c:pt idx="79">
                  <c:v>2002.2137440109498</c:v>
                </c:pt>
                <c:pt idx="80">
                  <c:v>2002.2137440109498</c:v>
                </c:pt>
                <c:pt idx="81">
                  <c:v>2002.2183436002751</c:v>
                </c:pt>
                <c:pt idx="82">
                  <c:v>2002.2276249144422</c:v>
                </c:pt>
                <c:pt idx="83">
                  <c:v>2002.2322245037647</c:v>
                </c:pt>
                <c:pt idx="84">
                  <c:v>2002.2415058179329</c:v>
                </c:pt>
                <c:pt idx="85">
                  <c:v>2002.2415058179329</c:v>
                </c:pt>
                <c:pt idx="86">
                  <c:v>2002.2461054072667</c:v>
                </c:pt>
                <c:pt idx="87">
                  <c:v>2002.2553867214237</c:v>
                </c:pt>
                <c:pt idx="88">
                  <c:v>2002.2645859000711</c:v>
                </c:pt>
                <c:pt idx="89">
                  <c:v>2002.2738672142368</c:v>
                </c:pt>
                <c:pt idx="90">
                  <c:v>2002.2784668035592</c:v>
                </c:pt>
                <c:pt idx="91">
                  <c:v>2002.2831485283893</c:v>
                </c:pt>
                <c:pt idx="92">
                  <c:v>2002.2877481177277</c:v>
                </c:pt>
                <c:pt idx="93">
                  <c:v>2002.2923477070499</c:v>
                </c:pt>
                <c:pt idx="94">
                  <c:v>2002.3062286105408</c:v>
                </c:pt>
                <c:pt idx="95">
                  <c:v>2002.3155099247219</c:v>
                </c:pt>
                <c:pt idx="96">
                  <c:v>2002.3155099247219</c:v>
                </c:pt>
                <c:pt idx="97">
                  <c:v>2002.3247912388663</c:v>
                </c:pt>
                <c:pt idx="98">
                  <c:v>2002.3386721423683</c:v>
                </c:pt>
                <c:pt idx="99">
                  <c:v>2002.3478713210131</c:v>
                </c:pt>
                <c:pt idx="100">
                  <c:v>2002.371033538662</c:v>
                </c:pt>
                <c:pt idx="101">
                  <c:v>2002.3803148528218</c:v>
                </c:pt>
                <c:pt idx="102">
                  <c:v>2002.3895961670089</c:v>
                </c:pt>
                <c:pt idx="103">
                  <c:v>2002.3941957563209</c:v>
                </c:pt>
                <c:pt idx="104">
                  <c:v>2002.4034770705</c:v>
                </c:pt>
                <c:pt idx="105">
                  <c:v>2002.4219575633131</c:v>
                </c:pt>
                <c:pt idx="106">
                  <c:v>2002.4404380561248</c:v>
                </c:pt>
                <c:pt idx="107">
                  <c:v>2002.4497193703003</c:v>
                </c:pt>
                <c:pt idx="108">
                  <c:v>2002.4543189596066</c:v>
                </c:pt>
                <c:pt idx="109">
                  <c:v>2002.4543189596066</c:v>
                </c:pt>
                <c:pt idx="110">
                  <c:v>2002.4543189596066</c:v>
                </c:pt>
                <c:pt idx="111">
                  <c:v>2002.4728815879535</c:v>
                </c:pt>
                <c:pt idx="112">
                  <c:v>2002.4867624914461</c:v>
                </c:pt>
                <c:pt idx="113">
                  <c:v>2002.500643394935</c:v>
                </c:pt>
                <c:pt idx="114">
                  <c:v>2002.5145242984152</c:v>
                </c:pt>
                <c:pt idx="115">
                  <c:v>2002.5330047912389</c:v>
                </c:pt>
                <c:pt idx="116">
                  <c:v>2002.5468856947311</c:v>
                </c:pt>
                <c:pt idx="117">
                  <c:v>2002.5607665982204</c:v>
                </c:pt>
                <c:pt idx="118">
                  <c:v>2002.5746475017108</c:v>
                </c:pt>
                <c:pt idx="119">
                  <c:v>2002.5885284052019</c:v>
                </c:pt>
                <c:pt idx="120">
                  <c:v>2002.6024093086926</c:v>
                </c:pt>
                <c:pt idx="121">
                  <c:v>2002.6162902121828</c:v>
                </c:pt>
                <c:pt idx="122">
                  <c:v>2002.6301711156741</c:v>
                </c:pt>
                <c:pt idx="123">
                  <c:v>2002.6394524298398</c:v>
                </c:pt>
                <c:pt idx="124">
                  <c:v>2002.6440520191552</c:v>
                </c:pt>
                <c:pt idx="125">
                  <c:v>2002.6533333333145</c:v>
                </c:pt>
                <c:pt idx="126">
                  <c:v>2002.6579329226556</c:v>
                </c:pt>
                <c:pt idx="127">
                  <c:v>2002.6672142368045</c:v>
                </c:pt>
                <c:pt idx="128">
                  <c:v>2002.6764134154678</c:v>
                </c:pt>
                <c:pt idx="129">
                  <c:v>2002.6856947296371</c:v>
                </c:pt>
                <c:pt idx="130">
                  <c:v>2002.6902943189411</c:v>
                </c:pt>
                <c:pt idx="131">
                  <c:v>2002.6949760437997</c:v>
                </c:pt>
                <c:pt idx="132">
                  <c:v>2002.7041752224504</c:v>
                </c:pt>
                <c:pt idx="133">
                  <c:v>2002.7088569473003</c:v>
                </c:pt>
                <c:pt idx="134">
                  <c:v>2002.7181382614647</c:v>
                </c:pt>
                <c:pt idx="135">
                  <c:v>2002.7273374401111</c:v>
                </c:pt>
                <c:pt idx="136">
                  <c:v>2002.7320191649555</c:v>
                </c:pt>
                <c:pt idx="137">
                  <c:v>2002.7320191649555</c:v>
                </c:pt>
                <c:pt idx="138">
                  <c:v>2002.7366187542877</c:v>
                </c:pt>
                <c:pt idx="139">
                  <c:v>2002.7459000684462</c:v>
                </c:pt>
                <c:pt idx="140">
                  <c:v>2002.755099247091</c:v>
                </c:pt>
                <c:pt idx="141">
                  <c:v>2002.7597809719371</c:v>
                </c:pt>
                <c:pt idx="142">
                  <c:v>2002.7689801505819</c:v>
                </c:pt>
                <c:pt idx="143">
                  <c:v>2002.7736618754277</c:v>
                </c:pt>
                <c:pt idx="144">
                  <c:v>2002.7782614647642</c:v>
                </c:pt>
                <c:pt idx="145">
                  <c:v>2002.782861054073</c:v>
                </c:pt>
                <c:pt idx="146">
                  <c:v>2002.7875427789186</c:v>
                </c:pt>
                <c:pt idx="147">
                  <c:v>2002.7967419575634</c:v>
                </c:pt>
                <c:pt idx="148">
                  <c:v>2002.8014236824092</c:v>
                </c:pt>
                <c:pt idx="149">
                  <c:v>2002.8199041752225</c:v>
                </c:pt>
                <c:pt idx="150">
                  <c:v>2002.8337850787132</c:v>
                </c:pt>
                <c:pt idx="151">
                  <c:v>2002.8383846680356</c:v>
                </c:pt>
                <c:pt idx="152">
                  <c:v>2002.8430663928798</c:v>
                </c:pt>
                <c:pt idx="153">
                  <c:v>2002.8430663928798</c:v>
                </c:pt>
                <c:pt idx="154">
                  <c:v>2002.8569472963698</c:v>
                </c:pt>
                <c:pt idx="155">
                  <c:v>2002.8661464750148</c:v>
                </c:pt>
                <c:pt idx="156">
                  <c:v>2002.875427789186</c:v>
                </c:pt>
                <c:pt idx="157">
                  <c:v>2002.8847091033538</c:v>
                </c:pt>
                <c:pt idx="158">
                  <c:v>2002.8984257357974</c:v>
                </c:pt>
                <c:pt idx="159">
                  <c:v>2002.9025325119778</c:v>
                </c:pt>
                <c:pt idx="160">
                  <c:v>2002.9170704996611</c:v>
                </c:pt>
                <c:pt idx="161">
                  <c:v>2002.9216700889801</c:v>
                </c:pt>
                <c:pt idx="162">
                  <c:v>2002.9448323066392</c:v>
                </c:pt>
                <c:pt idx="163">
                  <c:v>2002.9541136208077</c:v>
                </c:pt>
                <c:pt idx="164">
                  <c:v>2002.9633127994498</c:v>
                </c:pt>
                <c:pt idx="165">
                  <c:v>2002.9771937029461</c:v>
                </c:pt>
                <c:pt idx="166">
                  <c:v>2002.9818754278003</c:v>
                </c:pt>
                <c:pt idx="167">
                  <c:v>2003.0003559206061</c:v>
                </c:pt>
                <c:pt idx="168">
                  <c:v>2003.0188364134156</c:v>
                </c:pt>
                <c:pt idx="169">
                  <c:v>2003.0327173169048</c:v>
                </c:pt>
                <c:pt idx="170">
                  <c:v>2003.0558795345653</c:v>
                </c:pt>
                <c:pt idx="171">
                  <c:v>2003.0605612594109</c:v>
                </c:pt>
                <c:pt idx="172">
                  <c:v>2003.0646680355908</c:v>
                </c:pt>
                <c:pt idx="173">
                  <c:v>2003.0697604380562</c:v>
                </c:pt>
                <c:pt idx="174">
                  <c:v>2003.0790417522251</c:v>
                </c:pt>
                <c:pt idx="175">
                  <c:v>2003.0836413415468</c:v>
                </c:pt>
                <c:pt idx="176">
                  <c:v>2003.0929226557148</c:v>
                </c:pt>
                <c:pt idx="177">
                  <c:v>2003.1022039698828</c:v>
                </c:pt>
                <c:pt idx="178">
                  <c:v>2003.1206844626981</c:v>
                </c:pt>
                <c:pt idx="179">
                  <c:v>2003.1299657768652</c:v>
                </c:pt>
                <c:pt idx="180">
                  <c:v>2003.1391649555098</c:v>
                </c:pt>
                <c:pt idx="181">
                  <c:v>2003.1530458589839</c:v>
                </c:pt>
                <c:pt idx="182">
                  <c:v>2003.1669267624914</c:v>
                </c:pt>
                <c:pt idx="183">
                  <c:v>2003.1762080766598</c:v>
                </c:pt>
                <c:pt idx="184">
                  <c:v>2003.1900889801507</c:v>
                </c:pt>
                <c:pt idx="185">
                  <c:v>2003.1900889801507</c:v>
                </c:pt>
                <c:pt idx="186">
                  <c:v>2003.1993702943016</c:v>
                </c:pt>
                <c:pt idx="187">
                  <c:v>2003.2039698836413</c:v>
                </c:pt>
                <c:pt idx="188">
                  <c:v>2003.2085694729767</c:v>
                </c:pt>
                <c:pt idx="189">
                  <c:v>2003.21325119781</c:v>
                </c:pt>
                <c:pt idx="190">
                  <c:v>2003.2317316906231</c:v>
                </c:pt>
                <c:pt idx="191">
                  <c:v>2003.2548939082819</c:v>
                </c:pt>
                <c:pt idx="192">
                  <c:v>2003.2826557152741</c:v>
                </c:pt>
                <c:pt idx="193">
                  <c:v>2003.3011362080651</c:v>
                </c:pt>
                <c:pt idx="194">
                  <c:v>2003.31961670089</c:v>
                </c:pt>
                <c:pt idx="195">
                  <c:v>2003.3288980150578</c:v>
                </c:pt>
                <c:pt idx="196">
                  <c:v>2003.3427789185478</c:v>
                </c:pt>
                <c:pt idx="197">
                  <c:v>2003.3520602327158</c:v>
                </c:pt>
                <c:pt idx="198">
                  <c:v>2003.365941136208</c:v>
                </c:pt>
                <c:pt idx="199">
                  <c:v>2003.3844216290104</c:v>
                </c:pt>
                <c:pt idx="200">
                  <c:v>2003.3937029431895</c:v>
                </c:pt>
                <c:pt idx="201">
                  <c:v>2003.412183436003</c:v>
                </c:pt>
                <c:pt idx="202">
                  <c:v>2003.4260643394935</c:v>
                </c:pt>
                <c:pt idx="203">
                  <c:v>2003.4399452429843</c:v>
                </c:pt>
                <c:pt idx="204">
                  <c:v>2003.4446269678299</c:v>
                </c:pt>
                <c:pt idx="205">
                  <c:v>2003.453826146475</c:v>
                </c:pt>
                <c:pt idx="206">
                  <c:v>2003.4723887748098</c:v>
                </c:pt>
                <c:pt idx="207">
                  <c:v>2003.4723887748098</c:v>
                </c:pt>
                <c:pt idx="208">
                  <c:v>2003.4815879534565</c:v>
                </c:pt>
                <c:pt idx="209">
                  <c:v>2003.4954688569474</c:v>
                </c:pt>
                <c:pt idx="210">
                  <c:v>2003.5001505817961</c:v>
                </c:pt>
                <c:pt idx="211">
                  <c:v>2003.509349760438</c:v>
                </c:pt>
                <c:pt idx="212">
                  <c:v>2003.5232306639248</c:v>
                </c:pt>
                <c:pt idx="213">
                  <c:v>2003.5325119780971</c:v>
                </c:pt>
                <c:pt idx="214">
                  <c:v>2003.5371115674195</c:v>
                </c:pt>
                <c:pt idx="215">
                  <c:v>2003.5417932922655</c:v>
                </c:pt>
                <c:pt idx="216">
                  <c:v>2003.546392881588</c:v>
                </c:pt>
                <c:pt idx="217">
                  <c:v>2003.5509924709104</c:v>
                </c:pt>
                <c:pt idx="218">
                  <c:v>2003.5648733744008</c:v>
                </c:pt>
                <c:pt idx="219">
                  <c:v>2003.5695550992511</c:v>
                </c:pt>
                <c:pt idx="220">
                  <c:v>2003.5834360027281</c:v>
                </c:pt>
                <c:pt idx="221">
                  <c:v>2003.5926351813825</c:v>
                </c:pt>
                <c:pt idx="222">
                  <c:v>2003.5926351813825</c:v>
                </c:pt>
                <c:pt idx="223">
                  <c:v>2003.6019164955508</c:v>
                </c:pt>
                <c:pt idx="224">
                  <c:v>2003.6157973990416</c:v>
                </c:pt>
                <c:pt idx="225">
                  <c:v>2003.6203969883543</c:v>
                </c:pt>
                <c:pt idx="226">
                  <c:v>2003.638959616701</c:v>
                </c:pt>
                <c:pt idx="227">
                  <c:v>2003.6574401095033</c:v>
                </c:pt>
                <c:pt idx="228">
                  <c:v>2003.6574401095033</c:v>
                </c:pt>
                <c:pt idx="229">
                  <c:v>2003.6667214236861</c:v>
                </c:pt>
                <c:pt idx="230">
                  <c:v>2003.6667214236861</c:v>
                </c:pt>
                <c:pt idx="231">
                  <c:v>2003.6713210129922</c:v>
                </c:pt>
                <c:pt idx="232">
                  <c:v>2003.6713210129922</c:v>
                </c:pt>
                <c:pt idx="233">
                  <c:v>2003.6759206023248</c:v>
                </c:pt>
                <c:pt idx="234">
                  <c:v>2003.6852019164949</c:v>
                </c:pt>
                <c:pt idx="235">
                  <c:v>2003.6898015058148</c:v>
                </c:pt>
                <c:pt idx="236">
                  <c:v>2003.694483230651</c:v>
                </c:pt>
                <c:pt idx="237">
                  <c:v>2003.6990828199703</c:v>
                </c:pt>
                <c:pt idx="238">
                  <c:v>2003.7129637234868</c:v>
                </c:pt>
                <c:pt idx="239">
                  <c:v>2003.7129637234868</c:v>
                </c:pt>
                <c:pt idx="240">
                  <c:v>2003.7222450376448</c:v>
                </c:pt>
                <c:pt idx="241">
                  <c:v>2003.7315263518128</c:v>
                </c:pt>
                <c:pt idx="242">
                  <c:v>2003.7315263518128</c:v>
                </c:pt>
                <c:pt idx="243">
                  <c:v>2003.7454072553046</c:v>
                </c:pt>
                <c:pt idx="244">
                  <c:v>2003.7454072553046</c:v>
                </c:pt>
                <c:pt idx="245">
                  <c:v>2003.750006844627</c:v>
                </c:pt>
                <c:pt idx="246">
                  <c:v>2003.750006844627</c:v>
                </c:pt>
                <c:pt idx="247">
                  <c:v>2003.7638877481181</c:v>
                </c:pt>
                <c:pt idx="248">
                  <c:v>2003.7684873374399</c:v>
                </c:pt>
                <c:pt idx="249">
                  <c:v>2003.7731690622861</c:v>
                </c:pt>
                <c:pt idx="250">
                  <c:v>2003.7823682409298</c:v>
                </c:pt>
                <c:pt idx="251">
                  <c:v>2003.7870499657781</c:v>
                </c:pt>
                <c:pt idx="252">
                  <c:v>2003.7870499657781</c:v>
                </c:pt>
                <c:pt idx="253">
                  <c:v>2003.8009308692676</c:v>
                </c:pt>
                <c:pt idx="254">
                  <c:v>2003.8101300479098</c:v>
                </c:pt>
                <c:pt idx="255">
                  <c:v>2003.8148117727583</c:v>
                </c:pt>
                <c:pt idx="256">
                  <c:v>2003.8332922655698</c:v>
                </c:pt>
                <c:pt idx="257">
                  <c:v>2003.8517727583846</c:v>
                </c:pt>
                <c:pt idx="258">
                  <c:v>2003.8610540725529</c:v>
                </c:pt>
                <c:pt idx="259">
                  <c:v>2003.8749349760296</c:v>
                </c:pt>
                <c:pt idx="260">
                  <c:v>2003.8888158795346</c:v>
                </c:pt>
                <c:pt idx="261">
                  <c:v>2003.9026967830353</c:v>
                </c:pt>
                <c:pt idx="262">
                  <c:v>2003.9119780971937</c:v>
                </c:pt>
                <c:pt idx="263">
                  <c:v>2003.9211772758379</c:v>
                </c:pt>
                <c:pt idx="264">
                  <c:v>2003.9304585900068</c:v>
                </c:pt>
                <c:pt idx="265">
                  <c:v>2003.9350581793301</c:v>
                </c:pt>
                <c:pt idx="266">
                  <c:v>2003.9443394934976</c:v>
                </c:pt>
                <c:pt idx="267">
                  <c:v>2003.9489390828201</c:v>
                </c:pt>
                <c:pt idx="268">
                  <c:v>2003.9582203969878</c:v>
                </c:pt>
                <c:pt idx="269">
                  <c:v>2003.9721013004801</c:v>
                </c:pt>
                <c:pt idx="270">
                  <c:v>2003.9767008898016</c:v>
                </c:pt>
                <c:pt idx="271">
                  <c:v>2003.9813826146476</c:v>
                </c:pt>
                <c:pt idx="272">
                  <c:v>2003.9952635181382</c:v>
                </c:pt>
                <c:pt idx="273">
                  <c:v>2003.9998631074611</c:v>
                </c:pt>
                <c:pt idx="274">
                  <c:v>2004.0044626967829</c:v>
                </c:pt>
                <c:pt idx="275">
                  <c:v>2004.0183436002737</c:v>
                </c:pt>
                <c:pt idx="276">
                  <c:v>2004.02302532512</c:v>
                </c:pt>
                <c:pt idx="277">
                  <c:v>2004.0323066392878</c:v>
                </c:pt>
                <c:pt idx="278">
                  <c:v>2004.0415058179328</c:v>
                </c:pt>
                <c:pt idx="279">
                  <c:v>2004.0507871321013</c:v>
                </c:pt>
                <c:pt idx="280">
                  <c:v>2004.0646680355908</c:v>
                </c:pt>
                <c:pt idx="281">
                  <c:v>2004.0831485283868</c:v>
                </c:pt>
                <c:pt idx="282">
                  <c:v>2004.0970294318959</c:v>
                </c:pt>
                <c:pt idx="283">
                  <c:v>2004.1017111567419</c:v>
                </c:pt>
                <c:pt idx="284">
                  <c:v>2004.1109103353747</c:v>
                </c:pt>
                <c:pt idx="285">
                  <c:v>2004.1155920602434</c:v>
                </c:pt>
                <c:pt idx="286">
                  <c:v>2004.1247912388644</c:v>
                </c:pt>
                <c:pt idx="287">
                  <c:v>2004.1294729637234</c:v>
                </c:pt>
                <c:pt idx="288">
                  <c:v>2004.1433538672143</c:v>
                </c:pt>
                <c:pt idx="289">
                  <c:v>2004.1525530458589</c:v>
                </c:pt>
                <c:pt idx="290">
                  <c:v>2004.1664339493498</c:v>
                </c:pt>
                <c:pt idx="291">
                  <c:v>2004.1757152635182</c:v>
                </c:pt>
                <c:pt idx="292">
                  <c:v>2004.1757152635182</c:v>
                </c:pt>
                <c:pt idx="293">
                  <c:v>2004.1803148528199</c:v>
                </c:pt>
                <c:pt idx="294">
                  <c:v>2004.1895961670089</c:v>
                </c:pt>
                <c:pt idx="295">
                  <c:v>2004.2034770704997</c:v>
                </c:pt>
                <c:pt idx="296">
                  <c:v>2004.2266392881611</c:v>
                </c:pt>
                <c:pt idx="297">
                  <c:v>2004.2451197809833</c:v>
                </c:pt>
                <c:pt idx="298">
                  <c:v>2004.2544010951399</c:v>
                </c:pt>
                <c:pt idx="299">
                  <c:v>2004.259000684463</c:v>
                </c:pt>
                <c:pt idx="300">
                  <c:v>2004.259000684463</c:v>
                </c:pt>
                <c:pt idx="301">
                  <c:v>2004.2636002737852</c:v>
                </c:pt>
                <c:pt idx="302">
                  <c:v>2004.2728815879534</c:v>
                </c:pt>
                <c:pt idx="303">
                  <c:v>2004.2774811772761</c:v>
                </c:pt>
                <c:pt idx="304">
                  <c:v>2004.2913620807667</c:v>
                </c:pt>
                <c:pt idx="305">
                  <c:v>2004.2913620807667</c:v>
                </c:pt>
                <c:pt idx="306">
                  <c:v>2004.2960438056125</c:v>
                </c:pt>
                <c:pt idx="307">
                  <c:v>2004.3099247091034</c:v>
                </c:pt>
                <c:pt idx="308">
                  <c:v>2004.3284052019158</c:v>
                </c:pt>
                <c:pt idx="309">
                  <c:v>2004.3468856947311</c:v>
                </c:pt>
                <c:pt idx="310">
                  <c:v>2004.3654483230648</c:v>
                </c:pt>
                <c:pt idx="311">
                  <c:v>2004.3747296372349</c:v>
                </c:pt>
                <c:pt idx="312">
                  <c:v>2004.383928815859</c:v>
                </c:pt>
                <c:pt idx="313">
                  <c:v>2004.3932101300377</c:v>
                </c:pt>
                <c:pt idx="314">
                  <c:v>2004.4070910335411</c:v>
                </c:pt>
                <c:pt idx="315">
                  <c:v>2004.4070910335411</c:v>
                </c:pt>
                <c:pt idx="316">
                  <c:v>2004.4163723477081</c:v>
                </c:pt>
                <c:pt idx="317">
                  <c:v>2004.4209719370301</c:v>
                </c:pt>
                <c:pt idx="318">
                  <c:v>2004.4209719370301</c:v>
                </c:pt>
                <c:pt idx="319">
                  <c:v>2004.4255715263625</c:v>
                </c:pt>
                <c:pt idx="320">
                  <c:v>2004.4302532511981</c:v>
                </c:pt>
                <c:pt idx="321">
                  <c:v>2004.4441341546878</c:v>
                </c:pt>
                <c:pt idx="322">
                  <c:v>2004.4533333333231</c:v>
                </c:pt>
                <c:pt idx="323">
                  <c:v>2004.4580150581801</c:v>
                </c:pt>
                <c:pt idx="324">
                  <c:v>2004.4672142368133</c:v>
                </c:pt>
                <c:pt idx="325">
                  <c:v>2004.4718959616807</c:v>
                </c:pt>
                <c:pt idx="326">
                  <c:v>2004.4810951403151</c:v>
                </c:pt>
                <c:pt idx="327">
                  <c:v>2004.4903764544829</c:v>
                </c:pt>
                <c:pt idx="328">
                  <c:v>2004.504257357974</c:v>
                </c:pt>
                <c:pt idx="329">
                  <c:v>2004.5088569473003</c:v>
                </c:pt>
                <c:pt idx="330">
                  <c:v>2004.5088569473003</c:v>
                </c:pt>
                <c:pt idx="331">
                  <c:v>2004.5135386721424</c:v>
                </c:pt>
                <c:pt idx="332">
                  <c:v>2004.5274195756328</c:v>
                </c:pt>
                <c:pt idx="333">
                  <c:v>2004.5366187542811</c:v>
                </c:pt>
                <c:pt idx="334">
                  <c:v>2004.5413004791228</c:v>
                </c:pt>
                <c:pt idx="335">
                  <c:v>2004.5459000684464</c:v>
                </c:pt>
                <c:pt idx="336">
                  <c:v>2004.5551813826255</c:v>
                </c:pt>
                <c:pt idx="337">
                  <c:v>2004.5776865160849</c:v>
                </c:pt>
                <c:pt idx="338">
                  <c:v>2004.5982203969786</c:v>
                </c:pt>
                <c:pt idx="339">
                  <c:v>2004.6186721423683</c:v>
                </c:pt>
                <c:pt idx="340">
                  <c:v>2004.6341136208048</c:v>
                </c:pt>
                <c:pt idx="341">
                  <c:v>2004.6648323066286</c:v>
                </c:pt>
                <c:pt idx="342">
                  <c:v>2004.6801916495549</c:v>
                </c:pt>
                <c:pt idx="343">
                  <c:v>2004.6956331279951</c:v>
                </c:pt>
                <c:pt idx="344">
                  <c:v>2004.6904585899956</c:v>
                </c:pt>
                <c:pt idx="345">
                  <c:v>2004.7160848733745</c:v>
                </c:pt>
                <c:pt idx="346">
                  <c:v>2004.7315263518128</c:v>
                </c:pt>
                <c:pt idx="347">
                  <c:v>2004.7417111567431</c:v>
                </c:pt>
                <c:pt idx="348">
                  <c:v>2004.7519780971936</c:v>
                </c:pt>
                <c:pt idx="349">
                  <c:v>2004.7776043805613</c:v>
                </c:pt>
                <c:pt idx="350">
                  <c:v>2004.7981382614648</c:v>
                </c:pt>
                <c:pt idx="351">
                  <c:v>2004.8288569472963</c:v>
                </c:pt>
                <c:pt idx="352">
                  <c:v>2004.8545653661881</c:v>
                </c:pt>
                <c:pt idx="353">
                  <c:v>2004.8801916495552</c:v>
                </c:pt>
                <c:pt idx="354">
                  <c:v>2004.8852840520192</c:v>
                </c:pt>
                <c:pt idx="355">
                  <c:v>2004.9109103353858</c:v>
                </c:pt>
                <c:pt idx="356">
                  <c:v>2004.9417111567461</c:v>
                </c:pt>
                <c:pt idx="357">
                  <c:v>2004.9621629021219</c:v>
                </c:pt>
                <c:pt idx="358">
                  <c:v>2004.9826967830261</c:v>
                </c:pt>
                <c:pt idx="359">
                  <c:v>2005.0083230663929</c:v>
                </c:pt>
                <c:pt idx="360">
                  <c:v>2005.0236824093088</c:v>
                </c:pt>
                <c:pt idx="361">
                  <c:v>2005.0442162902098</c:v>
                </c:pt>
                <c:pt idx="362">
                  <c:v>2005.0698425735798</c:v>
                </c:pt>
                <c:pt idx="363">
                  <c:v>2005.1057357973991</c:v>
                </c:pt>
                <c:pt idx="364">
                  <c:v>2005.121095140315</c:v>
                </c:pt>
                <c:pt idx="365">
                  <c:v>2005.1365366187542</c:v>
                </c:pt>
                <c:pt idx="366">
                  <c:v>2005.167255304586</c:v>
                </c:pt>
                <c:pt idx="367">
                  <c:v>2005.1724298425627</c:v>
                </c:pt>
                <c:pt idx="368">
                  <c:v>2005.1928815879528</c:v>
                </c:pt>
                <c:pt idx="369">
                  <c:v>2005.218507871321</c:v>
                </c:pt>
                <c:pt idx="370">
                  <c:v>2005.218507871321</c:v>
                </c:pt>
                <c:pt idx="371">
                  <c:v>2005.2287748117731</c:v>
                </c:pt>
                <c:pt idx="372">
                  <c:v>2005.2441341546878</c:v>
                </c:pt>
                <c:pt idx="373">
                  <c:v>2005.2493086926759</c:v>
                </c:pt>
                <c:pt idx="374">
                  <c:v>2005.2595756331311</c:v>
                </c:pt>
                <c:pt idx="375">
                  <c:v>2005.2800273785078</c:v>
                </c:pt>
                <c:pt idx="376">
                  <c:v>2005.2954688569448</c:v>
                </c:pt>
                <c:pt idx="377">
                  <c:v>2005.321095140315</c:v>
                </c:pt>
                <c:pt idx="378">
                  <c:v>2005.3620807665982</c:v>
                </c:pt>
                <c:pt idx="379">
                  <c:v>2005.3723477070498</c:v>
                </c:pt>
                <c:pt idx="380">
                  <c:v>2005.3826146475008</c:v>
                </c:pt>
                <c:pt idx="381">
                  <c:v>2005.3928815879528</c:v>
                </c:pt>
                <c:pt idx="382">
                  <c:v>2005.418507871321</c:v>
                </c:pt>
                <c:pt idx="383">
                  <c:v>2005.4286926762511</c:v>
                </c:pt>
                <c:pt idx="384">
                  <c:v>2005.4389596167011</c:v>
                </c:pt>
                <c:pt idx="385">
                  <c:v>2005.4594934976051</c:v>
                </c:pt>
                <c:pt idx="386">
                  <c:v>2005.4645859000711</c:v>
                </c:pt>
                <c:pt idx="387">
                  <c:v>2005.469760438056</c:v>
                </c:pt>
                <c:pt idx="388">
                  <c:v>2005.4748528405203</c:v>
                </c:pt>
                <c:pt idx="389">
                  <c:v>2005.4800273785079</c:v>
                </c:pt>
                <c:pt idx="390">
                  <c:v>2005.4902121834359</c:v>
                </c:pt>
                <c:pt idx="391">
                  <c:v>2005.4953867214251</c:v>
                </c:pt>
                <c:pt idx="392">
                  <c:v>2005.5056536618913</c:v>
                </c:pt>
                <c:pt idx="393">
                  <c:v>2005.5159206023272</c:v>
                </c:pt>
                <c:pt idx="394">
                  <c:v>2005.5210130047913</c:v>
                </c:pt>
                <c:pt idx="395">
                  <c:v>2005.526105407266</c:v>
                </c:pt>
                <c:pt idx="396">
                  <c:v>2005.5312799452431</c:v>
                </c:pt>
                <c:pt idx="397">
                  <c:v>2005.5363723477071</c:v>
                </c:pt>
                <c:pt idx="398">
                  <c:v>2005.5466392881601</c:v>
                </c:pt>
                <c:pt idx="399">
                  <c:v>2005.5518138261464</c:v>
                </c:pt>
                <c:pt idx="400">
                  <c:v>2005.5569062286106</c:v>
                </c:pt>
                <c:pt idx="401">
                  <c:v>2005.5619986310746</c:v>
                </c:pt>
                <c:pt idx="402">
                  <c:v>2005.5876249144408</c:v>
                </c:pt>
                <c:pt idx="403">
                  <c:v>2005.6081587953456</c:v>
                </c:pt>
                <c:pt idx="404">
                  <c:v>2005.6235181382608</c:v>
                </c:pt>
                <c:pt idx="405">
                  <c:v>2005.6286926762491</c:v>
                </c:pt>
                <c:pt idx="406">
                  <c:v>2005.649144421629</c:v>
                </c:pt>
                <c:pt idx="407">
                  <c:v>2005.6645859000685</c:v>
                </c:pt>
                <c:pt idx="408">
                  <c:v>2005.6953045858902</c:v>
                </c:pt>
                <c:pt idx="409">
                  <c:v>2005.7055715263616</c:v>
                </c:pt>
                <c:pt idx="410">
                  <c:v>2005.7158384668035</c:v>
                </c:pt>
                <c:pt idx="411">
                  <c:v>2005.7209308692677</c:v>
                </c:pt>
                <c:pt idx="412">
                  <c:v>2005.7261054072678</c:v>
                </c:pt>
                <c:pt idx="413">
                  <c:v>2005.7311978097193</c:v>
                </c:pt>
                <c:pt idx="414">
                  <c:v>2005.7414647501712</c:v>
                </c:pt>
                <c:pt idx="415">
                  <c:v>2005.7568240930868</c:v>
                </c:pt>
                <c:pt idx="416">
                  <c:v>2005.7773579739903</c:v>
                </c:pt>
                <c:pt idx="417">
                  <c:v>2005.7978918548938</c:v>
                </c:pt>
                <c:pt idx="418">
                  <c:v>2005.8029842573442</c:v>
                </c:pt>
                <c:pt idx="419">
                  <c:v>2005.8235181382609</c:v>
                </c:pt>
                <c:pt idx="420">
                  <c:v>2005.8542368240792</c:v>
                </c:pt>
                <c:pt idx="421">
                  <c:v>2005.8645037645451</c:v>
                </c:pt>
                <c:pt idx="422">
                  <c:v>2005.8747707049959</c:v>
                </c:pt>
                <c:pt idx="423">
                  <c:v>2005.9054893908283</c:v>
                </c:pt>
                <c:pt idx="424">
                  <c:v>2005.9106639288161</c:v>
                </c:pt>
                <c:pt idx="425">
                  <c:v>2005.9157563312949</c:v>
                </c:pt>
                <c:pt idx="426">
                  <c:v>2005.9260232717331</c:v>
                </c:pt>
                <c:pt idx="427">
                  <c:v>2005.9413826146474</c:v>
                </c:pt>
                <c:pt idx="428">
                  <c:v>2005.9465571526555</c:v>
                </c:pt>
                <c:pt idx="429">
                  <c:v>2005.9568240930869</c:v>
                </c:pt>
                <c:pt idx="430">
                  <c:v>2005.9772758384668</c:v>
                </c:pt>
                <c:pt idx="431">
                  <c:v>2005.9875427789186</c:v>
                </c:pt>
                <c:pt idx="432">
                  <c:v>2005.9978097193703</c:v>
                </c:pt>
                <c:pt idx="433">
                  <c:v>2006.0234360027378</c:v>
                </c:pt>
                <c:pt idx="434">
                  <c:v>2006.0490622861055</c:v>
                </c:pt>
                <c:pt idx="435">
                  <c:v>2006.0593292265548</c:v>
                </c:pt>
                <c:pt idx="436">
                  <c:v>2006.0644216290198</c:v>
                </c:pt>
                <c:pt idx="437">
                  <c:v>2006.0695961670101</c:v>
                </c:pt>
                <c:pt idx="438">
                  <c:v>2006.0849555099246</c:v>
                </c:pt>
                <c:pt idx="439">
                  <c:v>2006.0900479123848</c:v>
                </c:pt>
                <c:pt idx="440">
                  <c:v>2006.1105817933001</c:v>
                </c:pt>
                <c:pt idx="441">
                  <c:v>2006.120848733744</c:v>
                </c:pt>
                <c:pt idx="442">
                  <c:v>2006.1362080766598</c:v>
                </c:pt>
                <c:pt idx="443">
                  <c:v>2006.1413826146368</c:v>
                </c:pt>
                <c:pt idx="444">
                  <c:v>2006.1567419575629</c:v>
                </c:pt>
                <c:pt idx="445">
                  <c:v>2006.1670088980043</c:v>
                </c:pt>
                <c:pt idx="446">
                  <c:v>2006.1823682409195</c:v>
                </c:pt>
                <c:pt idx="447">
                  <c:v>2006.2182614647666</c:v>
                </c:pt>
                <c:pt idx="448">
                  <c:v>2006.2336208076658</c:v>
                </c:pt>
                <c:pt idx="449">
                  <c:v>2006.2489801505817</c:v>
                </c:pt>
                <c:pt idx="450">
                  <c:v>2006.2592470910336</c:v>
                </c:pt>
                <c:pt idx="451">
                  <c:v>2006.2695140314852</c:v>
                </c:pt>
                <c:pt idx="452">
                  <c:v>2006.279780971937</c:v>
                </c:pt>
                <c:pt idx="453">
                  <c:v>2006.2900479123878</c:v>
                </c:pt>
                <c:pt idx="454">
                  <c:v>2006.3104996577686</c:v>
                </c:pt>
                <c:pt idx="455">
                  <c:v>2006.3207665982204</c:v>
                </c:pt>
                <c:pt idx="456">
                  <c:v>2006.3207665982204</c:v>
                </c:pt>
                <c:pt idx="457">
                  <c:v>2006.3310191780822</c:v>
                </c:pt>
                <c:pt idx="458">
                  <c:v>2006.3419397260272</c:v>
                </c:pt>
                <c:pt idx="459">
                  <c:v>2006.3501315068386</c:v>
                </c:pt>
                <c:pt idx="460">
                  <c:v>2006.3556136986301</c:v>
                </c:pt>
                <c:pt idx="461">
                  <c:v>2006.3638054794508</c:v>
                </c:pt>
                <c:pt idx="462">
                  <c:v>2006.3692849315048</c:v>
                </c:pt>
                <c:pt idx="463">
                  <c:v>2006.3720301369738</c:v>
                </c:pt>
                <c:pt idx="464">
                  <c:v>2006.3802383561522</c:v>
                </c:pt>
                <c:pt idx="465">
                  <c:v>2006.3884356164253</c:v>
                </c:pt>
                <c:pt idx="466">
                  <c:v>2006.3911753424657</c:v>
                </c:pt>
                <c:pt idx="467">
                  <c:v>2006.3939178082192</c:v>
                </c:pt>
                <c:pt idx="468">
                  <c:v>2006.3993753424656</c:v>
                </c:pt>
                <c:pt idx="469">
                  <c:v>2006.4157698630295</c:v>
                </c:pt>
                <c:pt idx="470">
                  <c:v>2006.423961643836</c:v>
                </c:pt>
                <c:pt idx="471">
                  <c:v>2006.4294164383548</c:v>
                </c:pt>
                <c:pt idx="472">
                  <c:v>2006.4294082191748</c:v>
                </c:pt>
                <c:pt idx="473">
                  <c:v>2006.4375972602911</c:v>
                </c:pt>
                <c:pt idx="474">
                  <c:v>2006.4457945205481</c:v>
                </c:pt>
                <c:pt idx="475">
                  <c:v>2006.4458054794561</c:v>
                </c:pt>
                <c:pt idx="476">
                  <c:v>2006.4512602739726</c:v>
                </c:pt>
                <c:pt idx="477">
                  <c:v>2006.4567260273973</c:v>
                </c:pt>
                <c:pt idx="478">
                  <c:v>2006.4621972602761</c:v>
                </c:pt>
                <c:pt idx="479">
                  <c:v>2006.470389041096</c:v>
                </c:pt>
                <c:pt idx="480">
                  <c:v>2006.4758465753398</c:v>
                </c:pt>
                <c:pt idx="481">
                  <c:v>2006.4785753424785</c:v>
                </c:pt>
                <c:pt idx="482">
                  <c:v>2006.4867780822044</c:v>
                </c:pt>
                <c:pt idx="483">
                  <c:v>2006.4895041095901</c:v>
                </c:pt>
                <c:pt idx="484">
                  <c:v>2006.5004301369754</c:v>
                </c:pt>
                <c:pt idx="485">
                  <c:v>2006.5086356164384</c:v>
                </c:pt>
                <c:pt idx="486">
                  <c:v>2006.5141068493024</c:v>
                </c:pt>
                <c:pt idx="487">
                  <c:v>2006.5222986301358</c:v>
                </c:pt>
                <c:pt idx="488">
                  <c:v>2006.5277698630161</c:v>
                </c:pt>
                <c:pt idx="489">
                  <c:v>2006.530509589041</c:v>
                </c:pt>
                <c:pt idx="490">
                  <c:v>2006.538709589041</c:v>
                </c:pt>
                <c:pt idx="491">
                  <c:v>2006.5441808219148</c:v>
                </c:pt>
                <c:pt idx="492">
                  <c:v>2006.5496493150679</c:v>
                </c:pt>
                <c:pt idx="493">
                  <c:v>2006.5551068493148</c:v>
                </c:pt>
                <c:pt idx="494">
                  <c:v>2006.5578356164378</c:v>
                </c:pt>
                <c:pt idx="495">
                  <c:v>2006.5632958904098</c:v>
                </c:pt>
                <c:pt idx="496">
                  <c:v>2006.5687671233011</c:v>
                </c:pt>
                <c:pt idx="497">
                  <c:v>2006.5769589041101</c:v>
                </c:pt>
                <c:pt idx="498">
                  <c:v>2006.5824219177998</c:v>
                </c:pt>
                <c:pt idx="499">
                  <c:v>2006.5851506849315</c:v>
                </c:pt>
                <c:pt idx="500">
                  <c:v>2006.5878794520561</c:v>
                </c:pt>
                <c:pt idx="501">
                  <c:v>2006.5960712328758</c:v>
                </c:pt>
                <c:pt idx="502">
                  <c:v>2006.6042739726026</c:v>
                </c:pt>
                <c:pt idx="503">
                  <c:v>2006.6042767123174</c:v>
                </c:pt>
                <c:pt idx="504">
                  <c:v>2006.6124739726026</c:v>
                </c:pt>
                <c:pt idx="505">
                  <c:v>2006.6179315068478</c:v>
                </c:pt>
                <c:pt idx="506">
                  <c:v>2006.6233863013586</c:v>
                </c:pt>
                <c:pt idx="507">
                  <c:v>2006.6315917808217</c:v>
                </c:pt>
                <c:pt idx="508">
                  <c:v>2006.6452547945205</c:v>
                </c:pt>
                <c:pt idx="509">
                  <c:v>2006.6561835616437</c:v>
                </c:pt>
                <c:pt idx="510">
                  <c:v>2006.6671095890408</c:v>
                </c:pt>
                <c:pt idx="511">
                  <c:v>2006.6753013698628</c:v>
                </c:pt>
                <c:pt idx="512">
                  <c:v>2006.6834931506849</c:v>
                </c:pt>
                <c:pt idx="513">
                  <c:v>2006.6916849315048</c:v>
                </c:pt>
                <c:pt idx="514">
                  <c:v>2006.6998821917807</c:v>
                </c:pt>
                <c:pt idx="515">
                  <c:v>2006.7026219178078</c:v>
                </c:pt>
                <c:pt idx="516">
                  <c:v>2006.7053589041111</c:v>
                </c:pt>
                <c:pt idx="517">
                  <c:v>2006.7135479452061</c:v>
                </c:pt>
                <c:pt idx="518">
                  <c:v>2006.7190054794519</c:v>
                </c:pt>
                <c:pt idx="519">
                  <c:v>2006.7217178082201</c:v>
                </c:pt>
                <c:pt idx="520">
                  <c:v>2006.7271726027411</c:v>
                </c:pt>
                <c:pt idx="521">
                  <c:v>2006.7271616438361</c:v>
                </c:pt>
                <c:pt idx="522">
                  <c:v>2006.7353506849315</c:v>
                </c:pt>
                <c:pt idx="523">
                  <c:v>2006.7353342465749</c:v>
                </c:pt>
                <c:pt idx="524">
                  <c:v>2006.7408109589028</c:v>
                </c:pt>
                <c:pt idx="525">
                  <c:v>2006.7435506849315</c:v>
                </c:pt>
                <c:pt idx="526">
                  <c:v>2006.7517452054794</c:v>
                </c:pt>
                <c:pt idx="527">
                  <c:v>2006.7599369863008</c:v>
                </c:pt>
                <c:pt idx="528">
                  <c:v>2006.7708739726031</c:v>
                </c:pt>
                <c:pt idx="529">
                  <c:v>2006.7736109588998</c:v>
                </c:pt>
                <c:pt idx="530">
                  <c:v>2006.7818</c:v>
                </c:pt>
                <c:pt idx="531">
                  <c:v>2006.7927315068478</c:v>
                </c:pt>
                <c:pt idx="532">
                  <c:v>2006.8063972602761</c:v>
                </c:pt>
                <c:pt idx="533">
                  <c:v>2006.8118547945205</c:v>
                </c:pt>
                <c:pt idx="534">
                  <c:v>2006.8200547945205</c:v>
                </c:pt>
                <c:pt idx="535">
                  <c:v>2006.8282438356148</c:v>
                </c:pt>
                <c:pt idx="536">
                  <c:v>2006.8391671232985</c:v>
                </c:pt>
                <c:pt idx="537">
                  <c:v>2006.8500931506851</c:v>
                </c:pt>
                <c:pt idx="538">
                  <c:v>2006.8528219177999</c:v>
                </c:pt>
                <c:pt idx="539">
                  <c:v>2006.8610273972602</c:v>
                </c:pt>
                <c:pt idx="540">
                  <c:v>2006.8692191780822</c:v>
                </c:pt>
                <c:pt idx="541">
                  <c:v>2006.8774273972599</c:v>
                </c:pt>
                <c:pt idx="542">
                  <c:v>2006.8856301369858</c:v>
                </c:pt>
                <c:pt idx="543">
                  <c:v>2006.8965534246734</c:v>
                </c:pt>
                <c:pt idx="544">
                  <c:v>2006.9074849315068</c:v>
                </c:pt>
                <c:pt idx="545">
                  <c:v>2006.9156712328765</c:v>
                </c:pt>
                <c:pt idx="546">
                  <c:v>2006.9211232876712</c:v>
                </c:pt>
                <c:pt idx="547">
                  <c:v>2006.9265780822088</c:v>
                </c:pt>
                <c:pt idx="548">
                  <c:v>2006.9238410958899</c:v>
                </c:pt>
                <c:pt idx="549">
                  <c:v>2006.9347808219177</c:v>
                </c:pt>
                <c:pt idx="550">
                  <c:v>2006.9402438356158</c:v>
                </c:pt>
                <c:pt idx="551">
                  <c:v>2006.9457041095911</c:v>
                </c:pt>
                <c:pt idx="552">
                  <c:v>2006.9456958904111</c:v>
                </c:pt>
                <c:pt idx="553">
                  <c:v>2006.9511534246706</c:v>
                </c:pt>
                <c:pt idx="554">
                  <c:v>2006.9538958904109</c:v>
                </c:pt>
                <c:pt idx="555">
                  <c:v>2006.9566356164382</c:v>
                </c:pt>
                <c:pt idx="556">
                  <c:v>2006.9648328767098</c:v>
                </c:pt>
                <c:pt idx="557">
                  <c:v>2006.9784904109588</c:v>
                </c:pt>
                <c:pt idx="558">
                  <c:v>2006.9921397260273</c:v>
                </c:pt>
                <c:pt idx="559">
                  <c:v>2006.9975972602895</c:v>
                </c:pt>
                <c:pt idx="560">
                  <c:v>2007.0030547945205</c:v>
                </c:pt>
                <c:pt idx="561">
                  <c:v>2007.0057753424785</c:v>
                </c:pt>
                <c:pt idx="562">
                  <c:v>2007.0139808219178</c:v>
                </c:pt>
                <c:pt idx="563">
                  <c:v>2007.0221726027401</c:v>
                </c:pt>
                <c:pt idx="564">
                  <c:v>2007.0248986301358</c:v>
                </c:pt>
                <c:pt idx="565">
                  <c:v>2007.0330904109578</c:v>
                </c:pt>
                <c:pt idx="566">
                  <c:v>2007.0358328767122</c:v>
                </c:pt>
                <c:pt idx="567">
                  <c:v>2007.041304109589</c:v>
                </c:pt>
                <c:pt idx="568">
                  <c:v>2007.0522219177997</c:v>
                </c:pt>
                <c:pt idx="569">
                  <c:v>2007.0658739726061</c:v>
                </c:pt>
                <c:pt idx="570">
                  <c:v>2007.0740630136986</c:v>
                </c:pt>
                <c:pt idx="571">
                  <c:v>2007.0795205479449</c:v>
                </c:pt>
                <c:pt idx="572">
                  <c:v>2007.0877068493148</c:v>
                </c:pt>
                <c:pt idx="573">
                  <c:v>2007.0904328766992</c:v>
                </c:pt>
                <c:pt idx="574">
                  <c:v>2007.0986356164378</c:v>
                </c:pt>
                <c:pt idx="575">
                  <c:v>2007.1068273972603</c:v>
                </c:pt>
                <c:pt idx="576">
                  <c:v>2007.1003213854258</c:v>
                </c:pt>
                <c:pt idx="577">
                  <c:v>2007.1172705379574</c:v>
                </c:pt>
                <c:pt idx="578">
                  <c:v>2007.1202615648876</c:v>
                </c:pt>
                <c:pt idx="579">
                  <c:v>2007.1282376366698</c:v>
                </c:pt>
                <c:pt idx="580">
                  <c:v>2007.1372107174298</c:v>
                </c:pt>
                <c:pt idx="581">
                  <c:v>2007.1392047353652</c:v>
                </c:pt>
                <c:pt idx="582">
                  <c:v>2007.1511688430528</c:v>
                </c:pt>
                <c:pt idx="583">
                  <c:v>2007.1531628609978</c:v>
                </c:pt>
                <c:pt idx="584">
                  <c:v>2007.1531628609978</c:v>
                </c:pt>
                <c:pt idx="585">
                  <c:v>2007.162135941757</c:v>
                </c:pt>
                <c:pt idx="586">
                  <c:v>2007.1641299596922</c:v>
                </c:pt>
                <c:pt idx="587">
                  <c:v>2007.1641299596922</c:v>
                </c:pt>
                <c:pt idx="588">
                  <c:v>2007.162135941757</c:v>
                </c:pt>
                <c:pt idx="589">
                  <c:v>2007.170112013529</c:v>
                </c:pt>
                <c:pt idx="590">
                  <c:v>2007.1760940673798</c:v>
                </c:pt>
                <c:pt idx="591">
                  <c:v>2007.1780880853248</c:v>
                </c:pt>
                <c:pt idx="592">
                  <c:v>2007.1870611660861</c:v>
                </c:pt>
                <c:pt idx="593">
                  <c:v>2007.1900521930029</c:v>
                </c:pt>
                <c:pt idx="594">
                  <c:v>2007.1980282647878</c:v>
                </c:pt>
                <c:pt idx="595">
                  <c:v>2007.2060043365725</c:v>
                </c:pt>
                <c:pt idx="596">
                  <c:v>2007.2199624622083</c:v>
                </c:pt>
                <c:pt idx="597">
                  <c:v>2007.2309295608995</c:v>
                </c:pt>
                <c:pt idx="598">
                  <c:v>2007.2369116147381</c:v>
                </c:pt>
                <c:pt idx="599">
                  <c:v>2007.2418966596028</c:v>
                </c:pt>
                <c:pt idx="600">
                  <c:v>2007.2508697403719</c:v>
                </c:pt>
                <c:pt idx="601">
                  <c:v>2007.2508697403719</c:v>
                </c:pt>
                <c:pt idx="602">
                  <c:v>2007.2648278659842</c:v>
                </c:pt>
                <c:pt idx="603">
                  <c:v>2007.2757949646982</c:v>
                </c:pt>
                <c:pt idx="604">
                  <c:v>2007.2807800095536</c:v>
                </c:pt>
                <c:pt idx="605">
                  <c:v>2007.2947381351748</c:v>
                </c:pt>
                <c:pt idx="606">
                  <c:v>2007.3176693415696</c:v>
                </c:pt>
                <c:pt idx="607">
                  <c:v>2007.3396035389649</c:v>
                </c:pt>
                <c:pt idx="608">
                  <c:v>2007.3505706376693</c:v>
                </c:pt>
                <c:pt idx="609">
                  <c:v>2007.3705108171298</c:v>
                </c:pt>
                <c:pt idx="610">
                  <c:v>2007.3754958619959</c:v>
                </c:pt>
                <c:pt idx="611">
                  <c:v>2007.3864629607001</c:v>
                </c:pt>
                <c:pt idx="612">
                  <c:v>2007.3954360414548</c:v>
                </c:pt>
                <c:pt idx="613">
                  <c:v>2007.4034121132424</c:v>
                </c:pt>
                <c:pt idx="614">
                  <c:v>2007.409394167081</c:v>
                </c:pt>
                <c:pt idx="615">
                  <c:v>2007.4233522927041</c:v>
                </c:pt>
                <c:pt idx="616">
                  <c:v>2007.4393044362735</c:v>
                </c:pt>
                <c:pt idx="617">
                  <c:v>2007.456253588816</c:v>
                </c:pt>
                <c:pt idx="618">
                  <c:v>2007.46722068752</c:v>
                </c:pt>
                <c:pt idx="619">
                  <c:v>2007.4981279656861</c:v>
                </c:pt>
                <c:pt idx="620">
                  <c:v>2007.5031130105506</c:v>
                </c:pt>
                <c:pt idx="621">
                  <c:v>2007.5090950643901</c:v>
                </c:pt>
                <c:pt idx="622">
                  <c:v>2007.5120860913078</c:v>
                </c:pt>
                <c:pt idx="623">
                  <c:v>2007.514080109255</c:v>
                </c:pt>
                <c:pt idx="624">
                  <c:v>2007.5310292617969</c:v>
                </c:pt>
                <c:pt idx="625">
                  <c:v>2007.54498738742</c:v>
                </c:pt>
                <c:pt idx="626">
                  <c:v>2007.5619365399443</c:v>
                </c:pt>
                <c:pt idx="627">
                  <c:v>2007.575894665586</c:v>
                </c:pt>
                <c:pt idx="628">
                  <c:v>2007.5838707373698</c:v>
                </c:pt>
                <c:pt idx="629">
                  <c:v>2007.5948378360633</c:v>
                </c:pt>
                <c:pt idx="630">
                  <c:v>2007.6087959617073</c:v>
                </c:pt>
                <c:pt idx="631">
                  <c:v>2007.6227540873199</c:v>
                </c:pt>
                <c:pt idx="632">
                  <c:v>2007.642694266782</c:v>
                </c:pt>
                <c:pt idx="633">
                  <c:v>2007.6586464103498</c:v>
                </c:pt>
                <c:pt idx="634">
                  <c:v>2007.6785865898128</c:v>
                </c:pt>
                <c:pt idx="635">
                  <c:v>2007.6895536885181</c:v>
                </c:pt>
                <c:pt idx="636">
                  <c:v>2007.7084968590048</c:v>
                </c:pt>
                <c:pt idx="637">
                  <c:v>2007.7204609666821</c:v>
                </c:pt>
                <c:pt idx="638">
                  <c:v>2007.7204609666821</c:v>
                </c:pt>
                <c:pt idx="639">
                  <c:v>2007.7254460115448</c:v>
                </c:pt>
                <c:pt idx="640">
                  <c:v>2007.7314280653848</c:v>
                </c:pt>
                <c:pt idx="641">
                  <c:v>2007.7364131102515</c:v>
                </c:pt>
                <c:pt idx="642">
                  <c:v>2007.7394041371708</c:v>
                </c:pt>
                <c:pt idx="643">
                  <c:v>2007.7394041371708</c:v>
                </c:pt>
                <c:pt idx="644">
                  <c:v>2007.7593443166215</c:v>
                </c:pt>
                <c:pt idx="645">
                  <c:v>2007.7673203884158</c:v>
                </c:pt>
                <c:pt idx="646">
                  <c:v>2007.7733024422555</c:v>
                </c:pt>
                <c:pt idx="647">
                  <c:v>2007.7862635589056</c:v>
                </c:pt>
                <c:pt idx="648">
                  <c:v>2007.7842695409593</c:v>
                </c:pt>
                <c:pt idx="649">
                  <c:v>2007.792245612744</c:v>
                </c:pt>
                <c:pt idx="650">
                  <c:v>2007.8002216845287</c:v>
                </c:pt>
                <c:pt idx="651">
                  <c:v>2007.812185792206</c:v>
                </c:pt>
                <c:pt idx="652">
                  <c:v>2007.8171708370708</c:v>
                </c:pt>
                <c:pt idx="653">
                  <c:v>2007.8171708370708</c:v>
                </c:pt>
                <c:pt idx="654">
                  <c:v>2007.831128962694</c:v>
                </c:pt>
                <c:pt idx="655">
                  <c:v>2007.831128962694</c:v>
                </c:pt>
                <c:pt idx="656">
                  <c:v>2007.8341199896129</c:v>
                </c:pt>
                <c:pt idx="657">
                  <c:v>2007.8371110165326</c:v>
                </c:pt>
                <c:pt idx="658">
                  <c:v>2007.8480781152366</c:v>
                </c:pt>
                <c:pt idx="659">
                  <c:v>2007.8590452139281</c:v>
                </c:pt>
                <c:pt idx="660">
                  <c:v>2007.8670212857251</c:v>
                </c:pt>
                <c:pt idx="661">
                  <c:v>2007.8700123126428</c:v>
                </c:pt>
                <c:pt idx="662">
                  <c:v>2007.877988384429</c:v>
                </c:pt>
                <c:pt idx="663">
                  <c:v>2007.8919465100362</c:v>
                </c:pt>
                <c:pt idx="664">
                  <c:v>2007.8979285638898</c:v>
                </c:pt>
                <c:pt idx="665">
                  <c:v>2007.9059046356751</c:v>
                </c:pt>
                <c:pt idx="666">
                  <c:v>2007.9088956626072</c:v>
                </c:pt>
                <c:pt idx="667">
                  <c:v>2007.914877716433</c:v>
                </c:pt>
                <c:pt idx="668">
                  <c:v>2007.9198627613011</c:v>
                </c:pt>
                <c:pt idx="669">
                  <c:v>2007.9308298600031</c:v>
                </c:pt>
                <c:pt idx="670">
                  <c:v>2007.936811913841</c:v>
                </c:pt>
                <c:pt idx="671">
                  <c:v>2007.9447879856261</c:v>
                </c:pt>
                <c:pt idx="672">
                  <c:v>2007.9507700394638</c:v>
                </c:pt>
                <c:pt idx="673">
                  <c:v>2007.9587461112485</c:v>
                </c:pt>
                <c:pt idx="674">
                  <c:v>2007.9677191920061</c:v>
                </c:pt>
                <c:pt idx="675">
                  <c:v>2007.9756952638011</c:v>
                </c:pt>
                <c:pt idx="676">
                  <c:v>2007.9836713355755</c:v>
                </c:pt>
                <c:pt idx="677">
                  <c:v>2008.0006204881181</c:v>
                </c:pt>
                <c:pt idx="678" formatCode="0.000">
                  <c:v>2008.0051804945301</c:v>
                </c:pt>
                <c:pt idx="679" formatCode="0.000">
                  <c:v>2008.0218945463944</c:v>
                </c:pt>
                <c:pt idx="680" formatCode="0.000">
                  <c:v>2008.0330093908847</c:v>
                </c:pt>
                <c:pt idx="681" formatCode="0.000">
                  <c:v>2008.0330093908847</c:v>
                </c:pt>
                <c:pt idx="682" formatCode="0.000">
                  <c:v>2008.0385250280003</c:v>
                </c:pt>
                <c:pt idx="683" formatCode="0.000">
                  <c:v>2008.0524812613078</c:v>
                </c:pt>
                <c:pt idx="684" formatCode="0.000">
                  <c:v>2008.0524812613078</c:v>
                </c:pt>
                <c:pt idx="685" formatCode="0.000">
                  <c:v>2008.0691117429137</c:v>
                </c:pt>
                <c:pt idx="686" formatCode="0.000">
                  <c:v>2008.0747109502886</c:v>
                </c:pt>
                <c:pt idx="687" formatCode="0.000">
                  <c:v>2008.0802265873926</c:v>
                </c:pt>
                <c:pt idx="688" formatCode="0.000">
                  <c:v>2008.0885836133368</c:v>
                </c:pt>
                <c:pt idx="689" formatCode="0.000">
                  <c:v>2008.0969406392694</c:v>
                </c:pt>
                <c:pt idx="690" formatCode="0.000">
                  <c:v>2008.1052976652031</c:v>
                </c:pt>
                <c:pt idx="691" formatCode="0.000">
                  <c:v>2008.1135711208753</c:v>
                </c:pt>
                <c:pt idx="692" formatCode="0.000">
                  <c:v>2008.1302851727405</c:v>
                </c:pt>
                <c:pt idx="693" formatCode="0.000">
                  <c:v>2008.1386421986729</c:v>
                </c:pt>
                <c:pt idx="694" formatCode="0.000">
                  <c:v>2008.1441578357878</c:v>
                </c:pt>
                <c:pt idx="695" formatCode="0.000">
                  <c:v>2008.1608718876539</c:v>
                </c:pt>
                <c:pt idx="696" formatCode="0.000">
                  <c:v>2008.1636297062116</c:v>
                </c:pt>
                <c:pt idx="697" formatCode="0.000">
                  <c:v>2008.183101576624</c:v>
                </c:pt>
                <c:pt idx="698" formatCode="0.000">
                  <c:v>2008.1914586025648</c:v>
                </c:pt>
                <c:pt idx="699" formatCode="0.000">
                  <c:v>2008.202573447071</c:v>
                </c:pt>
                <c:pt idx="700" formatCode="0.000">
                  <c:v>2008.2080890841846</c:v>
                </c:pt>
                <c:pt idx="701" formatCode="0.000">
                  <c:v>2008.2192039286651</c:v>
                </c:pt>
                <c:pt idx="702" formatCode="0.000">
                  <c:v>2008.2331601619712</c:v>
                </c:pt>
                <c:pt idx="703" formatCode="0.000">
                  <c:v>2008.2442750064608</c:v>
                </c:pt>
                <c:pt idx="704" formatCode="0.000">
                  <c:v>2008.255389850952</c:v>
                </c:pt>
                <c:pt idx="705" formatCode="0.000">
                  <c:v>2008.2609054880681</c:v>
                </c:pt>
                <c:pt idx="706" formatCode="0.000">
                  <c:v>2008.2637468768694</c:v>
                </c:pt>
                <c:pt idx="707" formatCode="0.000">
                  <c:v>2008.2776195399329</c:v>
                </c:pt>
                <c:pt idx="708" formatCode="0.000">
                  <c:v>2008.2859765658654</c:v>
                </c:pt>
                <c:pt idx="709" formatCode="0.000">
                  <c:v>2008.2942500215388</c:v>
                </c:pt>
                <c:pt idx="710" formatCode="0.000">
                  <c:v>2008.3026070474714</c:v>
                </c:pt>
                <c:pt idx="711" formatCode="0.000">
                  <c:v>2008.3137218919608</c:v>
                </c:pt>
                <c:pt idx="712" formatCode="0.000">
                  <c:v>2008.3220789178836</c:v>
                </c:pt>
                <c:pt idx="713" formatCode="0.000">
                  <c:v>2008.333193762385</c:v>
                </c:pt>
                <c:pt idx="714" formatCode="0.000">
                  <c:v>2008.3387929697601</c:v>
                </c:pt>
                <c:pt idx="715" formatCode="0.000">
                  <c:v>2008.347066425433</c:v>
                </c:pt>
                <c:pt idx="716" formatCode="0.000">
                  <c:v>2008.3610226587398</c:v>
                </c:pt>
                <c:pt idx="717" formatCode="0.000">
                  <c:v>2008.369379684673</c:v>
                </c:pt>
                <c:pt idx="718" formatCode="0.000">
                  <c:v>2008.3748953217885</c:v>
                </c:pt>
                <c:pt idx="719" formatCode="0.000">
                  <c:v>2008.3860101662801</c:v>
                </c:pt>
                <c:pt idx="720" formatCode="0.000">
                  <c:v>2008.3943671922116</c:v>
                </c:pt>
                <c:pt idx="721" formatCode="0.000">
                  <c:v>2008.4027242181442</c:v>
                </c:pt>
                <c:pt idx="722" formatCode="0.000">
                  <c:v>2008.40823985526</c:v>
                </c:pt>
                <c:pt idx="723" formatCode="0.000">
                  <c:v>2008.4138390626351</c:v>
                </c:pt>
                <c:pt idx="724" formatCode="0.000">
                  <c:v>2008.4193546997501</c:v>
                </c:pt>
                <c:pt idx="725" formatCode="0.000">
                  <c:v>2008.4193546997501</c:v>
                </c:pt>
                <c:pt idx="726" formatCode="0.000">
                  <c:v>2008.4277117256993</c:v>
                </c:pt>
                <c:pt idx="727" formatCode="0.000">
                  <c:v>2008.4360687516262</c:v>
                </c:pt>
                <c:pt idx="728" formatCode="0.000">
                  <c:v>2008.4555406220411</c:v>
                </c:pt>
                <c:pt idx="729" formatCode="0.000">
                  <c:v>2008.474928922202</c:v>
                </c:pt>
                <c:pt idx="730" formatCode="0.000">
                  <c:v>2008.4805281295769</c:v>
                </c:pt>
                <c:pt idx="731" formatCode="0.000">
                  <c:v>2008.4861273369518</c:v>
                </c:pt>
                <c:pt idx="732" formatCode="0.000">
                  <c:v>2008.4916429740674</c:v>
                </c:pt>
                <c:pt idx="733" formatCode="0.000">
                  <c:v>2008.5</c:v>
                </c:pt>
                <c:pt idx="734" formatCode="0.000">
                  <c:v>2008.5055156371161</c:v>
                </c:pt>
                <c:pt idx="735" formatCode="0.000">
                  <c:v>2008.5111148444898</c:v>
                </c:pt>
                <c:pt idx="736" formatCode="0.000">
                  <c:v>2008.508357025933</c:v>
                </c:pt>
                <c:pt idx="737" formatCode="0.000">
                  <c:v>2008.5166304816166</c:v>
                </c:pt>
                <c:pt idx="738" formatCode="0.000">
                  <c:v>2008.5166304816166</c:v>
                </c:pt>
                <c:pt idx="739" formatCode="0.000">
                  <c:v>2008.5166304816166</c:v>
                </c:pt>
                <c:pt idx="740" formatCode="0.000">
                  <c:v>2008.5249875075378</c:v>
                </c:pt>
                <c:pt idx="741">
                  <c:v>2008.5287671233011</c:v>
                </c:pt>
                <c:pt idx="742">
                  <c:v>2008.5479452054794</c:v>
                </c:pt>
                <c:pt idx="743">
                  <c:v>2008.5671232876712</c:v>
                </c:pt>
                <c:pt idx="744">
                  <c:v>2008.5863013698629</c:v>
                </c:pt>
                <c:pt idx="745">
                  <c:v>2008.6054794520551</c:v>
                </c:pt>
                <c:pt idx="746">
                  <c:v>2008.6246575342466</c:v>
                </c:pt>
                <c:pt idx="747">
                  <c:v>2008.6438356164253</c:v>
                </c:pt>
                <c:pt idx="748">
                  <c:v>2008.6630136986298</c:v>
                </c:pt>
                <c:pt idx="749">
                  <c:v>2008.682191780822</c:v>
                </c:pt>
                <c:pt idx="750">
                  <c:v>2008.682191780822</c:v>
                </c:pt>
                <c:pt idx="751">
                  <c:v>2008.7013698630137</c:v>
                </c:pt>
                <c:pt idx="752">
                  <c:v>2008.7205479452061</c:v>
                </c:pt>
                <c:pt idx="753">
                  <c:v>2008.7397260273972</c:v>
                </c:pt>
                <c:pt idx="754">
                  <c:v>2008.7589041095891</c:v>
                </c:pt>
                <c:pt idx="755">
                  <c:v>2008.7780821917811</c:v>
                </c:pt>
                <c:pt idx="756">
                  <c:v>2008.7972602739726</c:v>
                </c:pt>
                <c:pt idx="757">
                  <c:v>2008.8164383561598</c:v>
                </c:pt>
                <c:pt idx="758">
                  <c:v>2008.8356164383558</c:v>
                </c:pt>
                <c:pt idx="759">
                  <c:v>2008.8547945205478</c:v>
                </c:pt>
                <c:pt idx="760">
                  <c:v>2008.8739726027397</c:v>
                </c:pt>
                <c:pt idx="761">
                  <c:v>2008.8931506849308</c:v>
                </c:pt>
                <c:pt idx="762">
                  <c:v>2008.9123287671232</c:v>
                </c:pt>
                <c:pt idx="763">
                  <c:v>2008.9315068493152</c:v>
                </c:pt>
                <c:pt idx="764">
                  <c:v>2008.9506849315069</c:v>
                </c:pt>
                <c:pt idx="765">
                  <c:v>2008.9698630137011</c:v>
                </c:pt>
                <c:pt idx="766">
                  <c:v>2008.9890410958899</c:v>
                </c:pt>
                <c:pt idx="767" formatCode="0.000">
                  <c:v>2009.002739726028</c:v>
                </c:pt>
                <c:pt idx="768" formatCode="0.000">
                  <c:v>2009.0191780821917</c:v>
                </c:pt>
                <c:pt idx="769" formatCode="0.000">
                  <c:v>2009.0383561643835</c:v>
                </c:pt>
                <c:pt idx="770" formatCode="0.000">
                  <c:v>2009.0575342465754</c:v>
                </c:pt>
                <c:pt idx="771" formatCode="0.000">
                  <c:v>2009.0767123287671</c:v>
                </c:pt>
                <c:pt idx="772" formatCode="0.000">
                  <c:v>2009.0958904109589</c:v>
                </c:pt>
                <c:pt idx="773" formatCode="0.000">
                  <c:v>2009.1150684931511</c:v>
                </c:pt>
                <c:pt idx="774" formatCode="0.000">
                  <c:v>2009.1342465753169</c:v>
                </c:pt>
                <c:pt idx="775" formatCode="0.000">
                  <c:v>2009.1534246575141</c:v>
                </c:pt>
                <c:pt idx="776" formatCode="0.000">
                  <c:v>2009.1726027397258</c:v>
                </c:pt>
                <c:pt idx="777" formatCode="0.000">
                  <c:v>2009.1917808219148</c:v>
                </c:pt>
                <c:pt idx="778" formatCode="0.000">
                  <c:v>2009.2109589041111</c:v>
                </c:pt>
                <c:pt idx="779" formatCode="0.000">
                  <c:v>2009.2301369862998</c:v>
                </c:pt>
                <c:pt idx="780" formatCode="0.000">
                  <c:v>2009.2493150684932</c:v>
                </c:pt>
                <c:pt idx="781" formatCode="0.000">
                  <c:v>2009.2684931506851</c:v>
                </c:pt>
                <c:pt idx="782" formatCode="0.000">
                  <c:v>2009.2876712328766</c:v>
                </c:pt>
                <c:pt idx="783" formatCode="0.000">
                  <c:v>2009.3068493150686</c:v>
                </c:pt>
                <c:pt idx="784" formatCode="0.000">
                  <c:v>2009.3260273972603</c:v>
                </c:pt>
                <c:pt idx="785" formatCode="0.000">
                  <c:v>2009.345205479452</c:v>
                </c:pt>
                <c:pt idx="786" formatCode="0.000">
                  <c:v>2009.3643835616438</c:v>
                </c:pt>
                <c:pt idx="787" formatCode="0.000">
                  <c:v>2009.3835616438357</c:v>
                </c:pt>
                <c:pt idx="788" formatCode="0.000">
                  <c:v>2009.4027397260281</c:v>
                </c:pt>
                <c:pt idx="789" formatCode="0.000">
                  <c:v>2009.4219178082201</c:v>
                </c:pt>
                <c:pt idx="790" formatCode="0.000">
                  <c:v>2009.4410958904109</c:v>
                </c:pt>
                <c:pt idx="791" formatCode="0.000">
                  <c:v>2009.4602739726031</c:v>
                </c:pt>
                <c:pt idx="792" formatCode="0.000">
                  <c:v>2009.479452054795</c:v>
                </c:pt>
                <c:pt idx="793" formatCode="0.000">
                  <c:v>2009.4986301369859</c:v>
                </c:pt>
                <c:pt idx="794" formatCode="0.000">
                  <c:v>2009.5178082191778</c:v>
                </c:pt>
                <c:pt idx="795" formatCode="0.000">
                  <c:v>2009.53698630137</c:v>
                </c:pt>
                <c:pt idx="796" formatCode="0.000">
                  <c:v>2009.5561643835617</c:v>
                </c:pt>
                <c:pt idx="797" formatCode="0.000">
                  <c:v>2009.5753424657535</c:v>
                </c:pt>
                <c:pt idx="798" formatCode="0.000">
                  <c:v>2009.594520547935</c:v>
                </c:pt>
                <c:pt idx="799" formatCode="0.000">
                  <c:v>2009.6136986301358</c:v>
                </c:pt>
                <c:pt idx="800" formatCode="0.000">
                  <c:v>2009.6328767123248</c:v>
                </c:pt>
                <c:pt idx="801" formatCode="0.000">
                  <c:v>2009.6520547945206</c:v>
                </c:pt>
                <c:pt idx="802" formatCode="0.000">
                  <c:v>2009.6712328766964</c:v>
                </c:pt>
                <c:pt idx="803" formatCode="0.000">
                  <c:v>2009.6904109588845</c:v>
                </c:pt>
                <c:pt idx="804" formatCode="0.000">
                  <c:v>2009.7095890411085</c:v>
                </c:pt>
                <c:pt idx="805" formatCode="0.000">
                  <c:v>2009.7287671233044</c:v>
                </c:pt>
                <c:pt idx="806" formatCode="0.000">
                  <c:v>2009.7479452054795</c:v>
                </c:pt>
                <c:pt idx="807" formatCode="0.000">
                  <c:v>2009.7671232876712</c:v>
                </c:pt>
                <c:pt idx="808" formatCode="0.000">
                  <c:v>2009.7863013698629</c:v>
                </c:pt>
                <c:pt idx="809" formatCode="0.000">
                  <c:v>2009.8054794520551</c:v>
                </c:pt>
                <c:pt idx="810" formatCode="0.000">
                  <c:v>2009.8246575342466</c:v>
                </c:pt>
                <c:pt idx="811" formatCode="0.000">
                  <c:v>2009.8438356164274</c:v>
                </c:pt>
                <c:pt idx="812" formatCode="0.000">
                  <c:v>2009.8630136986299</c:v>
                </c:pt>
                <c:pt idx="813" formatCode="0.000">
                  <c:v>2009.8821917808218</c:v>
                </c:pt>
                <c:pt idx="814" formatCode="0.000">
                  <c:v>2009.9013698630151</c:v>
                </c:pt>
                <c:pt idx="815" formatCode="0.000">
                  <c:v>2009.9205479452162</c:v>
                </c:pt>
                <c:pt idx="816" formatCode="0.000">
                  <c:v>2009.9397260273972</c:v>
                </c:pt>
                <c:pt idx="817" formatCode="0.000">
                  <c:v>2009.9589041095901</c:v>
                </c:pt>
                <c:pt idx="818" formatCode="0.000">
                  <c:v>2009.9780821917811</c:v>
                </c:pt>
                <c:pt idx="819" formatCode="0.000">
                  <c:v>2009.9972602739726</c:v>
                </c:pt>
                <c:pt idx="820" formatCode="0.000">
                  <c:v>2010.0164383561644</c:v>
                </c:pt>
                <c:pt idx="821" formatCode="0.000">
                  <c:v>2010.0356164383559</c:v>
                </c:pt>
                <c:pt idx="822" formatCode="0.000">
                  <c:v>2010.0547945205478</c:v>
                </c:pt>
                <c:pt idx="823" formatCode="0.000">
                  <c:v>2010.07397260274</c:v>
                </c:pt>
                <c:pt idx="824" formatCode="0.000">
                  <c:v>2010.0931506849308</c:v>
                </c:pt>
                <c:pt idx="825" formatCode="0.000">
                  <c:v>2010.1123287671228</c:v>
                </c:pt>
                <c:pt idx="826" formatCode="0.000">
                  <c:v>2010.1315068493052</c:v>
                </c:pt>
                <c:pt idx="827" formatCode="0.000">
                  <c:v>2010.1506849315058</c:v>
                </c:pt>
                <c:pt idx="828" formatCode="0.000">
                  <c:v>2010.1698630136987</c:v>
                </c:pt>
                <c:pt idx="829" formatCode="0.000">
                  <c:v>2010.1890410958797</c:v>
                </c:pt>
                <c:pt idx="830" formatCode="0.000">
                  <c:v>2010.2082191780821</c:v>
                </c:pt>
                <c:pt idx="831" formatCode="0.000">
                  <c:v>2010.2273972602761</c:v>
                </c:pt>
                <c:pt idx="832" formatCode="0.000">
                  <c:v>2010.2465753424792</c:v>
                </c:pt>
                <c:pt idx="833" formatCode="0.000">
                  <c:v>2010.2657534246778</c:v>
                </c:pt>
                <c:pt idx="834" formatCode="0.000">
                  <c:v>2010.2849315068386</c:v>
                </c:pt>
                <c:pt idx="835" formatCode="0.000">
                  <c:v>2010.3041095890408</c:v>
                </c:pt>
                <c:pt idx="836" formatCode="0.000">
                  <c:v>2010.3232876712329</c:v>
                </c:pt>
                <c:pt idx="837" formatCode="0.000">
                  <c:v>2010.3424657534247</c:v>
                </c:pt>
                <c:pt idx="838" formatCode="0.000">
                  <c:v>2010.3616438356148</c:v>
                </c:pt>
                <c:pt idx="839" formatCode="0.000">
                  <c:v>2010.3808219177999</c:v>
                </c:pt>
                <c:pt idx="840" formatCode="0.000">
                  <c:v>2010.4</c:v>
                </c:pt>
                <c:pt idx="841" formatCode="0.000">
                  <c:v>2010.4191780821961</c:v>
                </c:pt>
                <c:pt idx="842" formatCode="0.000">
                  <c:v>2010.4383561643835</c:v>
                </c:pt>
                <c:pt idx="843" formatCode="0.000">
                  <c:v>2010.4575342465753</c:v>
                </c:pt>
                <c:pt idx="844" formatCode="0.000">
                  <c:v>2010.4767123287681</c:v>
                </c:pt>
                <c:pt idx="845" formatCode="0.000">
                  <c:v>2010.4958904109601</c:v>
                </c:pt>
                <c:pt idx="846" formatCode="0.000">
                  <c:v>2010.5150684931511</c:v>
                </c:pt>
                <c:pt idx="847" formatCode="0.000">
                  <c:v>2010.534246575322</c:v>
                </c:pt>
                <c:pt idx="848" formatCode="0.000">
                  <c:v>2010.5534246575182</c:v>
                </c:pt>
                <c:pt idx="849" formatCode="0.000">
                  <c:v>2010.5726027397259</c:v>
                </c:pt>
                <c:pt idx="850" formatCode="0.000">
                  <c:v>2010.5917808219178</c:v>
                </c:pt>
                <c:pt idx="851" formatCode="0.000">
                  <c:v>2010.61095890411</c:v>
                </c:pt>
                <c:pt idx="852" formatCode="0.000">
                  <c:v>2010.6301369862999</c:v>
                </c:pt>
                <c:pt idx="853">
                  <c:v>2010.6493150684928</c:v>
                </c:pt>
                <c:pt idx="854">
                  <c:v>2010.668493150685</c:v>
                </c:pt>
                <c:pt idx="855">
                  <c:v>2010.6876712328758</c:v>
                </c:pt>
                <c:pt idx="856">
                  <c:v>2010.7068493150684</c:v>
                </c:pt>
                <c:pt idx="857">
                  <c:v>2010.7260273972611</c:v>
                </c:pt>
                <c:pt idx="858">
                  <c:v>2010.7452054794521</c:v>
                </c:pt>
                <c:pt idx="859">
                  <c:v>2010.7643835616439</c:v>
                </c:pt>
                <c:pt idx="860">
                  <c:v>2010.783561643836</c:v>
                </c:pt>
                <c:pt idx="861">
                  <c:v>2010.8027397260273</c:v>
                </c:pt>
                <c:pt idx="862">
                  <c:v>2010.8219178082193</c:v>
                </c:pt>
                <c:pt idx="863">
                  <c:v>2010.8410958904108</c:v>
                </c:pt>
                <c:pt idx="864">
                  <c:v>2010.8602739726027</c:v>
                </c:pt>
                <c:pt idx="865">
                  <c:v>2010.8794520547945</c:v>
                </c:pt>
                <c:pt idx="866">
                  <c:v>2010.8986301369848</c:v>
                </c:pt>
                <c:pt idx="867">
                  <c:v>2010.9178082191779</c:v>
                </c:pt>
                <c:pt idx="868">
                  <c:v>2010.9369863013701</c:v>
                </c:pt>
                <c:pt idx="869">
                  <c:v>2010.9561643835661</c:v>
                </c:pt>
                <c:pt idx="870">
                  <c:v>2010.9753424657533</c:v>
                </c:pt>
                <c:pt idx="871">
                  <c:v>2010.9945205479448</c:v>
                </c:pt>
                <c:pt idx="872" formatCode="0.0000">
                  <c:v>2011.013698630137</c:v>
                </c:pt>
                <c:pt idx="873" formatCode="0.0000">
                  <c:v>2011.0328767123278</c:v>
                </c:pt>
                <c:pt idx="874" formatCode="0.0000">
                  <c:v>2011.0520547945205</c:v>
                </c:pt>
                <c:pt idx="875" formatCode="0.0000">
                  <c:v>2011.0712328767017</c:v>
                </c:pt>
                <c:pt idx="876" formatCode="0.0000">
                  <c:v>2011.0904109588885</c:v>
                </c:pt>
              </c:numCache>
            </c:numRef>
          </c:xVal>
          <c:yVal>
            <c:numRef>
              <c:f>wholesale_prices!$I$5:$I$1167</c:f>
              <c:numCache>
                <c:formatCode>General</c:formatCode>
                <c:ptCount val="877"/>
                <c:pt idx="799" formatCode="0.000">
                  <c:v>3.2290126312657388</c:v>
                </c:pt>
                <c:pt idx="800" formatCode="0.000">
                  <c:v>3.1443346449054967</c:v>
                </c:pt>
                <c:pt idx="801" formatCode="0.000">
                  <c:v>3.9708448918060517</c:v>
                </c:pt>
                <c:pt idx="802" formatCode="0.000">
                  <c:v>3.0557905026624659</c:v>
                </c:pt>
                <c:pt idx="803" formatCode="0.000">
                  <c:v>3.5646506364534987</c:v>
                </c:pt>
                <c:pt idx="804" formatCode="0.000">
                  <c:v>3.2915641157180247</c:v>
                </c:pt>
                <c:pt idx="805" formatCode="0.000">
                  <c:v>3.0064142551277242</c:v>
                </c:pt>
                <c:pt idx="806" formatCode="0.000">
                  <c:v>3.1878294846136117</c:v>
                </c:pt>
                <c:pt idx="807" formatCode="0.000">
                  <c:v>3.5312328148700667</c:v>
                </c:pt>
                <c:pt idx="808" formatCode="0.000">
                  <c:v>3.3632602808270002</c:v>
                </c:pt>
                <c:pt idx="809" formatCode="0.000">
                  <c:v>4.2803465480180805</c:v>
                </c:pt>
                <c:pt idx="810" formatCode="0.000">
                  <c:v>3.6227404536446777</c:v>
                </c:pt>
                <c:pt idx="811" formatCode="0.000">
                  <c:v>3.4072949594333295</c:v>
                </c:pt>
                <c:pt idx="812" formatCode="0.000">
                  <c:v>3.787394334204059</c:v>
                </c:pt>
                <c:pt idx="813" formatCode="0.000">
                  <c:v>3.4431910114646911</c:v>
                </c:pt>
                <c:pt idx="814" formatCode="0.000">
                  <c:v>3.0589552124621457</c:v>
                </c:pt>
                <c:pt idx="815" formatCode="0.000">
                  <c:v>3.3492732158575191</c:v>
                </c:pt>
                <c:pt idx="816" formatCode="0.000">
                  <c:v>3.2099389115944605</c:v>
                </c:pt>
                <c:pt idx="817" formatCode="0.000">
                  <c:v>3.87349961779507</c:v>
                </c:pt>
                <c:pt idx="818" formatCode="0.000">
                  <c:v>4.1016550936942524</c:v>
                </c:pt>
                <c:pt idx="819" formatCode="0.000">
                  <c:v>3.3533868390340227</c:v>
                </c:pt>
                <c:pt idx="820" formatCode="0.000">
                  <c:v>3.9154868766942177</c:v>
                </c:pt>
                <c:pt idx="821" formatCode="0.000">
                  <c:v>6.3735708243809706</c:v>
                </c:pt>
                <c:pt idx="822" formatCode="0.000">
                  <c:v>3.9768175025381827</c:v>
                </c:pt>
                <c:pt idx="823" formatCode="0.000">
                  <c:v>3.9095159381576181</c:v>
                </c:pt>
                <c:pt idx="824" formatCode="0.000">
                  <c:v>3.9315172370687597</c:v>
                </c:pt>
                <c:pt idx="825" formatCode="0.000">
                  <c:v>3.6217774963966756</c:v>
                </c:pt>
                <c:pt idx="826" formatCode="0.000">
                  <c:v>3.7335806573709758</c:v>
                </c:pt>
                <c:pt idx="827" formatCode="0.000">
                  <c:v>3.6562370373189381</c:v>
                </c:pt>
                <c:pt idx="828" formatCode="0.000">
                  <c:v>3.7538431161574688</c:v>
                </c:pt>
                <c:pt idx="829" formatCode="0.000">
                  <c:v>3.5672995546918482</c:v>
                </c:pt>
                <c:pt idx="830" formatCode="0.000">
                  <c:v>3.5265540123845072</c:v>
                </c:pt>
                <c:pt idx="831" formatCode="0.000">
                  <c:v>3.3452243528850092</c:v>
                </c:pt>
                <c:pt idx="832" formatCode="0.000">
                  <c:v>3.4364639179496557</c:v>
                </c:pt>
                <c:pt idx="833" formatCode="0.000">
                  <c:v>3.4875597846911219</c:v>
                </c:pt>
                <c:pt idx="834" formatCode="0.000">
                  <c:v>3.5628385360943744</c:v>
                </c:pt>
                <c:pt idx="835" formatCode="0.000">
                  <c:v>3.6306405303055107</c:v>
                </c:pt>
                <c:pt idx="836" formatCode="0.000">
                  <c:v>3.5969706507331338</c:v>
                </c:pt>
                <c:pt idx="837" formatCode="0.000">
                  <c:v>3.7626639779119802</c:v>
                </c:pt>
                <c:pt idx="838" formatCode="0.000">
                  <c:v>4.4512519250937741</c:v>
                </c:pt>
                <c:pt idx="839" formatCode="0.000">
                  <c:v>4.0834309431755385</c:v>
                </c:pt>
                <c:pt idx="840" formatCode="0.000">
                  <c:v>4.5431421581721931</c:v>
                </c:pt>
                <c:pt idx="841" formatCode="0.000">
                  <c:v>3.8997622824392328</c:v>
                </c:pt>
                <c:pt idx="842" formatCode="0.000">
                  <c:v>4.4086809217224694</c:v>
                </c:pt>
                <c:pt idx="843" formatCode="0.000">
                  <c:v>4.2460919890120534</c:v>
                </c:pt>
                <c:pt idx="844" formatCode="0.000">
                  <c:v>4.3426820148719596</c:v>
                </c:pt>
                <c:pt idx="845" formatCode="0.000">
                  <c:v>4.3297426357239504</c:v>
                </c:pt>
                <c:pt idx="846" formatCode="0.000">
                  <c:v>4.2775022951977402</c:v>
                </c:pt>
                <c:pt idx="847" formatCode="0.000">
                  <c:v>4.8474166846801854</c:v>
                </c:pt>
                <c:pt idx="848" formatCode="0.000">
                  <c:v>4.2046706540192407</c:v>
                </c:pt>
                <c:pt idx="849" formatCode="0.000">
                  <c:v>4.069123697317738</c:v>
                </c:pt>
                <c:pt idx="850" formatCode="0.000">
                  <c:v>4.0505812344689662</c:v>
                </c:pt>
                <c:pt idx="851" formatCode="0.000">
                  <c:v>4.1379669290481242</c:v>
                </c:pt>
                <c:pt idx="852" formatCode="0.000">
                  <c:v>3.890258079296721</c:v>
                </c:pt>
                <c:pt idx="853" formatCode="0.000">
                  <c:v>3.9786807541875602</c:v>
                </c:pt>
                <c:pt idx="854" formatCode="0.000">
                  <c:v>4.0913955766286652</c:v>
                </c:pt>
                <c:pt idx="855" formatCode="0.000">
                  <c:v>3.9903033953352667</c:v>
                </c:pt>
                <c:pt idx="856" formatCode="0.000">
                  <c:v>3.9489418268299041</c:v>
                </c:pt>
                <c:pt idx="857" formatCode="0.000">
                  <c:v>3.9807166673336019</c:v>
                </c:pt>
                <c:pt idx="858" formatCode="0.000">
                  <c:v>4.470042415908936</c:v>
                </c:pt>
                <c:pt idx="859" formatCode="0.000">
                  <c:v>4.2306680334328925</c:v>
                </c:pt>
                <c:pt idx="860" formatCode="0.000">
                  <c:v>4.1848934071571975</c:v>
                </c:pt>
                <c:pt idx="861" formatCode="0.000">
                  <c:v>4.3940359477024558</c:v>
                </c:pt>
                <c:pt idx="862" formatCode="0.000">
                  <c:v>4.4974879527361145</c:v>
                </c:pt>
                <c:pt idx="863" formatCode="0.000">
                  <c:v>4.3163514534586174</c:v>
                </c:pt>
                <c:pt idx="864" formatCode="0.000">
                  <c:v>4.2789015446614211</c:v>
                </c:pt>
                <c:pt idx="865" formatCode="0.000">
                  <c:v>4.3521255966261645</c:v>
                </c:pt>
                <c:pt idx="866" formatCode="0.000">
                  <c:v>4.5516665314734874</c:v>
                </c:pt>
                <c:pt idx="867" formatCode="0.000">
                  <c:v>6.5709431430011929</c:v>
                </c:pt>
                <c:pt idx="868" formatCode="0.000">
                  <c:v>7.3682406616580955</c:v>
                </c:pt>
                <c:pt idx="869" formatCode="0.000">
                  <c:v>5.4490741435316776</c:v>
                </c:pt>
                <c:pt idx="870" formatCode="0.000">
                  <c:v>6.5644844306835255</c:v>
                </c:pt>
                <c:pt idx="871" formatCode="0.000">
                  <c:v>5.0196735329859807</c:v>
                </c:pt>
              </c:numCache>
            </c:numRef>
          </c:yVal>
        </c:ser>
        <c:ser>
          <c:idx val="8"/>
          <c:order val="8"/>
          <c:spPr>
            <a:ln>
              <a:solidFill>
                <a:srgbClr val="0000FF"/>
              </a:solidFill>
            </a:ln>
          </c:spPr>
          <c:marker>
            <c:symbol val="none"/>
          </c:marker>
          <c:xVal>
            <c:numRef>
              <c:f>wholesale_prices!$A$5:$A$1189</c:f>
              <c:numCache>
                <c:formatCode>General</c:formatCode>
                <c:ptCount val="899"/>
                <c:pt idx="0">
                  <c:v>2001.2327173169058</c:v>
                </c:pt>
                <c:pt idx="1">
                  <c:v>2001.2419986310747</c:v>
                </c:pt>
                <c:pt idx="2">
                  <c:v>2001.260479123888</c:v>
                </c:pt>
                <c:pt idx="3">
                  <c:v>2001.2650787132111</c:v>
                </c:pt>
                <c:pt idx="4">
                  <c:v>2001.2721423682408</c:v>
                </c:pt>
                <c:pt idx="5">
                  <c:v>2001.2778918548938</c:v>
                </c:pt>
                <c:pt idx="6">
                  <c:v>2001.2836413415469</c:v>
                </c:pt>
                <c:pt idx="7">
                  <c:v>2001.2836413415469</c:v>
                </c:pt>
                <c:pt idx="8">
                  <c:v>2001.2928405201908</c:v>
                </c:pt>
                <c:pt idx="9">
                  <c:v>2001.3021218343488</c:v>
                </c:pt>
                <c:pt idx="10">
                  <c:v>2001.3160027378508</c:v>
                </c:pt>
                <c:pt idx="11">
                  <c:v>2001.3160027378508</c:v>
                </c:pt>
                <c:pt idx="12">
                  <c:v>2001.3160027378508</c:v>
                </c:pt>
                <c:pt idx="13">
                  <c:v>2001.3298836413414</c:v>
                </c:pt>
                <c:pt idx="14">
                  <c:v>2001.3344832306598</c:v>
                </c:pt>
                <c:pt idx="15">
                  <c:v>2001.3530458589851</c:v>
                </c:pt>
                <c:pt idx="16">
                  <c:v>2001.3530458589851</c:v>
                </c:pt>
                <c:pt idx="17">
                  <c:v>2001.3761259411363</c:v>
                </c:pt>
                <c:pt idx="18">
                  <c:v>2001.3854072552999</c:v>
                </c:pt>
                <c:pt idx="19">
                  <c:v>2001.4039698836461</c:v>
                </c:pt>
                <c:pt idx="20">
                  <c:v>2001.4178507871493</c:v>
                </c:pt>
                <c:pt idx="21">
                  <c:v>2001.4317316906231</c:v>
                </c:pt>
                <c:pt idx="22">
                  <c:v>2001.4409308692677</c:v>
                </c:pt>
                <c:pt idx="23">
                  <c:v>2001.450212183436</c:v>
                </c:pt>
                <c:pt idx="24">
                  <c:v>2001.4548117727611</c:v>
                </c:pt>
                <c:pt idx="25">
                  <c:v>2001.4594934976051</c:v>
                </c:pt>
                <c:pt idx="26">
                  <c:v>2001.4686926762511</c:v>
                </c:pt>
                <c:pt idx="27">
                  <c:v>2001.4825735797401</c:v>
                </c:pt>
                <c:pt idx="28">
                  <c:v>2001.4918548939079</c:v>
                </c:pt>
                <c:pt idx="29">
                  <c:v>2001.5103353867214</c:v>
                </c:pt>
                <c:pt idx="30">
                  <c:v>2001.5288980150578</c:v>
                </c:pt>
                <c:pt idx="31">
                  <c:v>2001.5427789185478</c:v>
                </c:pt>
                <c:pt idx="32">
                  <c:v>2001.5473785078698</c:v>
                </c:pt>
                <c:pt idx="33">
                  <c:v>2001.561259411362</c:v>
                </c:pt>
                <c:pt idx="34">
                  <c:v>2001.5658590006983</c:v>
                </c:pt>
                <c:pt idx="35">
                  <c:v>2001.5844216290109</c:v>
                </c:pt>
                <c:pt idx="36">
                  <c:v>2001.5983025325008</c:v>
                </c:pt>
                <c:pt idx="37">
                  <c:v>2001.6213826146377</c:v>
                </c:pt>
                <c:pt idx="38">
                  <c:v>2001.6306639288159</c:v>
                </c:pt>
                <c:pt idx="39">
                  <c:v>2001.649144421629</c:v>
                </c:pt>
                <c:pt idx="40">
                  <c:v>2001.6538261464748</c:v>
                </c:pt>
                <c:pt idx="41">
                  <c:v>2001.6723066392749</c:v>
                </c:pt>
                <c:pt idx="42">
                  <c:v>2001.6907871321014</c:v>
                </c:pt>
                <c:pt idx="43">
                  <c:v>2001.704668035592</c:v>
                </c:pt>
                <c:pt idx="44">
                  <c:v>2001.7185489390829</c:v>
                </c:pt>
                <c:pt idx="45">
                  <c:v>2001.746392881588</c:v>
                </c:pt>
                <c:pt idx="46">
                  <c:v>2001.7509924709104</c:v>
                </c:pt>
                <c:pt idx="47">
                  <c:v>2001.7787542778908</c:v>
                </c:pt>
                <c:pt idx="48">
                  <c:v>2001.792635181383</c:v>
                </c:pt>
                <c:pt idx="49">
                  <c:v>2001.8065160848735</c:v>
                </c:pt>
                <c:pt idx="50">
                  <c:v>2001.8203969883598</c:v>
                </c:pt>
                <c:pt idx="51">
                  <c:v>2001.8203969883598</c:v>
                </c:pt>
                <c:pt idx="52">
                  <c:v>2001.8481587953456</c:v>
                </c:pt>
                <c:pt idx="53">
                  <c:v>2001.8574401095098</c:v>
                </c:pt>
                <c:pt idx="54">
                  <c:v>2001.8852019164956</c:v>
                </c:pt>
                <c:pt idx="55">
                  <c:v>2001.8944010951398</c:v>
                </c:pt>
                <c:pt idx="56">
                  <c:v>2001.912963723488</c:v>
                </c:pt>
                <c:pt idx="57">
                  <c:v>2001.912963723488</c:v>
                </c:pt>
                <c:pt idx="58">
                  <c:v>2001.9268446269677</c:v>
                </c:pt>
                <c:pt idx="59">
                  <c:v>2001.9314442162795</c:v>
                </c:pt>
                <c:pt idx="60">
                  <c:v>2001.9592060232717</c:v>
                </c:pt>
                <c:pt idx="61">
                  <c:v>2001.9638056125941</c:v>
                </c:pt>
                <c:pt idx="62">
                  <c:v>2001.9823682409308</c:v>
                </c:pt>
                <c:pt idx="63">
                  <c:v>2001.9869678302634</c:v>
                </c:pt>
                <c:pt idx="64">
                  <c:v>2002.0101300479098</c:v>
                </c:pt>
                <c:pt idx="65">
                  <c:v>2002.0332101300478</c:v>
                </c:pt>
                <c:pt idx="66">
                  <c:v>2002.0470910335387</c:v>
                </c:pt>
                <c:pt idx="67">
                  <c:v>2002.0563723477071</c:v>
                </c:pt>
                <c:pt idx="68">
                  <c:v>2002.0795345653648</c:v>
                </c:pt>
                <c:pt idx="69">
                  <c:v>2002.1026967830253</c:v>
                </c:pt>
                <c:pt idx="70">
                  <c:v>2002.1304585900048</c:v>
                </c:pt>
                <c:pt idx="71">
                  <c:v>2002.144339493487</c:v>
                </c:pt>
                <c:pt idx="72">
                  <c:v>2002.144339493487</c:v>
                </c:pt>
                <c:pt idx="73">
                  <c:v>2002.144339493487</c:v>
                </c:pt>
                <c:pt idx="74">
                  <c:v>2002.1628199863108</c:v>
                </c:pt>
                <c:pt idx="75">
                  <c:v>2002.1767008897998</c:v>
                </c:pt>
                <c:pt idx="76">
                  <c:v>2002.1905817932961</c:v>
                </c:pt>
                <c:pt idx="77">
                  <c:v>2002.1946064339386</c:v>
                </c:pt>
                <c:pt idx="78">
                  <c:v>2002.2044626967829</c:v>
                </c:pt>
                <c:pt idx="79">
                  <c:v>2002.2137440109498</c:v>
                </c:pt>
                <c:pt idx="80">
                  <c:v>2002.2137440109498</c:v>
                </c:pt>
                <c:pt idx="81">
                  <c:v>2002.2183436002751</c:v>
                </c:pt>
                <c:pt idx="82">
                  <c:v>2002.2276249144422</c:v>
                </c:pt>
                <c:pt idx="83">
                  <c:v>2002.2322245037647</c:v>
                </c:pt>
                <c:pt idx="84">
                  <c:v>2002.2415058179329</c:v>
                </c:pt>
                <c:pt idx="85">
                  <c:v>2002.2415058179329</c:v>
                </c:pt>
                <c:pt idx="86">
                  <c:v>2002.2461054072667</c:v>
                </c:pt>
                <c:pt idx="87">
                  <c:v>2002.2553867214237</c:v>
                </c:pt>
                <c:pt idx="88">
                  <c:v>2002.2645859000711</c:v>
                </c:pt>
                <c:pt idx="89">
                  <c:v>2002.2738672142368</c:v>
                </c:pt>
                <c:pt idx="90">
                  <c:v>2002.2784668035592</c:v>
                </c:pt>
                <c:pt idx="91">
                  <c:v>2002.2831485283893</c:v>
                </c:pt>
                <c:pt idx="92">
                  <c:v>2002.2877481177277</c:v>
                </c:pt>
                <c:pt idx="93">
                  <c:v>2002.2923477070499</c:v>
                </c:pt>
                <c:pt idx="94">
                  <c:v>2002.3062286105408</c:v>
                </c:pt>
                <c:pt idx="95">
                  <c:v>2002.3155099247219</c:v>
                </c:pt>
                <c:pt idx="96">
                  <c:v>2002.3155099247219</c:v>
                </c:pt>
                <c:pt idx="97">
                  <c:v>2002.3247912388663</c:v>
                </c:pt>
                <c:pt idx="98">
                  <c:v>2002.3386721423683</c:v>
                </c:pt>
                <c:pt idx="99">
                  <c:v>2002.3478713210131</c:v>
                </c:pt>
                <c:pt idx="100">
                  <c:v>2002.371033538662</c:v>
                </c:pt>
                <c:pt idx="101">
                  <c:v>2002.3803148528218</c:v>
                </c:pt>
                <c:pt idx="102">
                  <c:v>2002.3895961670089</c:v>
                </c:pt>
                <c:pt idx="103">
                  <c:v>2002.3941957563209</c:v>
                </c:pt>
                <c:pt idx="104">
                  <c:v>2002.4034770705</c:v>
                </c:pt>
                <c:pt idx="105">
                  <c:v>2002.4219575633131</c:v>
                </c:pt>
                <c:pt idx="106">
                  <c:v>2002.4404380561248</c:v>
                </c:pt>
                <c:pt idx="107">
                  <c:v>2002.4497193703003</c:v>
                </c:pt>
                <c:pt idx="108">
                  <c:v>2002.4543189596066</c:v>
                </c:pt>
                <c:pt idx="109">
                  <c:v>2002.4543189596066</c:v>
                </c:pt>
                <c:pt idx="110">
                  <c:v>2002.4543189596066</c:v>
                </c:pt>
                <c:pt idx="111">
                  <c:v>2002.4728815879535</c:v>
                </c:pt>
                <c:pt idx="112">
                  <c:v>2002.4867624914461</c:v>
                </c:pt>
                <c:pt idx="113">
                  <c:v>2002.500643394935</c:v>
                </c:pt>
                <c:pt idx="114">
                  <c:v>2002.5145242984152</c:v>
                </c:pt>
                <c:pt idx="115">
                  <c:v>2002.5330047912389</c:v>
                </c:pt>
                <c:pt idx="116">
                  <c:v>2002.5468856947311</c:v>
                </c:pt>
                <c:pt idx="117">
                  <c:v>2002.5607665982204</c:v>
                </c:pt>
                <c:pt idx="118">
                  <c:v>2002.5746475017108</c:v>
                </c:pt>
                <c:pt idx="119">
                  <c:v>2002.5885284052019</c:v>
                </c:pt>
                <c:pt idx="120">
                  <c:v>2002.6024093086926</c:v>
                </c:pt>
                <c:pt idx="121">
                  <c:v>2002.6162902121828</c:v>
                </c:pt>
                <c:pt idx="122">
                  <c:v>2002.6301711156741</c:v>
                </c:pt>
                <c:pt idx="123">
                  <c:v>2002.6394524298398</c:v>
                </c:pt>
                <c:pt idx="124">
                  <c:v>2002.6440520191552</c:v>
                </c:pt>
                <c:pt idx="125">
                  <c:v>2002.6533333333145</c:v>
                </c:pt>
                <c:pt idx="126">
                  <c:v>2002.6579329226556</c:v>
                </c:pt>
                <c:pt idx="127">
                  <c:v>2002.6672142368045</c:v>
                </c:pt>
                <c:pt idx="128">
                  <c:v>2002.6764134154678</c:v>
                </c:pt>
                <c:pt idx="129">
                  <c:v>2002.6856947296371</c:v>
                </c:pt>
                <c:pt idx="130">
                  <c:v>2002.6902943189411</c:v>
                </c:pt>
                <c:pt idx="131">
                  <c:v>2002.6949760437997</c:v>
                </c:pt>
                <c:pt idx="132">
                  <c:v>2002.7041752224504</c:v>
                </c:pt>
                <c:pt idx="133">
                  <c:v>2002.7088569473003</c:v>
                </c:pt>
                <c:pt idx="134">
                  <c:v>2002.7181382614647</c:v>
                </c:pt>
                <c:pt idx="135">
                  <c:v>2002.7273374401111</c:v>
                </c:pt>
                <c:pt idx="136">
                  <c:v>2002.7320191649555</c:v>
                </c:pt>
                <c:pt idx="137">
                  <c:v>2002.7320191649555</c:v>
                </c:pt>
                <c:pt idx="138">
                  <c:v>2002.7366187542877</c:v>
                </c:pt>
                <c:pt idx="139">
                  <c:v>2002.7459000684462</c:v>
                </c:pt>
                <c:pt idx="140">
                  <c:v>2002.755099247091</c:v>
                </c:pt>
                <c:pt idx="141">
                  <c:v>2002.7597809719371</c:v>
                </c:pt>
                <c:pt idx="142">
                  <c:v>2002.7689801505819</c:v>
                </c:pt>
                <c:pt idx="143">
                  <c:v>2002.7736618754277</c:v>
                </c:pt>
                <c:pt idx="144">
                  <c:v>2002.7782614647642</c:v>
                </c:pt>
                <c:pt idx="145">
                  <c:v>2002.782861054073</c:v>
                </c:pt>
                <c:pt idx="146">
                  <c:v>2002.7875427789186</c:v>
                </c:pt>
                <c:pt idx="147">
                  <c:v>2002.7967419575634</c:v>
                </c:pt>
                <c:pt idx="148">
                  <c:v>2002.8014236824092</c:v>
                </c:pt>
                <c:pt idx="149">
                  <c:v>2002.8199041752225</c:v>
                </c:pt>
                <c:pt idx="150">
                  <c:v>2002.8337850787132</c:v>
                </c:pt>
                <c:pt idx="151">
                  <c:v>2002.8383846680356</c:v>
                </c:pt>
                <c:pt idx="152">
                  <c:v>2002.8430663928798</c:v>
                </c:pt>
                <c:pt idx="153">
                  <c:v>2002.8430663928798</c:v>
                </c:pt>
                <c:pt idx="154">
                  <c:v>2002.8569472963698</c:v>
                </c:pt>
                <c:pt idx="155">
                  <c:v>2002.8661464750148</c:v>
                </c:pt>
                <c:pt idx="156">
                  <c:v>2002.875427789186</c:v>
                </c:pt>
                <c:pt idx="157">
                  <c:v>2002.8847091033538</c:v>
                </c:pt>
                <c:pt idx="158">
                  <c:v>2002.8984257357974</c:v>
                </c:pt>
                <c:pt idx="159">
                  <c:v>2002.9025325119778</c:v>
                </c:pt>
                <c:pt idx="160">
                  <c:v>2002.9170704996611</c:v>
                </c:pt>
                <c:pt idx="161">
                  <c:v>2002.9216700889801</c:v>
                </c:pt>
                <c:pt idx="162">
                  <c:v>2002.9448323066392</c:v>
                </c:pt>
                <c:pt idx="163">
                  <c:v>2002.9541136208077</c:v>
                </c:pt>
                <c:pt idx="164">
                  <c:v>2002.9633127994498</c:v>
                </c:pt>
                <c:pt idx="165">
                  <c:v>2002.9771937029461</c:v>
                </c:pt>
                <c:pt idx="166">
                  <c:v>2002.9818754278003</c:v>
                </c:pt>
                <c:pt idx="167">
                  <c:v>2003.0003559206061</c:v>
                </c:pt>
                <c:pt idx="168">
                  <c:v>2003.0188364134156</c:v>
                </c:pt>
                <c:pt idx="169">
                  <c:v>2003.0327173169048</c:v>
                </c:pt>
                <c:pt idx="170">
                  <c:v>2003.0558795345653</c:v>
                </c:pt>
                <c:pt idx="171">
                  <c:v>2003.0605612594109</c:v>
                </c:pt>
                <c:pt idx="172">
                  <c:v>2003.0646680355908</c:v>
                </c:pt>
                <c:pt idx="173">
                  <c:v>2003.0697604380562</c:v>
                </c:pt>
                <c:pt idx="174">
                  <c:v>2003.0790417522251</c:v>
                </c:pt>
                <c:pt idx="175">
                  <c:v>2003.0836413415468</c:v>
                </c:pt>
                <c:pt idx="176">
                  <c:v>2003.0929226557148</c:v>
                </c:pt>
                <c:pt idx="177">
                  <c:v>2003.1022039698828</c:v>
                </c:pt>
                <c:pt idx="178">
                  <c:v>2003.1206844626981</c:v>
                </c:pt>
                <c:pt idx="179">
                  <c:v>2003.1299657768652</c:v>
                </c:pt>
                <c:pt idx="180">
                  <c:v>2003.1391649555098</c:v>
                </c:pt>
                <c:pt idx="181">
                  <c:v>2003.1530458589839</c:v>
                </c:pt>
                <c:pt idx="182">
                  <c:v>2003.1669267624914</c:v>
                </c:pt>
                <c:pt idx="183">
                  <c:v>2003.1762080766598</c:v>
                </c:pt>
                <c:pt idx="184">
                  <c:v>2003.1900889801507</c:v>
                </c:pt>
                <c:pt idx="185">
                  <c:v>2003.1900889801507</c:v>
                </c:pt>
                <c:pt idx="186">
                  <c:v>2003.1993702943016</c:v>
                </c:pt>
                <c:pt idx="187">
                  <c:v>2003.2039698836413</c:v>
                </c:pt>
                <c:pt idx="188">
                  <c:v>2003.2085694729767</c:v>
                </c:pt>
                <c:pt idx="189">
                  <c:v>2003.21325119781</c:v>
                </c:pt>
                <c:pt idx="190">
                  <c:v>2003.2317316906231</c:v>
                </c:pt>
                <c:pt idx="191">
                  <c:v>2003.2548939082819</c:v>
                </c:pt>
                <c:pt idx="192">
                  <c:v>2003.2826557152741</c:v>
                </c:pt>
                <c:pt idx="193">
                  <c:v>2003.3011362080651</c:v>
                </c:pt>
                <c:pt idx="194">
                  <c:v>2003.31961670089</c:v>
                </c:pt>
                <c:pt idx="195">
                  <c:v>2003.3288980150578</c:v>
                </c:pt>
                <c:pt idx="196">
                  <c:v>2003.3427789185478</c:v>
                </c:pt>
                <c:pt idx="197">
                  <c:v>2003.3520602327158</c:v>
                </c:pt>
                <c:pt idx="198">
                  <c:v>2003.365941136208</c:v>
                </c:pt>
                <c:pt idx="199">
                  <c:v>2003.3844216290104</c:v>
                </c:pt>
                <c:pt idx="200">
                  <c:v>2003.3937029431895</c:v>
                </c:pt>
                <c:pt idx="201">
                  <c:v>2003.412183436003</c:v>
                </c:pt>
                <c:pt idx="202">
                  <c:v>2003.4260643394935</c:v>
                </c:pt>
                <c:pt idx="203">
                  <c:v>2003.4399452429843</c:v>
                </c:pt>
                <c:pt idx="204">
                  <c:v>2003.4446269678299</c:v>
                </c:pt>
                <c:pt idx="205">
                  <c:v>2003.453826146475</c:v>
                </c:pt>
                <c:pt idx="206">
                  <c:v>2003.4723887748098</c:v>
                </c:pt>
                <c:pt idx="207">
                  <c:v>2003.4723887748098</c:v>
                </c:pt>
                <c:pt idx="208">
                  <c:v>2003.4815879534565</c:v>
                </c:pt>
                <c:pt idx="209">
                  <c:v>2003.4954688569474</c:v>
                </c:pt>
                <c:pt idx="210">
                  <c:v>2003.5001505817961</c:v>
                </c:pt>
                <c:pt idx="211">
                  <c:v>2003.509349760438</c:v>
                </c:pt>
                <c:pt idx="212">
                  <c:v>2003.5232306639248</c:v>
                </c:pt>
                <c:pt idx="213">
                  <c:v>2003.5325119780971</c:v>
                </c:pt>
                <c:pt idx="214">
                  <c:v>2003.5371115674195</c:v>
                </c:pt>
                <c:pt idx="215">
                  <c:v>2003.5417932922655</c:v>
                </c:pt>
                <c:pt idx="216">
                  <c:v>2003.546392881588</c:v>
                </c:pt>
                <c:pt idx="217">
                  <c:v>2003.5509924709104</c:v>
                </c:pt>
                <c:pt idx="218">
                  <c:v>2003.5648733744008</c:v>
                </c:pt>
                <c:pt idx="219">
                  <c:v>2003.5695550992511</c:v>
                </c:pt>
                <c:pt idx="220">
                  <c:v>2003.5834360027281</c:v>
                </c:pt>
                <c:pt idx="221">
                  <c:v>2003.5926351813825</c:v>
                </c:pt>
                <c:pt idx="222">
                  <c:v>2003.5926351813825</c:v>
                </c:pt>
                <c:pt idx="223">
                  <c:v>2003.6019164955508</c:v>
                </c:pt>
                <c:pt idx="224">
                  <c:v>2003.6157973990416</c:v>
                </c:pt>
                <c:pt idx="225">
                  <c:v>2003.6203969883543</c:v>
                </c:pt>
                <c:pt idx="226">
                  <c:v>2003.638959616701</c:v>
                </c:pt>
                <c:pt idx="227">
                  <c:v>2003.6574401095033</c:v>
                </c:pt>
                <c:pt idx="228">
                  <c:v>2003.6574401095033</c:v>
                </c:pt>
                <c:pt idx="229">
                  <c:v>2003.6667214236861</c:v>
                </c:pt>
                <c:pt idx="230">
                  <c:v>2003.6667214236861</c:v>
                </c:pt>
                <c:pt idx="231">
                  <c:v>2003.6713210129922</c:v>
                </c:pt>
                <c:pt idx="232">
                  <c:v>2003.6713210129922</c:v>
                </c:pt>
                <c:pt idx="233">
                  <c:v>2003.6759206023248</c:v>
                </c:pt>
                <c:pt idx="234">
                  <c:v>2003.6852019164949</c:v>
                </c:pt>
                <c:pt idx="235">
                  <c:v>2003.6898015058148</c:v>
                </c:pt>
                <c:pt idx="236">
                  <c:v>2003.694483230651</c:v>
                </c:pt>
                <c:pt idx="237">
                  <c:v>2003.6990828199703</c:v>
                </c:pt>
                <c:pt idx="238">
                  <c:v>2003.7129637234868</c:v>
                </c:pt>
                <c:pt idx="239">
                  <c:v>2003.7129637234868</c:v>
                </c:pt>
                <c:pt idx="240">
                  <c:v>2003.7222450376448</c:v>
                </c:pt>
                <c:pt idx="241">
                  <c:v>2003.7315263518128</c:v>
                </c:pt>
                <c:pt idx="242">
                  <c:v>2003.7315263518128</c:v>
                </c:pt>
                <c:pt idx="243">
                  <c:v>2003.7454072553046</c:v>
                </c:pt>
                <c:pt idx="244">
                  <c:v>2003.7454072553046</c:v>
                </c:pt>
                <c:pt idx="245">
                  <c:v>2003.750006844627</c:v>
                </c:pt>
                <c:pt idx="246">
                  <c:v>2003.750006844627</c:v>
                </c:pt>
                <c:pt idx="247">
                  <c:v>2003.7638877481181</c:v>
                </c:pt>
                <c:pt idx="248">
                  <c:v>2003.7684873374399</c:v>
                </c:pt>
                <c:pt idx="249">
                  <c:v>2003.7731690622861</c:v>
                </c:pt>
                <c:pt idx="250">
                  <c:v>2003.7823682409298</c:v>
                </c:pt>
                <c:pt idx="251">
                  <c:v>2003.7870499657781</c:v>
                </c:pt>
                <c:pt idx="252">
                  <c:v>2003.7870499657781</c:v>
                </c:pt>
                <c:pt idx="253">
                  <c:v>2003.8009308692676</c:v>
                </c:pt>
                <c:pt idx="254">
                  <c:v>2003.8101300479098</c:v>
                </c:pt>
                <c:pt idx="255">
                  <c:v>2003.8148117727583</c:v>
                </c:pt>
                <c:pt idx="256">
                  <c:v>2003.8332922655698</c:v>
                </c:pt>
                <c:pt idx="257">
                  <c:v>2003.8517727583846</c:v>
                </c:pt>
                <c:pt idx="258">
                  <c:v>2003.8610540725529</c:v>
                </c:pt>
                <c:pt idx="259">
                  <c:v>2003.8749349760296</c:v>
                </c:pt>
                <c:pt idx="260">
                  <c:v>2003.8888158795346</c:v>
                </c:pt>
                <c:pt idx="261">
                  <c:v>2003.9026967830353</c:v>
                </c:pt>
                <c:pt idx="262">
                  <c:v>2003.9119780971937</c:v>
                </c:pt>
                <c:pt idx="263">
                  <c:v>2003.9211772758379</c:v>
                </c:pt>
                <c:pt idx="264">
                  <c:v>2003.9304585900068</c:v>
                </c:pt>
                <c:pt idx="265">
                  <c:v>2003.9350581793301</c:v>
                </c:pt>
                <c:pt idx="266">
                  <c:v>2003.9443394934976</c:v>
                </c:pt>
                <c:pt idx="267">
                  <c:v>2003.9489390828201</c:v>
                </c:pt>
                <c:pt idx="268">
                  <c:v>2003.9582203969878</c:v>
                </c:pt>
                <c:pt idx="269">
                  <c:v>2003.9721013004801</c:v>
                </c:pt>
                <c:pt idx="270">
                  <c:v>2003.9767008898016</c:v>
                </c:pt>
                <c:pt idx="271">
                  <c:v>2003.9813826146476</c:v>
                </c:pt>
                <c:pt idx="272">
                  <c:v>2003.9952635181382</c:v>
                </c:pt>
                <c:pt idx="273">
                  <c:v>2003.9998631074611</c:v>
                </c:pt>
                <c:pt idx="274">
                  <c:v>2004.0044626967829</c:v>
                </c:pt>
                <c:pt idx="275">
                  <c:v>2004.0183436002737</c:v>
                </c:pt>
                <c:pt idx="276">
                  <c:v>2004.02302532512</c:v>
                </c:pt>
                <c:pt idx="277">
                  <c:v>2004.0323066392878</c:v>
                </c:pt>
                <c:pt idx="278">
                  <c:v>2004.0415058179328</c:v>
                </c:pt>
                <c:pt idx="279">
                  <c:v>2004.0507871321013</c:v>
                </c:pt>
                <c:pt idx="280">
                  <c:v>2004.0646680355908</c:v>
                </c:pt>
                <c:pt idx="281">
                  <c:v>2004.0831485283868</c:v>
                </c:pt>
                <c:pt idx="282">
                  <c:v>2004.0970294318959</c:v>
                </c:pt>
                <c:pt idx="283">
                  <c:v>2004.1017111567419</c:v>
                </c:pt>
                <c:pt idx="284">
                  <c:v>2004.1109103353747</c:v>
                </c:pt>
                <c:pt idx="285">
                  <c:v>2004.1155920602434</c:v>
                </c:pt>
                <c:pt idx="286">
                  <c:v>2004.1247912388644</c:v>
                </c:pt>
                <c:pt idx="287">
                  <c:v>2004.1294729637234</c:v>
                </c:pt>
                <c:pt idx="288">
                  <c:v>2004.1433538672143</c:v>
                </c:pt>
                <c:pt idx="289">
                  <c:v>2004.1525530458589</c:v>
                </c:pt>
                <c:pt idx="290">
                  <c:v>2004.1664339493498</c:v>
                </c:pt>
                <c:pt idx="291">
                  <c:v>2004.1757152635182</c:v>
                </c:pt>
                <c:pt idx="292">
                  <c:v>2004.1757152635182</c:v>
                </c:pt>
                <c:pt idx="293">
                  <c:v>2004.1803148528199</c:v>
                </c:pt>
                <c:pt idx="294">
                  <c:v>2004.1895961670089</c:v>
                </c:pt>
                <c:pt idx="295">
                  <c:v>2004.2034770704997</c:v>
                </c:pt>
                <c:pt idx="296">
                  <c:v>2004.2266392881611</c:v>
                </c:pt>
                <c:pt idx="297">
                  <c:v>2004.2451197809833</c:v>
                </c:pt>
                <c:pt idx="298">
                  <c:v>2004.2544010951399</c:v>
                </c:pt>
                <c:pt idx="299">
                  <c:v>2004.259000684463</c:v>
                </c:pt>
                <c:pt idx="300">
                  <c:v>2004.259000684463</c:v>
                </c:pt>
                <c:pt idx="301">
                  <c:v>2004.2636002737852</c:v>
                </c:pt>
                <c:pt idx="302">
                  <c:v>2004.2728815879534</c:v>
                </c:pt>
                <c:pt idx="303">
                  <c:v>2004.2774811772761</c:v>
                </c:pt>
                <c:pt idx="304">
                  <c:v>2004.2913620807667</c:v>
                </c:pt>
                <c:pt idx="305">
                  <c:v>2004.2913620807667</c:v>
                </c:pt>
                <c:pt idx="306">
                  <c:v>2004.2960438056125</c:v>
                </c:pt>
                <c:pt idx="307">
                  <c:v>2004.3099247091034</c:v>
                </c:pt>
                <c:pt idx="308">
                  <c:v>2004.3284052019158</c:v>
                </c:pt>
                <c:pt idx="309">
                  <c:v>2004.3468856947311</c:v>
                </c:pt>
                <c:pt idx="310">
                  <c:v>2004.3654483230648</c:v>
                </c:pt>
                <c:pt idx="311">
                  <c:v>2004.3747296372349</c:v>
                </c:pt>
                <c:pt idx="312">
                  <c:v>2004.383928815859</c:v>
                </c:pt>
                <c:pt idx="313">
                  <c:v>2004.3932101300377</c:v>
                </c:pt>
                <c:pt idx="314">
                  <c:v>2004.4070910335411</c:v>
                </c:pt>
                <c:pt idx="315">
                  <c:v>2004.4070910335411</c:v>
                </c:pt>
                <c:pt idx="316">
                  <c:v>2004.4163723477081</c:v>
                </c:pt>
                <c:pt idx="317">
                  <c:v>2004.4209719370301</c:v>
                </c:pt>
                <c:pt idx="318">
                  <c:v>2004.4209719370301</c:v>
                </c:pt>
                <c:pt idx="319">
                  <c:v>2004.4255715263625</c:v>
                </c:pt>
                <c:pt idx="320">
                  <c:v>2004.4302532511981</c:v>
                </c:pt>
                <c:pt idx="321">
                  <c:v>2004.4441341546878</c:v>
                </c:pt>
                <c:pt idx="322">
                  <c:v>2004.4533333333231</c:v>
                </c:pt>
                <c:pt idx="323">
                  <c:v>2004.4580150581801</c:v>
                </c:pt>
                <c:pt idx="324">
                  <c:v>2004.4672142368133</c:v>
                </c:pt>
                <c:pt idx="325">
                  <c:v>2004.4718959616807</c:v>
                </c:pt>
                <c:pt idx="326">
                  <c:v>2004.4810951403151</c:v>
                </c:pt>
                <c:pt idx="327">
                  <c:v>2004.4903764544829</c:v>
                </c:pt>
                <c:pt idx="328">
                  <c:v>2004.504257357974</c:v>
                </c:pt>
                <c:pt idx="329">
                  <c:v>2004.5088569473003</c:v>
                </c:pt>
                <c:pt idx="330">
                  <c:v>2004.5088569473003</c:v>
                </c:pt>
                <c:pt idx="331">
                  <c:v>2004.5135386721424</c:v>
                </c:pt>
                <c:pt idx="332">
                  <c:v>2004.5274195756328</c:v>
                </c:pt>
                <c:pt idx="333">
                  <c:v>2004.5366187542811</c:v>
                </c:pt>
                <c:pt idx="334">
                  <c:v>2004.5413004791228</c:v>
                </c:pt>
                <c:pt idx="335">
                  <c:v>2004.5459000684464</c:v>
                </c:pt>
                <c:pt idx="336">
                  <c:v>2004.5551813826255</c:v>
                </c:pt>
                <c:pt idx="337">
                  <c:v>2004.5776865160849</c:v>
                </c:pt>
                <c:pt idx="338">
                  <c:v>2004.5982203969786</c:v>
                </c:pt>
                <c:pt idx="339">
                  <c:v>2004.6186721423683</c:v>
                </c:pt>
                <c:pt idx="340">
                  <c:v>2004.6341136208048</c:v>
                </c:pt>
                <c:pt idx="341">
                  <c:v>2004.6648323066286</c:v>
                </c:pt>
                <c:pt idx="342">
                  <c:v>2004.6801916495549</c:v>
                </c:pt>
                <c:pt idx="343">
                  <c:v>2004.6956331279951</c:v>
                </c:pt>
                <c:pt idx="344">
                  <c:v>2004.6904585899956</c:v>
                </c:pt>
                <c:pt idx="345">
                  <c:v>2004.7160848733745</c:v>
                </c:pt>
                <c:pt idx="346">
                  <c:v>2004.7315263518128</c:v>
                </c:pt>
                <c:pt idx="347">
                  <c:v>2004.7417111567431</c:v>
                </c:pt>
                <c:pt idx="348">
                  <c:v>2004.7519780971936</c:v>
                </c:pt>
                <c:pt idx="349">
                  <c:v>2004.7776043805613</c:v>
                </c:pt>
                <c:pt idx="350">
                  <c:v>2004.7981382614648</c:v>
                </c:pt>
                <c:pt idx="351">
                  <c:v>2004.8288569472963</c:v>
                </c:pt>
                <c:pt idx="352">
                  <c:v>2004.8545653661881</c:v>
                </c:pt>
                <c:pt idx="353">
                  <c:v>2004.8801916495552</c:v>
                </c:pt>
                <c:pt idx="354">
                  <c:v>2004.8852840520192</c:v>
                </c:pt>
                <c:pt idx="355">
                  <c:v>2004.9109103353858</c:v>
                </c:pt>
                <c:pt idx="356">
                  <c:v>2004.9417111567461</c:v>
                </c:pt>
                <c:pt idx="357">
                  <c:v>2004.9621629021219</c:v>
                </c:pt>
                <c:pt idx="358">
                  <c:v>2004.9826967830261</c:v>
                </c:pt>
                <c:pt idx="359">
                  <c:v>2005.0083230663929</c:v>
                </c:pt>
                <c:pt idx="360">
                  <c:v>2005.0236824093088</c:v>
                </c:pt>
                <c:pt idx="361">
                  <c:v>2005.0442162902098</c:v>
                </c:pt>
                <c:pt idx="362">
                  <c:v>2005.0698425735798</c:v>
                </c:pt>
                <c:pt idx="363">
                  <c:v>2005.1057357973991</c:v>
                </c:pt>
                <c:pt idx="364">
                  <c:v>2005.121095140315</c:v>
                </c:pt>
                <c:pt idx="365">
                  <c:v>2005.1365366187542</c:v>
                </c:pt>
                <c:pt idx="366">
                  <c:v>2005.167255304586</c:v>
                </c:pt>
                <c:pt idx="367">
                  <c:v>2005.1724298425627</c:v>
                </c:pt>
                <c:pt idx="368">
                  <c:v>2005.1928815879528</c:v>
                </c:pt>
                <c:pt idx="369">
                  <c:v>2005.218507871321</c:v>
                </c:pt>
                <c:pt idx="370">
                  <c:v>2005.218507871321</c:v>
                </c:pt>
                <c:pt idx="371">
                  <c:v>2005.2287748117731</c:v>
                </c:pt>
                <c:pt idx="372">
                  <c:v>2005.2441341546878</c:v>
                </c:pt>
                <c:pt idx="373">
                  <c:v>2005.2493086926759</c:v>
                </c:pt>
                <c:pt idx="374">
                  <c:v>2005.2595756331311</c:v>
                </c:pt>
                <c:pt idx="375">
                  <c:v>2005.2800273785078</c:v>
                </c:pt>
                <c:pt idx="376">
                  <c:v>2005.2954688569448</c:v>
                </c:pt>
                <c:pt idx="377">
                  <c:v>2005.321095140315</c:v>
                </c:pt>
                <c:pt idx="378">
                  <c:v>2005.3620807665982</c:v>
                </c:pt>
                <c:pt idx="379">
                  <c:v>2005.3723477070498</c:v>
                </c:pt>
                <c:pt idx="380">
                  <c:v>2005.3826146475008</c:v>
                </c:pt>
                <c:pt idx="381">
                  <c:v>2005.3928815879528</c:v>
                </c:pt>
                <c:pt idx="382">
                  <c:v>2005.418507871321</c:v>
                </c:pt>
                <c:pt idx="383">
                  <c:v>2005.4286926762511</c:v>
                </c:pt>
                <c:pt idx="384">
                  <c:v>2005.4389596167011</c:v>
                </c:pt>
                <c:pt idx="385">
                  <c:v>2005.4594934976051</c:v>
                </c:pt>
                <c:pt idx="386">
                  <c:v>2005.4645859000711</c:v>
                </c:pt>
                <c:pt idx="387">
                  <c:v>2005.469760438056</c:v>
                </c:pt>
                <c:pt idx="388">
                  <c:v>2005.4748528405203</c:v>
                </c:pt>
                <c:pt idx="389">
                  <c:v>2005.4800273785079</c:v>
                </c:pt>
                <c:pt idx="390">
                  <c:v>2005.4902121834359</c:v>
                </c:pt>
                <c:pt idx="391">
                  <c:v>2005.4953867214251</c:v>
                </c:pt>
                <c:pt idx="392">
                  <c:v>2005.5056536618913</c:v>
                </c:pt>
                <c:pt idx="393">
                  <c:v>2005.5159206023272</c:v>
                </c:pt>
                <c:pt idx="394">
                  <c:v>2005.5210130047913</c:v>
                </c:pt>
                <c:pt idx="395">
                  <c:v>2005.526105407266</c:v>
                </c:pt>
                <c:pt idx="396">
                  <c:v>2005.5312799452431</c:v>
                </c:pt>
                <c:pt idx="397">
                  <c:v>2005.5363723477071</c:v>
                </c:pt>
                <c:pt idx="398">
                  <c:v>2005.5466392881601</c:v>
                </c:pt>
                <c:pt idx="399">
                  <c:v>2005.5518138261464</c:v>
                </c:pt>
                <c:pt idx="400">
                  <c:v>2005.5569062286106</c:v>
                </c:pt>
                <c:pt idx="401">
                  <c:v>2005.5619986310746</c:v>
                </c:pt>
                <c:pt idx="402">
                  <c:v>2005.5876249144408</c:v>
                </c:pt>
                <c:pt idx="403">
                  <c:v>2005.6081587953456</c:v>
                </c:pt>
                <c:pt idx="404">
                  <c:v>2005.6235181382608</c:v>
                </c:pt>
                <c:pt idx="405">
                  <c:v>2005.6286926762491</c:v>
                </c:pt>
                <c:pt idx="406">
                  <c:v>2005.649144421629</c:v>
                </c:pt>
                <c:pt idx="407">
                  <c:v>2005.6645859000685</c:v>
                </c:pt>
                <c:pt idx="408">
                  <c:v>2005.6953045858902</c:v>
                </c:pt>
                <c:pt idx="409">
                  <c:v>2005.7055715263616</c:v>
                </c:pt>
                <c:pt idx="410">
                  <c:v>2005.7158384668035</c:v>
                </c:pt>
                <c:pt idx="411">
                  <c:v>2005.7209308692677</c:v>
                </c:pt>
                <c:pt idx="412">
                  <c:v>2005.7261054072678</c:v>
                </c:pt>
                <c:pt idx="413">
                  <c:v>2005.7311978097193</c:v>
                </c:pt>
                <c:pt idx="414">
                  <c:v>2005.7414647501712</c:v>
                </c:pt>
                <c:pt idx="415">
                  <c:v>2005.7568240930868</c:v>
                </c:pt>
                <c:pt idx="416">
                  <c:v>2005.7773579739903</c:v>
                </c:pt>
                <c:pt idx="417">
                  <c:v>2005.7978918548938</c:v>
                </c:pt>
                <c:pt idx="418">
                  <c:v>2005.8029842573442</c:v>
                </c:pt>
                <c:pt idx="419">
                  <c:v>2005.8235181382609</c:v>
                </c:pt>
                <c:pt idx="420">
                  <c:v>2005.8542368240792</c:v>
                </c:pt>
                <c:pt idx="421">
                  <c:v>2005.8645037645451</c:v>
                </c:pt>
                <c:pt idx="422">
                  <c:v>2005.8747707049959</c:v>
                </c:pt>
                <c:pt idx="423">
                  <c:v>2005.9054893908283</c:v>
                </c:pt>
                <c:pt idx="424">
                  <c:v>2005.9106639288161</c:v>
                </c:pt>
                <c:pt idx="425">
                  <c:v>2005.9157563312949</c:v>
                </c:pt>
                <c:pt idx="426">
                  <c:v>2005.9260232717331</c:v>
                </c:pt>
                <c:pt idx="427">
                  <c:v>2005.9413826146474</c:v>
                </c:pt>
                <c:pt idx="428">
                  <c:v>2005.9465571526555</c:v>
                </c:pt>
                <c:pt idx="429">
                  <c:v>2005.9568240930869</c:v>
                </c:pt>
                <c:pt idx="430">
                  <c:v>2005.9772758384668</c:v>
                </c:pt>
                <c:pt idx="431">
                  <c:v>2005.9875427789186</c:v>
                </c:pt>
                <c:pt idx="432">
                  <c:v>2005.9978097193703</c:v>
                </c:pt>
                <c:pt idx="433">
                  <c:v>2006.0234360027378</c:v>
                </c:pt>
                <c:pt idx="434">
                  <c:v>2006.0490622861055</c:v>
                </c:pt>
                <c:pt idx="435">
                  <c:v>2006.0593292265548</c:v>
                </c:pt>
                <c:pt idx="436">
                  <c:v>2006.0644216290198</c:v>
                </c:pt>
                <c:pt idx="437">
                  <c:v>2006.0695961670101</c:v>
                </c:pt>
                <c:pt idx="438">
                  <c:v>2006.0849555099246</c:v>
                </c:pt>
                <c:pt idx="439">
                  <c:v>2006.0900479123848</c:v>
                </c:pt>
                <c:pt idx="440">
                  <c:v>2006.1105817933001</c:v>
                </c:pt>
                <c:pt idx="441">
                  <c:v>2006.120848733744</c:v>
                </c:pt>
                <c:pt idx="442">
                  <c:v>2006.1362080766598</c:v>
                </c:pt>
                <c:pt idx="443">
                  <c:v>2006.1413826146368</c:v>
                </c:pt>
                <c:pt idx="444">
                  <c:v>2006.1567419575629</c:v>
                </c:pt>
                <c:pt idx="445">
                  <c:v>2006.1670088980043</c:v>
                </c:pt>
                <c:pt idx="446">
                  <c:v>2006.1823682409195</c:v>
                </c:pt>
                <c:pt idx="447">
                  <c:v>2006.2182614647666</c:v>
                </c:pt>
                <c:pt idx="448">
                  <c:v>2006.2336208076658</c:v>
                </c:pt>
                <c:pt idx="449">
                  <c:v>2006.2489801505817</c:v>
                </c:pt>
                <c:pt idx="450">
                  <c:v>2006.2592470910336</c:v>
                </c:pt>
                <c:pt idx="451">
                  <c:v>2006.2695140314852</c:v>
                </c:pt>
                <c:pt idx="452">
                  <c:v>2006.279780971937</c:v>
                </c:pt>
                <c:pt idx="453">
                  <c:v>2006.2900479123878</c:v>
                </c:pt>
                <c:pt idx="454">
                  <c:v>2006.3104996577686</c:v>
                </c:pt>
                <c:pt idx="455">
                  <c:v>2006.3207665982204</c:v>
                </c:pt>
                <c:pt idx="456">
                  <c:v>2006.3207665982204</c:v>
                </c:pt>
                <c:pt idx="457">
                  <c:v>2006.3310191780822</c:v>
                </c:pt>
                <c:pt idx="458">
                  <c:v>2006.3419397260272</c:v>
                </c:pt>
                <c:pt idx="459">
                  <c:v>2006.3501315068386</c:v>
                </c:pt>
                <c:pt idx="460">
                  <c:v>2006.3556136986301</c:v>
                </c:pt>
                <c:pt idx="461">
                  <c:v>2006.3638054794508</c:v>
                </c:pt>
                <c:pt idx="462">
                  <c:v>2006.3692849315048</c:v>
                </c:pt>
                <c:pt idx="463">
                  <c:v>2006.3720301369738</c:v>
                </c:pt>
                <c:pt idx="464">
                  <c:v>2006.3802383561522</c:v>
                </c:pt>
                <c:pt idx="465">
                  <c:v>2006.3884356164253</c:v>
                </c:pt>
                <c:pt idx="466">
                  <c:v>2006.3911753424657</c:v>
                </c:pt>
                <c:pt idx="467">
                  <c:v>2006.3939178082192</c:v>
                </c:pt>
                <c:pt idx="468">
                  <c:v>2006.3993753424656</c:v>
                </c:pt>
                <c:pt idx="469">
                  <c:v>2006.4157698630295</c:v>
                </c:pt>
                <c:pt idx="470">
                  <c:v>2006.423961643836</c:v>
                </c:pt>
                <c:pt idx="471">
                  <c:v>2006.4294164383548</c:v>
                </c:pt>
                <c:pt idx="472">
                  <c:v>2006.4294082191748</c:v>
                </c:pt>
                <c:pt idx="473">
                  <c:v>2006.4375972602911</c:v>
                </c:pt>
                <c:pt idx="474">
                  <c:v>2006.4457945205481</c:v>
                </c:pt>
                <c:pt idx="475">
                  <c:v>2006.4458054794561</c:v>
                </c:pt>
                <c:pt idx="476">
                  <c:v>2006.4512602739726</c:v>
                </c:pt>
                <c:pt idx="477">
                  <c:v>2006.4567260273973</c:v>
                </c:pt>
                <c:pt idx="478">
                  <c:v>2006.4621972602761</c:v>
                </c:pt>
                <c:pt idx="479">
                  <c:v>2006.470389041096</c:v>
                </c:pt>
                <c:pt idx="480">
                  <c:v>2006.4758465753398</c:v>
                </c:pt>
                <c:pt idx="481">
                  <c:v>2006.4785753424785</c:v>
                </c:pt>
                <c:pt idx="482">
                  <c:v>2006.4867780822044</c:v>
                </c:pt>
                <c:pt idx="483">
                  <c:v>2006.4895041095901</c:v>
                </c:pt>
                <c:pt idx="484">
                  <c:v>2006.5004301369754</c:v>
                </c:pt>
                <c:pt idx="485">
                  <c:v>2006.5086356164384</c:v>
                </c:pt>
                <c:pt idx="486">
                  <c:v>2006.5141068493024</c:v>
                </c:pt>
                <c:pt idx="487">
                  <c:v>2006.5222986301358</c:v>
                </c:pt>
                <c:pt idx="488">
                  <c:v>2006.5277698630161</c:v>
                </c:pt>
                <c:pt idx="489">
                  <c:v>2006.530509589041</c:v>
                </c:pt>
                <c:pt idx="490">
                  <c:v>2006.538709589041</c:v>
                </c:pt>
                <c:pt idx="491">
                  <c:v>2006.5441808219148</c:v>
                </c:pt>
                <c:pt idx="492">
                  <c:v>2006.5496493150679</c:v>
                </c:pt>
                <c:pt idx="493">
                  <c:v>2006.5551068493148</c:v>
                </c:pt>
                <c:pt idx="494">
                  <c:v>2006.5578356164378</c:v>
                </c:pt>
                <c:pt idx="495">
                  <c:v>2006.5632958904098</c:v>
                </c:pt>
                <c:pt idx="496">
                  <c:v>2006.5687671233011</c:v>
                </c:pt>
                <c:pt idx="497">
                  <c:v>2006.5769589041101</c:v>
                </c:pt>
                <c:pt idx="498">
                  <c:v>2006.5824219177998</c:v>
                </c:pt>
                <c:pt idx="499">
                  <c:v>2006.5851506849315</c:v>
                </c:pt>
                <c:pt idx="500">
                  <c:v>2006.5878794520561</c:v>
                </c:pt>
                <c:pt idx="501">
                  <c:v>2006.5960712328758</c:v>
                </c:pt>
                <c:pt idx="502">
                  <c:v>2006.6042739726026</c:v>
                </c:pt>
                <c:pt idx="503">
                  <c:v>2006.6042767123174</c:v>
                </c:pt>
                <c:pt idx="504">
                  <c:v>2006.6124739726026</c:v>
                </c:pt>
                <c:pt idx="505">
                  <c:v>2006.6179315068478</c:v>
                </c:pt>
                <c:pt idx="506">
                  <c:v>2006.6233863013586</c:v>
                </c:pt>
                <c:pt idx="507">
                  <c:v>2006.6315917808217</c:v>
                </c:pt>
                <c:pt idx="508">
                  <c:v>2006.6452547945205</c:v>
                </c:pt>
                <c:pt idx="509">
                  <c:v>2006.6561835616437</c:v>
                </c:pt>
                <c:pt idx="510">
                  <c:v>2006.6671095890408</c:v>
                </c:pt>
                <c:pt idx="511">
                  <c:v>2006.6753013698628</c:v>
                </c:pt>
                <c:pt idx="512">
                  <c:v>2006.6834931506849</c:v>
                </c:pt>
                <c:pt idx="513">
                  <c:v>2006.6916849315048</c:v>
                </c:pt>
                <c:pt idx="514">
                  <c:v>2006.6998821917807</c:v>
                </c:pt>
                <c:pt idx="515">
                  <c:v>2006.7026219178078</c:v>
                </c:pt>
                <c:pt idx="516">
                  <c:v>2006.7053589041111</c:v>
                </c:pt>
                <c:pt idx="517">
                  <c:v>2006.7135479452061</c:v>
                </c:pt>
                <c:pt idx="518">
                  <c:v>2006.7190054794519</c:v>
                </c:pt>
                <c:pt idx="519">
                  <c:v>2006.7217178082201</c:v>
                </c:pt>
                <c:pt idx="520">
                  <c:v>2006.7271726027411</c:v>
                </c:pt>
                <c:pt idx="521">
                  <c:v>2006.7271616438361</c:v>
                </c:pt>
                <c:pt idx="522">
                  <c:v>2006.7353506849315</c:v>
                </c:pt>
                <c:pt idx="523">
                  <c:v>2006.7353342465749</c:v>
                </c:pt>
                <c:pt idx="524">
                  <c:v>2006.7408109589028</c:v>
                </c:pt>
                <c:pt idx="525">
                  <c:v>2006.7435506849315</c:v>
                </c:pt>
                <c:pt idx="526">
                  <c:v>2006.7517452054794</c:v>
                </c:pt>
                <c:pt idx="527">
                  <c:v>2006.7599369863008</c:v>
                </c:pt>
                <c:pt idx="528">
                  <c:v>2006.7708739726031</c:v>
                </c:pt>
                <c:pt idx="529">
                  <c:v>2006.7736109588998</c:v>
                </c:pt>
                <c:pt idx="530">
                  <c:v>2006.7818</c:v>
                </c:pt>
                <c:pt idx="531">
                  <c:v>2006.7927315068478</c:v>
                </c:pt>
                <c:pt idx="532">
                  <c:v>2006.8063972602761</c:v>
                </c:pt>
                <c:pt idx="533">
                  <c:v>2006.8118547945205</c:v>
                </c:pt>
                <c:pt idx="534">
                  <c:v>2006.8200547945205</c:v>
                </c:pt>
                <c:pt idx="535">
                  <c:v>2006.8282438356148</c:v>
                </c:pt>
                <c:pt idx="536">
                  <c:v>2006.8391671232985</c:v>
                </c:pt>
                <c:pt idx="537">
                  <c:v>2006.8500931506851</c:v>
                </c:pt>
                <c:pt idx="538">
                  <c:v>2006.8528219177999</c:v>
                </c:pt>
                <c:pt idx="539">
                  <c:v>2006.8610273972602</c:v>
                </c:pt>
                <c:pt idx="540">
                  <c:v>2006.8692191780822</c:v>
                </c:pt>
                <c:pt idx="541">
                  <c:v>2006.8774273972599</c:v>
                </c:pt>
                <c:pt idx="542">
                  <c:v>2006.8856301369858</c:v>
                </c:pt>
                <c:pt idx="543">
                  <c:v>2006.8965534246734</c:v>
                </c:pt>
                <c:pt idx="544">
                  <c:v>2006.9074849315068</c:v>
                </c:pt>
                <c:pt idx="545">
                  <c:v>2006.9156712328765</c:v>
                </c:pt>
                <c:pt idx="546">
                  <c:v>2006.9211232876712</c:v>
                </c:pt>
                <c:pt idx="547">
                  <c:v>2006.9265780822088</c:v>
                </c:pt>
                <c:pt idx="548">
                  <c:v>2006.9238410958899</c:v>
                </c:pt>
                <c:pt idx="549">
                  <c:v>2006.9347808219177</c:v>
                </c:pt>
                <c:pt idx="550">
                  <c:v>2006.9402438356158</c:v>
                </c:pt>
                <c:pt idx="551">
                  <c:v>2006.9457041095911</c:v>
                </c:pt>
                <c:pt idx="552">
                  <c:v>2006.9456958904111</c:v>
                </c:pt>
                <c:pt idx="553">
                  <c:v>2006.9511534246706</c:v>
                </c:pt>
                <c:pt idx="554">
                  <c:v>2006.9538958904109</c:v>
                </c:pt>
                <c:pt idx="555">
                  <c:v>2006.9566356164382</c:v>
                </c:pt>
                <c:pt idx="556">
                  <c:v>2006.9648328767098</c:v>
                </c:pt>
                <c:pt idx="557">
                  <c:v>2006.9784904109588</c:v>
                </c:pt>
                <c:pt idx="558">
                  <c:v>2006.9921397260273</c:v>
                </c:pt>
                <c:pt idx="559">
                  <c:v>2006.9975972602895</c:v>
                </c:pt>
                <c:pt idx="560">
                  <c:v>2007.0030547945205</c:v>
                </c:pt>
                <c:pt idx="561">
                  <c:v>2007.0057753424785</c:v>
                </c:pt>
                <c:pt idx="562">
                  <c:v>2007.0139808219178</c:v>
                </c:pt>
                <c:pt idx="563">
                  <c:v>2007.0221726027401</c:v>
                </c:pt>
                <c:pt idx="564">
                  <c:v>2007.0248986301358</c:v>
                </c:pt>
                <c:pt idx="565">
                  <c:v>2007.0330904109578</c:v>
                </c:pt>
                <c:pt idx="566">
                  <c:v>2007.0358328767122</c:v>
                </c:pt>
                <c:pt idx="567">
                  <c:v>2007.041304109589</c:v>
                </c:pt>
                <c:pt idx="568">
                  <c:v>2007.0522219177997</c:v>
                </c:pt>
                <c:pt idx="569">
                  <c:v>2007.0658739726061</c:v>
                </c:pt>
                <c:pt idx="570">
                  <c:v>2007.0740630136986</c:v>
                </c:pt>
                <c:pt idx="571">
                  <c:v>2007.0795205479449</c:v>
                </c:pt>
                <c:pt idx="572">
                  <c:v>2007.0877068493148</c:v>
                </c:pt>
                <c:pt idx="573">
                  <c:v>2007.0904328766992</c:v>
                </c:pt>
                <c:pt idx="574">
                  <c:v>2007.0986356164378</c:v>
                </c:pt>
                <c:pt idx="575">
                  <c:v>2007.1068273972603</c:v>
                </c:pt>
                <c:pt idx="576">
                  <c:v>2007.1003213854258</c:v>
                </c:pt>
                <c:pt idx="577">
                  <c:v>2007.1172705379574</c:v>
                </c:pt>
                <c:pt idx="578">
                  <c:v>2007.1202615648876</c:v>
                </c:pt>
                <c:pt idx="579">
                  <c:v>2007.1282376366698</c:v>
                </c:pt>
                <c:pt idx="580">
                  <c:v>2007.1372107174298</c:v>
                </c:pt>
                <c:pt idx="581">
                  <c:v>2007.1392047353652</c:v>
                </c:pt>
                <c:pt idx="582">
                  <c:v>2007.1511688430528</c:v>
                </c:pt>
                <c:pt idx="583">
                  <c:v>2007.1531628609978</c:v>
                </c:pt>
                <c:pt idx="584">
                  <c:v>2007.1531628609978</c:v>
                </c:pt>
                <c:pt idx="585">
                  <c:v>2007.162135941757</c:v>
                </c:pt>
                <c:pt idx="586">
                  <c:v>2007.1641299596922</c:v>
                </c:pt>
                <c:pt idx="587">
                  <c:v>2007.1641299596922</c:v>
                </c:pt>
                <c:pt idx="588">
                  <c:v>2007.162135941757</c:v>
                </c:pt>
                <c:pt idx="589">
                  <c:v>2007.170112013529</c:v>
                </c:pt>
                <c:pt idx="590">
                  <c:v>2007.1760940673798</c:v>
                </c:pt>
                <c:pt idx="591">
                  <c:v>2007.1780880853248</c:v>
                </c:pt>
                <c:pt idx="592">
                  <c:v>2007.1870611660861</c:v>
                </c:pt>
                <c:pt idx="593">
                  <c:v>2007.1900521930029</c:v>
                </c:pt>
                <c:pt idx="594">
                  <c:v>2007.1980282647878</c:v>
                </c:pt>
                <c:pt idx="595">
                  <c:v>2007.2060043365725</c:v>
                </c:pt>
                <c:pt idx="596">
                  <c:v>2007.2199624622083</c:v>
                </c:pt>
                <c:pt idx="597">
                  <c:v>2007.2309295608995</c:v>
                </c:pt>
                <c:pt idx="598">
                  <c:v>2007.2369116147381</c:v>
                </c:pt>
                <c:pt idx="599">
                  <c:v>2007.2418966596028</c:v>
                </c:pt>
                <c:pt idx="600">
                  <c:v>2007.2508697403719</c:v>
                </c:pt>
                <c:pt idx="601">
                  <c:v>2007.2508697403719</c:v>
                </c:pt>
                <c:pt idx="602">
                  <c:v>2007.2648278659842</c:v>
                </c:pt>
                <c:pt idx="603">
                  <c:v>2007.2757949646982</c:v>
                </c:pt>
                <c:pt idx="604">
                  <c:v>2007.2807800095536</c:v>
                </c:pt>
                <c:pt idx="605">
                  <c:v>2007.2947381351748</c:v>
                </c:pt>
                <c:pt idx="606">
                  <c:v>2007.3176693415696</c:v>
                </c:pt>
                <c:pt idx="607">
                  <c:v>2007.3396035389649</c:v>
                </c:pt>
                <c:pt idx="608">
                  <c:v>2007.3505706376693</c:v>
                </c:pt>
                <c:pt idx="609">
                  <c:v>2007.3705108171298</c:v>
                </c:pt>
                <c:pt idx="610">
                  <c:v>2007.3754958619959</c:v>
                </c:pt>
                <c:pt idx="611">
                  <c:v>2007.3864629607001</c:v>
                </c:pt>
                <c:pt idx="612">
                  <c:v>2007.3954360414548</c:v>
                </c:pt>
                <c:pt idx="613">
                  <c:v>2007.4034121132424</c:v>
                </c:pt>
                <c:pt idx="614">
                  <c:v>2007.409394167081</c:v>
                </c:pt>
                <c:pt idx="615">
                  <c:v>2007.4233522927041</c:v>
                </c:pt>
                <c:pt idx="616">
                  <c:v>2007.4393044362735</c:v>
                </c:pt>
                <c:pt idx="617">
                  <c:v>2007.456253588816</c:v>
                </c:pt>
                <c:pt idx="618">
                  <c:v>2007.46722068752</c:v>
                </c:pt>
                <c:pt idx="619">
                  <c:v>2007.4981279656861</c:v>
                </c:pt>
                <c:pt idx="620">
                  <c:v>2007.5031130105506</c:v>
                </c:pt>
                <c:pt idx="621">
                  <c:v>2007.5090950643901</c:v>
                </c:pt>
                <c:pt idx="622">
                  <c:v>2007.5120860913078</c:v>
                </c:pt>
                <c:pt idx="623">
                  <c:v>2007.514080109255</c:v>
                </c:pt>
                <c:pt idx="624">
                  <c:v>2007.5310292617969</c:v>
                </c:pt>
                <c:pt idx="625">
                  <c:v>2007.54498738742</c:v>
                </c:pt>
                <c:pt idx="626">
                  <c:v>2007.5619365399443</c:v>
                </c:pt>
                <c:pt idx="627">
                  <c:v>2007.575894665586</c:v>
                </c:pt>
                <c:pt idx="628">
                  <c:v>2007.5838707373698</c:v>
                </c:pt>
                <c:pt idx="629">
                  <c:v>2007.5948378360633</c:v>
                </c:pt>
                <c:pt idx="630">
                  <c:v>2007.6087959617073</c:v>
                </c:pt>
                <c:pt idx="631">
                  <c:v>2007.6227540873199</c:v>
                </c:pt>
                <c:pt idx="632">
                  <c:v>2007.642694266782</c:v>
                </c:pt>
                <c:pt idx="633">
                  <c:v>2007.6586464103498</c:v>
                </c:pt>
                <c:pt idx="634">
                  <c:v>2007.6785865898128</c:v>
                </c:pt>
                <c:pt idx="635">
                  <c:v>2007.6895536885181</c:v>
                </c:pt>
                <c:pt idx="636">
                  <c:v>2007.7084968590048</c:v>
                </c:pt>
                <c:pt idx="637">
                  <c:v>2007.7204609666821</c:v>
                </c:pt>
                <c:pt idx="638">
                  <c:v>2007.7204609666821</c:v>
                </c:pt>
                <c:pt idx="639">
                  <c:v>2007.7254460115448</c:v>
                </c:pt>
                <c:pt idx="640">
                  <c:v>2007.7314280653848</c:v>
                </c:pt>
                <c:pt idx="641">
                  <c:v>2007.7364131102515</c:v>
                </c:pt>
                <c:pt idx="642">
                  <c:v>2007.7394041371708</c:v>
                </c:pt>
                <c:pt idx="643">
                  <c:v>2007.7394041371708</c:v>
                </c:pt>
                <c:pt idx="644">
                  <c:v>2007.7593443166215</c:v>
                </c:pt>
                <c:pt idx="645">
                  <c:v>2007.7673203884158</c:v>
                </c:pt>
                <c:pt idx="646">
                  <c:v>2007.7733024422555</c:v>
                </c:pt>
                <c:pt idx="647">
                  <c:v>2007.7862635589056</c:v>
                </c:pt>
                <c:pt idx="648">
                  <c:v>2007.7842695409593</c:v>
                </c:pt>
                <c:pt idx="649">
                  <c:v>2007.792245612744</c:v>
                </c:pt>
                <c:pt idx="650">
                  <c:v>2007.8002216845287</c:v>
                </c:pt>
                <c:pt idx="651">
                  <c:v>2007.812185792206</c:v>
                </c:pt>
                <c:pt idx="652">
                  <c:v>2007.8171708370708</c:v>
                </c:pt>
                <c:pt idx="653">
                  <c:v>2007.8171708370708</c:v>
                </c:pt>
                <c:pt idx="654">
                  <c:v>2007.831128962694</c:v>
                </c:pt>
                <c:pt idx="655">
                  <c:v>2007.831128962694</c:v>
                </c:pt>
                <c:pt idx="656">
                  <c:v>2007.8341199896129</c:v>
                </c:pt>
                <c:pt idx="657">
                  <c:v>2007.8371110165326</c:v>
                </c:pt>
                <c:pt idx="658">
                  <c:v>2007.8480781152366</c:v>
                </c:pt>
                <c:pt idx="659">
                  <c:v>2007.8590452139281</c:v>
                </c:pt>
                <c:pt idx="660">
                  <c:v>2007.8670212857251</c:v>
                </c:pt>
                <c:pt idx="661">
                  <c:v>2007.8700123126428</c:v>
                </c:pt>
                <c:pt idx="662">
                  <c:v>2007.877988384429</c:v>
                </c:pt>
                <c:pt idx="663">
                  <c:v>2007.8919465100362</c:v>
                </c:pt>
                <c:pt idx="664">
                  <c:v>2007.8979285638898</c:v>
                </c:pt>
                <c:pt idx="665">
                  <c:v>2007.9059046356751</c:v>
                </c:pt>
                <c:pt idx="666">
                  <c:v>2007.9088956626072</c:v>
                </c:pt>
                <c:pt idx="667">
                  <c:v>2007.914877716433</c:v>
                </c:pt>
                <c:pt idx="668">
                  <c:v>2007.9198627613011</c:v>
                </c:pt>
                <c:pt idx="669">
                  <c:v>2007.9308298600031</c:v>
                </c:pt>
                <c:pt idx="670">
                  <c:v>2007.936811913841</c:v>
                </c:pt>
                <c:pt idx="671">
                  <c:v>2007.9447879856261</c:v>
                </c:pt>
                <c:pt idx="672">
                  <c:v>2007.9507700394638</c:v>
                </c:pt>
                <c:pt idx="673">
                  <c:v>2007.9587461112485</c:v>
                </c:pt>
                <c:pt idx="674">
                  <c:v>2007.9677191920061</c:v>
                </c:pt>
                <c:pt idx="675">
                  <c:v>2007.9756952638011</c:v>
                </c:pt>
                <c:pt idx="676">
                  <c:v>2007.9836713355755</c:v>
                </c:pt>
                <c:pt idx="677">
                  <c:v>2008.0006204881181</c:v>
                </c:pt>
                <c:pt idx="678" formatCode="0.000">
                  <c:v>2008.0051804945301</c:v>
                </c:pt>
                <c:pt idx="679" formatCode="0.000">
                  <c:v>2008.0218945463944</c:v>
                </c:pt>
                <c:pt idx="680" formatCode="0.000">
                  <c:v>2008.0330093908847</c:v>
                </c:pt>
                <c:pt idx="681" formatCode="0.000">
                  <c:v>2008.0330093908847</c:v>
                </c:pt>
                <c:pt idx="682" formatCode="0.000">
                  <c:v>2008.0385250280003</c:v>
                </c:pt>
                <c:pt idx="683" formatCode="0.000">
                  <c:v>2008.0524812613078</c:v>
                </c:pt>
                <c:pt idx="684" formatCode="0.000">
                  <c:v>2008.0524812613078</c:v>
                </c:pt>
                <c:pt idx="685" formatCode="0.000">
                  <c:v>2008.0691117429137</c:v>
                </c:pt>
                <c:pt idx="686" formatCode="0.000">
                  <c:v>2008.0747109502886</c:v>
                </c:pt>
                <c:pt idx="687" formatCode="0.000">
                  <c:v>2008.0802265873926</c:v>
                </c:pt>
                <c:pt idx="688" formatCode="0.000">
                  <c:v>2008.0885836133368</c:v>
                </c:pt>
                <c:pt idx="689" formatCode="0.000">
                  <c:v>2008.0969406392694</c:v>
                </c:pt>
                <c:pt idx="690" formatCode="0.000">
                  <c:v>2008.1052976652031</c:v>
                </c:pt>
                <c:pt idx="691" formatCode="0.000">
                  <c:v>2008.1135711208753</c:v>
                </c:pt>
                <c:pt idx="692" formatCode="0.000">
                  <c:v>2008.1302851727405</c:v>
                </c:pt>
                <c:pt idx="693" formatCode="0.000">
                  <c:v>2008.1386421986729</c:v>
                </c:pt>
                <c:pt idx="694" formatCode="0.000">
                  <c:v>2008.1441578357878</c:v>
                </c:pt>
                <c:pt idx="695" formatCode="0.000">
                  <c:v>2008.1608718876539</c:v>
                </c:pt>
                <c:pt idx="696" formatCode="0.000">
                  <c:v>2008.1636297062116</c:v>
                </c:pt>
                <c:pt idx="697" formatCode="0.000">
                  <c:v>2008.183101576624</c:v>
                </c:pt>
                <c:pt idx="698" formatCode="0.000">
                  <c:v>2008.1914586025648</c:v>
                </c:pt>
                <c:pt idx="699" formatCode="0.000">
                  <c:v>2008.202573447071</c:v>
                </c:pt>
                <c:pt idx="700" formatCode="0.000">
                  <c:v>2008.2080890841846</c:v>
                </c:pt>
                <c:pt idx="701" formatCode="0.000">
                  <c:v>2008.2192039286651</c:v>
                </c:pt>
                <c:pt idx="702" formatCode="0.000">
                  <c:v>2008.2331601619712</c:v>
                </c:pt>
                <c:pt idx="703" formatCode="0.000">
                  <c:v>2008.2442750064608</c:v>
                </c:pt>
                <c:pt idx="704" formatCode="0.000">
                  <c:v>2008.255389850952</c:v>
                </c:pt>
                <c:pt idx="705" formatCode="0.000">
                  <c:v>2008.2609054880681</c:v>
                </c:pt>
                <c:pt idx="706" formatCode="0.000">
                  <c:v>2008.2637468768694</c:v>
                </c:pt>
                <c:pt idx="707" formatCode="0.000">
                  <c:v>2008.2776195399329</c:v>
                </c:pt>
                <c:pt idx="708" formatCode="0.000">
                  <c:v>2008.2859765658654</c:v>
                </c:pt>
                <c:pt idx="709" formatCode="0.000">
                  <c:v>2008.2942500215388</c:v>
                </c:pt>
                <c:pt idx="710" formatCode="0.000">
                  <c:v>2008.3026070474714</c:v>
                </c:pt>
                <c:pt idx="711" formatCode="0.000">
                  <c:v>2008.3137218919608</c:v>
                </c:pt>
                <c:pt idx="712" formatCode="0.000">
                  <c:v>2008.3220789178836</c:v>
                </c:pt>
                <c:pt idx="713" formatCode="0.000">
                  <c:v>2008.333193762385</c:v>
                </c:pt>
                <c:pt idx="714" formatCode="0.000">
                  <c:v>2008.3387929697601</c:v>
                </c:pt>
                <c:pt idx="715" formatCode="0.000">
                  <c:v>2008.347066425433</c:v>
                </c:pt>
                <c:pt idx="716" formatCode="0.000">
                  <c:v>2008.3610226587398</c:v>
                </c:pt>
                <c:pt idx="717" formatCode="0.000">
                  <c:v>2008.369379684673</c:v>
                </c:pt>
                <c:pt idx="718" formatCode="0.000">
                  <c:v>2008.3748953217885</c:v>
                </c:pt>
                <c:pt idx="719" formatCode="0.000">
                  <c:v>2008.3860101662801</c:v>
                </c:pt>
                <c:pt idx="720" formatCode="0.000">
                  <c:v>2008.3943671922116</c:v>
                </c:pt>
                <c:pt idx="721" formatCode="0.000">
                  <c:v>2008.4027242181442</c:v>
                </c:pt>
                <c:pt idx="722" formatCode="0.000">
                  <c:v>2008.40823985526</c:v>
                </c:pt>
                <c:pt idx="723" formatCode="0.000">
                  <c:v>2008.4138390626351</c:v>
                </c:pt>
                <c:pt idx="724" formatCode="0.000">
                  <c:v>2008.4193546997501</c:v>
                </c:pt>
                <c:pt idx="725" formatCode="0.000">
                  <c:v>2008.4193546997501</c:v>
                </c:pt>
                <c:pt idx="726" formatCode="0.000">
                  <c:v>2008.4277117256993</c:v>
                </c:pt>
                <c:pt idx="727" formatCode="0.000">
                  <c:v>2008.4360687516262</c:v>
                </c:pt>
                <c:pt idx="728" formatCode="0.000">
                  <c:v>2008.4555406220411</c:v>
                </c:pt>
                <c:pt idx="729" formatCode="0.000">
                  <c:v>2008.474928922202</c:v>
                </c:pt>
                <c:pt idx="730" formatCode="0.000">
                  <c:v>2008.4805281295769</c:v>
                </c:pt>
                <c:pt idx="731" formatCode="0.000">
                  <c:v>2008.4861273369518</c:v>
                </c:pt>
                <c:pt idx="732" formatCode="0.000">
                  <c:v>2008.4916429740674</c:v>
                </c:pt>
                <c:pt idx="733" formatCode="0.000">
                  <c:v>2008.5</c:v>
                </c:pt>
                <c:pt idx="734" formatCode="0.000">
                  <c:v>2008.5055156371161</c:v>
                </c:pt>
                <c:pt idx="735" formatCode="0.000">
                  <c:v>2008.5111148444898</c:v>
                </c:pt>
                <c:pt idx="736" formatCode="0.000">
                  <c:v>2008.508357025933</c:v>
                </c:pt>
                <c:pt idx="737" formatCode="0.000">
                  <c:v>2008.5166304816166</c:v>
                </c:pt>
                <c:pt idx="738" formatCode="0.000">
                  <c:v>2008.5166304816166</c:v>
                </c:pt>
                <c:pt idx="739" formatCode="0.000">
                  <c:v>2008.5166304816166</c:v>
                </c:pt>
                <c:pt idx="740" formatCode="0.000">
                  <c:v>2008.5249875075378</c:v>
                </c:pt>
                <c:pt idx="741">
                  <c:v>2008.5287671233011</c:v>
                </c:pt>
                <c:pt idx="742">
                  <c:v>2008.5479452054794</c:v>
                </c:pt>
                <c:pt idx="743">
                  <c:v>2008.5671232876712</c:v>
                </c:pt>
                <c:pt idx="744">
                  <c:v>2008.5863013698629</c:v>
                </c:pt>
                <c:pt idx="745">
                  <c:v>2008.6054794520551</c:v>
                </c:pt>
                <c:pt idx="746">
                  <c:v>2008.6246575342466</c:v>
                </c:pt>
                <c:pt idx="747">
                  <c:v>2008.6438356164253</c:v>
                </c:pt>
                <c:pt idx="748">
                  <c:v>2008.6630136986298</c:v>
                </c:pt>
                <c:pt idx="749">
                  <c:v>2008.682191780822</c:v>
                </c:pt>
                <c:pt idx="750">
                  <c:v>2008.682191780822</c:v>
                </c:pt>
                <c:pt idx="751">
                  <c:v>2008.7013698630137</c:v>
                </c:pt>
                <c:pt idx="752">
                  <c:v>2008.7205479452061</c:v>
                </c:pt>
                <c:pt idx="753">
                  <c:v>2008.7397260273972</c:v>
                </c:pt>
                <c:pt idx="754">
                  <c:v>2008.7589041095891</c:v>
                </c:pt>
                <c:pt idx="755">
                  <c:v>2008.7780821917811</c:v>
                </c:pt>
                <c:pt idx="756">
                  <c:v>2008.7972602739726</c:v>
                </c:pt>
                <c:pt idx="757">
                  <c:v>2008.8164383561598</c:v>
                </c:pt>
                <c:pt idx="758">
                  <c:v>2008.8356164383558</c:v>
                </c:pt>
                <c:pt idx="759">
                  <c:v>2008.8547945205478</c:v>
                </c:pt>
                <c:pt idx="760">
                  <c:v>2008.8739726027397</c:v>
                </c:pt>
                <c:pt idx="761">
                  <c:v>2008.8931506849308</c:v>
                </c:pt>
                <c:pt idx="762">
                  <c:v>2008.9123287671232</c:v>
                </c:pt>
                <c:pt idx="763">
                  <c:v>2008.9315068493152</c:v>
                </c:pt>
                <c:pt idx="764">
                  <c:v>2008.9506849315069</c:v>
                </c:pt>
                <c:pt idx="765">
                  <c:v>2008.9698630137011</c:v>
                </c:pt>
                <c:pt idx="766">
                  <c:v>2008.9890410958899</c:v>
                </c:pt>
                <c:pt idx="767" formatCode="0.000">
                  <c:v>2009.002739726028</c:v>
                </c:pt>
                <c:pt idx="768" formatCode="0.000">
                  <c:v>2009.0191780821917</c:v>
                </c:pt>
                <c:pt idx="769" formatCode="0.000">
                  <c:v>2009.0383561643835</c:v>
                </c:pt>
                <c:pt idx="770" formatCode="0.000">
                  <c:v>2009.0575342465754</c:v>
                </c:pt>
                <c:pt idx="771" formatCode="0.000">
                  <c:v>2009.0767123287671</c:v>
                </c:pt>
                <c:pt idx="772" formatCode="0.000">
                  <c:v>2009.0958904109589</c:v>
                </c:pt>
                <c:pt idx="773" formatCode="0.000">
                  <c:v>2009.1150684931511</c:v>
                </c:pt>
                <c:pt idx="774" formatCode="0.000">
                  <c:v>2009.1342465753169</c:v>
                </c:pt>
                <c:pt idx="775" formatCode="0.000">
                  <c:v>2009.1534246575141</c:v>
                </c:pt>
                <c:pt idx="776" formatCode="0.000">
                  <c:v>2009.1726027397258</c:v>
                </c:pt>
                <c:pt idx="777" formatCode="0.000">
                  <c:v>2009.1917808219148</c:v>
                </c:pt>
                <c:pt idx="778" formatCode="0.000">
                  <c:v>2009.2109589041111</c:v>
                </c:pt>
                <c:pt idx="779" formatCode="0.000">
                  <c:v>2009.2301369862998</c:v>
                </c:pt>
                <c:pt idx="780" formatCode="0.000">
                  <c:v>2009.2493150684932</c:v>
                </c:pt>
                <c:pt idx="781" formatCode="0.000">
                  <c:v>2009.2684931506851</c:v>
                </c:pt>
                <c:pt idx="782" formatCode="0.000">
                  <c:v>2009.2876712328766</c:v>
                </c:pt>
                <c:pt idx="783" formatCode="0.000">
                  <c:v>2009.3068493150686</c:v>
                </c:pt>
                <c:pt idx="784" formatCode="0.000">
                  <c:v>2009.3260273972603</c:v>
                </c:pt>
                <c:pt idx="785" formatCode="0.000">
                  <c:v>2009.345205479452</c:v>
                </c:pt>
                <c:pt idx="786" formatCode="0.000">
                  <c:v>2009.3643835616438</c:v>
                </c:pt>
                <c:pt idx="787" formatCode="0.000">
                  <c:v>2009.3835616438357</c:v>
                </c:pt>
                <c:pt idx="788" formatCode="0.000">
                  <c:v>2009.4027397260281</c:v>
                </c:pt>
                <c:pt idx="789" formatCode="0.000">
                  <c:v>2009.4219178082201</c:v>
                </c:pt>
                <c:pt idx="790" formatCode="0.000">
                  <c:v>2009.4410958904109</c:v>
                </c:pt>
                <c:pt idx="791" formatCode="0.000">
                  <c:v>2009.4602739726031</c:v>
                </c:pt>
                <c:pt idx="792" formatCode="0.000">
                  <c:v>2009.479452054795</c:v>
                </c:pt>
                <c:pt idx="793" formatCode="0.000">
                  <c:v>2009.4986301369859</c:v>
                </c:pt>
                <c:pt idx="794" formatCode="0.000">
                  <c:v>2009.5178082191778</c:v>
                </c:pt>
                <c:pt idx="795" formatCode="0.000">
                  <c:v>2009.53698630137</c:v>
                </c:pt>
                <c:pt idx="796" formatCode="0.000">
                  <c:v>2009.5561643835617</c:v>
                </c:pt>
                <c:pt idx="797" formatCode="0.000">
                  <c:v>2009.5753424657535</c:v>
                </c:pt>
                <c:pt idx="798" formatCode="0.000">
                  <c:v>2009.594520547935</c:v>
                </c:pt>
                <c:pt idx="799" formatCode="0.000">
                  <c:v>2009.6136986301358</c:v>
                </c:pt>
                <c:pt idx="800" formatCode="0.000">
                  <c:v>2009.6328767123248</c:v>
                </c:pt>
                <c:pt idx="801" formatCode="0.000">
                  <c:v>2009.6520547945206</c:v>
                </c:pt>
                <c:pt idx="802" formatCode="0.000">
                  <c:v>2009.6712328766964</c:v>
                </c:pt>
                <c:pt idx="803" formatCode="0.000">
                  <c:v>2009.6904109588845</c:v>
                </c:pt>
                <c:pt idx="804" formatCode="0.000">
                  <c:v>2009.7095890411085</c:v>
                </c:pt>
                <c:pt idx="805" formatCode="0.000">
                  <c:v>2009.7287671233044</c:v>
                </c:pt>
                <c:pt idx="806" formatCode="0.000">
                  <c:v>2009.7479452054795</c:v>
                </c:pt>
                <c:pt idx="807" formatCode="0.000">
                  <c:v>2009.7671232876712</c:v>
                </c:pt>
                <c:pt idx="808" formatCode="0.000">
                  <c:v>2009.7863013698629</c:v>
                </c:pt>
                <c:pt idx="809" formatCode="0.000">
                  <c:v>2009.8054794520551</c:v>
                </c:pt>
                <c:pt idx="810" formatCode="0.000">
                  <c:v>2009.8246575342466</c:v>
                </c:pt>
                <c:pt idx="811" formatCode="0.000">
                  <c:v>2009.8438356164274</c:v>
                </c:pt>
                <c:pt idx="812" formatCode="0.000">
                  <c:v>2009.8630136986299</c:v>
                </c:pt>
                <c:pt idx="813" formatCode="0.000">
                  <c:v>2009.8821917808218</c:v>
                </c:pt>
                <c:pt idx="814" formatCode="0.000">
                  <c:v>2009.9013698630151</c:v>
                </c:pt>
                <c:pt idx="815" formatCode="0.000">
                  <c:v>2009.9205479452162</c:v>
                </c:pt>
                <c:pt idx="816" formatCode="0.000">
                  <c:v>2009.9397260273972</c:v>
                </c:pt>
                <c:pt idx="817" formatCode="0.000">
                  <c:v>2009.9589041095901</c:v>
                </c:pt>
                <c:pt idx="818" formatCode="0.000">
                  <c:v>2009.9780821917811</c:v>
                </c:pt>
                <c:pt idx="819" formatCode="0.000">
                  <c:v>2009.9972602739726</c:v>
                </c:pt>
                <c:pt idx="820" formatCode="0.000">
                  <c:v>2010.0164383561644</c:v>
                </c:pt>
                <c:pt idx="821" formatCode="0.000">
                  <c:v>2010.0356164383559</c:v>
                </c:pt>
                <c:pt idx="822" formatCode="0.000">
                  <c:v>2010.0547945205478</c:v>
                </c:pt>
                <c:pt idx="823" formatCode="0.000">
                  <c:v>2010.07397260274</c:v>
                </c:pt>
                <c:pt idx="824" formatCode="0.000">
                  <c:v>2010.0931506849308</c:v>
                </c:pt>
                <c:pt idx="825" formatCode="0.000">
                  <c:v>2010.1123287671228</c:v>
                </c:pt>
                <c:pt idx="826" formatCode="0.000">
                  <c:v>2010.1315068493052</c:v>
                </c:pt>
                <c:pt idx="827" formatCode="0.000">
                  <c:v>2010.1506849315058</c:v>
                </c:pt>
                <c:pt idx="828" formatCode="0.000">
                  <c:v>2010.1698630136987</c:v>
                </c:pt>
                <c:pt idx="829" formatCode="0.000">
                  <c:v>2010.1890410958797</c:v>
                </c:pt>
                <c:pt idx="830" formatCode="0.000">
                  <c:v>2010.2082191780821</c:v>
                </c:pt>
                <c:pt idx="831" formatCode="0.000">
                  <c:v>2010.2273972602761</c:v>
                </c:pt>
                <c:pt idx="832" formatCode="0.000">
                  <c:v>2010.2465753424792</c:v>
                </c:pt>
                <c:pt idx="833" formatCode="0.000">
                  <c:v>2010.2657534246778</c:v>
                </c:pt>
                <c:pt idx="834" formatCode="0.000">
                  <c:v>2010.2849315068386</c:v>
                </c:pt>
                <c:pt idx="835" formatCode="0.000">
                  <c:v>2010.3041095890408</c:v>
                </c:pt>
                <c:pt idx="836" formatCode="0.000">
                  <c:v>2010.3232876712329</c:v>
                </c:pt>
                <c:pt idx="837" formatCode="0.000">
                  <c:v>2010.3424657534247</c:v>
                </c:pt>
                <c:pt idx="838" formatCode="0.000">
                  <c:v>2010.3616438356148</c:v>
                </c:pt>
                <c:pt idx="839" formatCode="0.000">
                  <c:v>2010.3808219177999</c:v>
                </c:pt>
                <c:pt idx="840" formatCode="0.000">
                  <c:v>2010.4</c:v>
                </c:pt>
                <c:pt idx="841" formatCode="0.000">
                  <c:v>2010.4191780821961</c:v>
                </c:pt>
                <c:pt idx="842" formatCode="0.000">
                  <c:v>2010.4383561643835</c:v>
                </c:pt>
                <c:pt idx="843" formatCode="0.000">
                  <c:v>2010.4575342465753</c:v>
                </c:pt>
                <c:pt idx="844" formatCode="0.000">
                  <c:v>2010.4767123287681</c:v>
                </c:pt>
                <c:pt idx="845" formatCode="0.000">
                  <c:v>2010.4958904109601</c:v>
                </c:pt>
                <c:pt idx="846" formatCode="0.000">
                  <c:v>2010.5150684931511</c:v>
                </c:pt>
                <c:pt idx="847" formatCode="0.000">
                  <c:v>2010.534246575322</c:v>
                </c:pt>
                <c:pt idx="848" formatCode="0.000">
                  <c:v>2010.5534246575182</c:v>
                </c:pt>
                <c:pt idx="849" formatCode="0.000">
                  <c:v>2010.5726027397259</c:v>
                </c:pt>
                <c:pt idx="850" formatCode="0.000">
                  <c:v>2010.5917808219178</c:v>
                </c:pt>
                <c:pt idx="851" formatCode="0.000">
                  <c:v>2010.61095890411</c:v>
                </c:pt>
                <c:pt idx="852" formatCode="0.000">
                  <c:v>2010.6301369862999</c:v>
                </c:pt>
                <c:pt idx="853">
                  <c:v>2010.6493150684928</c:v>
                </c:pt>
                <c:pt idx="854">
                  <c:v>2010.668493150685</c:v>
                </c:pt>
                <c:pt idx="855">
                  <c:v>2010.6876712328758</c:v>
                </c:pt>
                <c:pt idx="856">
                  <c:v>2010.7068493150684</c:v>
                </c:pt>
                <c:pt idx="857">
                  <c:v>2010.7260273972611</c:v>
                </c:pt>
                <c:pt idx="858">
                  <c:v>2010.7452054794521</c:v>
                </c:pt>
                <c:pt idx="859">
                  <c:v>2010.7643835616439</c:v>
                </c:pt>
                <c:pt idx="860">
                  <c:v>2010.783561643836</c:v>
                </c:pt>
                <c:pt idx="861">
                  <c:v>2010.8027397260273</c:v>
                </c:pt>
                <c:pt idx="862">
                  <c:v>2010.8219178082193</c:v>
                </c:pt>
                <c:pt idx="863">
                  <c:v>2010.8410958904108</c:v>
                </c:pt>
                <c:pt idx="864">
                  <c:v>2010.8602739726027</c:v>
                </c:pt>
                <c:pt idx="865">
                  <c:v>2010.8794520547945</c:v>
                </c:pt>
                <c:pt idx="866">
                  <c:v>2010.8986301369848</c:v>
                </c:pt>
                <c:pt idx="867">
                  <c:v>2010.9178082191779</c:v>
                </c:pt>
                <c:pt idx="868">
                  <c:v>2010.9369863013701</c:v>
                </c:pt>
                <c:pt idx="869">
                  <c:v>2010.9561643835661</c:v>
                </c:pt>
                <c:pt idx="870">
                  <c:v>2010.9753424657533</c:v>
                </c:pt>
                <c:pt idx="871">
                  <c:v>2010.9945205479448</c:v>
                </c:pt>
                <c:pt idx="872" formatCode="0.0000">
                  <c:v>2011.013698630137</c:v>
                </c:pt>
                <c:pt idx="873" formatCode="0.0000">
                  <c:v>2011.0328767123278</c:v>
                </c:pt>
                <c:pt idx="874" formatCode="0.0000">
                  <c:v>2011.0520547945205</c:v>
                </c:pt>
                <c:pt idx="875" formatCode="0.0000">
                  <c:v>2011.0712328767017</c:v>
                </c:pt>
                <c:pt idx="876" formatCode="0.0000">
                  <c:v>2011.0904109588885</c:v>
                </c:pt>
                <c:pt idx="877" formatCode="0.0000">
                  <c:v>2011.1095890410961</c:v>
                </c:pt>
                <c:pt idx="878" formatCode="0.0000">
                  <c:v>2011.1287671233001</c:v>
                </c:pt>
                <c:pt idx="879" formatCode="0.0000">
                  <c:v>2011.1479452054778</c:v>
                </c:pt>
                <c:pt idx="880" formatCode="0.0000">
                  <c:v>2011.1671232876708</c:v>
                </c:pt>
                <c:pt idx="881" formatCode="0.0000">
                  <c:v>2011.1863013698628</c:v>
                </c:pt>
                <c:pt idx="882" formatCode="0.0000">
                  <c:v>2011.2054794520561</c:v>
                </c:pt>
                <c:pt idx="883" formatCode="0.0000">
                  <c:v>2011.2246575342465</c:v>
                </c:pt>
                <c:pt idx="884" formatCode="0.0000">
                  <c:v>2011.2438356164378</c:v>
                </c:pt>
                <c:pt idx="885" formatCode="0.0000">
                  <c:v>2011.2630136986302</c:v>
                </c:pt>
                <c:pt idx="886" formatCode="0.0000">
                  <c:v>2011.2821917808219</c:v>
                </c:pt>
                <c:pt idx="887" formatCode="0.0000">
                  <c:v>2011.3013698630136</c:v>
                </c:pt>
                <c:pt idx="888" formatCode="0.0000">
                  <c:v>2011.3205</c:v>
                </c:pt>
                <c:pt idx="889" formatCode="0.000">
                  <c:v>2011.3397</c:v>
                </c:pt>
                <c:pt idx="890" formatCode="0.000">
                  <c:v>2011.3588999999999</c:v>
                </c:pt>
                <c:pt idx="891" formatCode="0.000">
                  <c:v>2011.3780999999999</c:v>
                </c:pt>
                <c:pt idx="892" formatCode="0.000">
                  <c:v>2011.3972999999999</c:v>
                </c:pt>
                <c:pt idx="893" formatCode="0.000">
                  <c:v>2011.4164000000001</c:v>
                </c:pt>
                <c:pt idx="894" formatCode="0.000">
                  <c:v>2011.4356000000103</c:v>
                </c:pt>
                <c:pt idx="895" formatCode="0.000">
                  <c:v>2011.4548</c:v>
                </c:pt>
                <c:pt idx="896" formatCode="0.000">
                  <c:v>2011.4739999999999</c:v>
                </c:pt>
                <c:pt idx="897">
                  <c:v>2011.4931999999999</c:v>
                </c:pt>
                <c:pt idx="898">
                  <c:v>2011.5122999999999</c:v>
                </c:pt>
              </c:numCache>
            </c:numRef>
          </c:xVal>
          <c:yVal>
            <c:numRef>
              <c:f>wholesale_prices!$J$5:$J$1189</c:f>
              <c:numCache>
                <c:formatCode>General</c:formatCode>
                <c:ptCount val="899"/>
                <c:pt idx="872" formatCode="0.000">
                  <c:v>5.0505420801965091</c:v>
                </c:pt>
                <c:pt idx="873" formatCode="0.000">
                  <c:v>5.0524631578072166</c:v>
                </c:pt>
                <c:pt idx="874" formatCode="0.000">
                  <c:v>4.6530679284268786</c:v>
                </c:pt>
                <c:pt idx="875" formatCode="0.000">
                  <c:v>4.9032885592703384</c:v>
                </c:pt>
                <c:pt idx="876" formatCode="0.000">
                  <c:v>5.0259972989004345</c:v>
                </c:pt>
                <c:pt idx="877" formatCode="0.000">
                  <c:v>4.6850286159563383</c:v>
                </c:pt>
                <c:pt idx="878" formatCode="0.000">
                  <c:v>4.6308336486847796</c:v>
                </c:pt>
                <c:pt idx="879" formatCode="0.000">
                  <c:v>4.9342191190572171</c:v>
                </c:pt>
                <c:pt idx="880" formatCode="0.000">
                  <c:v>4.7389270765180855</c:v>
                </c:pt>
                <c:pt idx="881" formatCode="0.000">
                  <c:v>5.1237391513068955</c:v>
                </c:pt>
                <c:pt idx="882" formatCode="0.000">
                  <c:v>5.2780558582216965</c:v>
                </c:pt>
                <c:pt idx="883" formatCode="0.000">
                  <c:v>5.217296334306444</c:v>
                </c:pt>
                <c:pt idx="884" formatCode="0.000">
                  <c:v>5.1082760142425094</c:v>
                </c:pt>
                <c:pt idx="885" formatCode="0.000">
                  <c:v>4.8222951205613214</c:v>
                </c:pt>
                <c:pt idx="886" formatCode="0.000">
                  <c:v>4.9975384881080336</c:v>
                </c:pt>
                <c:pt idx="887" formatCode="0.000">
                  <c:v>5.3051014987904885</c:v>
                </c:pt>
                <c:pt idx="888">
                  <c:v>4.5830000000000002</c:v>
                </c:pt>
                <c:pt idx="889">
                  <c:v>4.681</c:v>
                </c:pt>
                <c:pt idx="890">
                  <c:v>4.8730000000000002</c:v>
                </c:pt>
                <c:pt idx="891">
                  <c:v>4.9249999999999945</c:v>
                </c:pt>
                <c:pt idx="892">
                  <c:v>4.9480000000000004</c:v>
                </c:pt>
                <c:pt idx="893">
                  <c:v>4.9930000000000003</c:v>
                </c:pt>
                <c:pt idx="894">
                  <c:v>5.2169999999999996</c:v>
                </c:pt>
                <c:pt idx="895">
                  <c:v>5.18</c:v>
                </c:pt>
                <c:pt idx="896">
                  <c:v>5.1769999999999996</c:v>
                </c:pt>
                <c:pt idx="897">
                  <c:v>5.1790000000000003</c:v>
                </c:pt>
                <c:pt idx="898">
                  <c:v>4.8949999999999845</c:v>
                </c:pt>
              </c:numCache>
            </c:numRef>
          </c:yVal>
        </c:ser>
        <c:axId val="77000064"/>
        <c:axId val="78226560"/>
      </c:scatterChart>
      <c:valAx>
        <c:axId val="77000064"/>
        <c:scaling>
          <c:orientation val="minMax"/>
          <c:max val="2012"/>
          <c:min val="2001"/>
        </c:scaling>
        <c:axPos val="b"/>
        <c:numFmt formatCode="General" sourceLinked="1"/>
        <c:minorTickMark val="out"/>
        <c:tickLblPos val="nextTo"/>
        <c:spPr>
          <a:ln w="25400">
            <a:solidFill>
              <a:sysClr val="windowText" lastClr="000000"/>
            </a:solidFill>
          </a:ln>
        </c:spPr>
        <c:txPr>
          <a:bodyPr rot="0" vert="horz"/>
          <a:lstStyle/>
          <a:p>
            <a:pPr>
              <a:defRPr sz="1400" b="1" i="0" u="none" strike="noStrike" baseline="0">
                <a:solidFill>
                  <a:srgbClr val="000000"/>
                </a:solidFill>
                <a:latin typeface="Calibri"/>
                <a:ea typeface="Calibri"/>
                <a:cs typeface="Calibri"/>
              </a:defRPr>
            </a:pPr>
            <a:endParaRPr lang="en-US"/>
          </a:p>
        </c:txPr>
        <c:crossAx val="78226560"/>
        <c:crosses val="autoZero"/>
        <c:crossBetween val="midCat"/>
        <c:minorUnit val="1"/>
      </c:valAx>
      <c:valAx>
        <c:axId val="78226560"/>
        <c:scaling>
          <c:orientation val="minMax"/>
        </c:scaling>
        <c:axPos val="l"/>
        <c:majorGridlines/>
        <c:title>
          <c:tx>
            <c:rich>
              <a:bodyPr rot="-5400000" vert="horz"/>
              <a:lstStyle/>
              <a:p>
                <a:pPr>
                  <a:defRPr sz="1600"/>
                </a:pPr>
                <a:r>
                  <a:rPr lang="en-US" sz="1600"/>
                  <a:t>p/kWh</a:t>
                </a:r>
              </a:p>
            </c:rich>
          </c:tx>
          <c:layout/>
        </c:title>
        <c:numFmt formatCode="0" sourceLinked="0"/>
        <c:tickLblPos val="nextTo"/>
        <c:txPr>
          <a:bodyPr/>
          <a:lstStyle/>
          <a:p>
            <a:pPr>
              <a:defRPr sz="1400" b="1">
                <a:latin typeface="Arial" pitchFamily="34" charset="0"/>
                <a:cs typeface="Arial" pitchFamily="34" charset="0"/>
              </a:defRPr>
            </a:pPr>
            <a:endParaRPr lang="en-US"/>
          </a:p>
        </c:txPr>
        <c:crossAx val="77000064"/>
        <c:crosses val="autoZero"/>
        <c:crossBetween val="midCat"/>
      </c:valAx>
      <c:spPr>
        <a:solidFill>
          <a:srgbClr val="FFFF8B"/>
        </a:solidFill>
        <a:ln w="25400">
          <a:solidFill>
            <a:schemeClr val="tx1"/>
          </a:solidFill>
        </a:ln>
      </c:spPr>
    </c:plotArea>
    <c:plotVisOnly val="1"/>
    <c:dispBlanksAs val="gap"/>
  </c:chart>
  <c:spPr>
    <a:solidFill>
      <a:srgbClr val="8BFF8E"/>
    </a:solidFill>
  </c:sp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plotArea>
      <c:layout>
        <c:manualLayout>
          <c:layoutTarget val="inner"/>
          <c:xMode val="edge"/>
          <c:yMode val="edge"/>
          <c:x val="0.24031068392352006"/>
          <c:y val="0.23127072614058367"/>
          <c:w val="0.55555695745759992"/>
          <c:h val="0.70032684676373991"/>
        </c:manualLayout>
      </c:layout>
      <c:pieChart>
        <c:varyColors val="1"/>
        <c:ser>
          <c:idx val="0"/>
          <c:order val="0"/>
          <c:dPt>
            <c:idx val="0"/>
            <c:spPr>
              <a:solidFill>
                <a:schemeClr val="tx1"/>
              </a:solidFill>
            </c:spPr>
          </c:dPt>
          <c:dPt>
            <c:idx val="1"/>
            <c:spPr>
              <a:solidFill>
                <a:srgbClr val="C00000"/>
              </a:solidFill>
            </c:spPr>
          </c:dPt>
          <c:dPt>
            <c:idx val="2"/>
            <c:spPr>
              <a:solidFill>
                <a:srgbClr val="FFFF00"/>
              </a:solidFill>
            </c:spPr>
          </c:dPt>
          <c:dPt>
            <c:idx val="3"/>
            <c:spPr>
              <a:solidFill>
                <a:srgbClr val="FF0000"/>
              </a:solidFill>
            </c:spPr>
          </c:dPt>
          <c:dPt>
            <c:idx val="4"/>
            <c:spPr>
              <a:solidFill>
                <a:srgbClr val="00B0F0"/>
              </a:solidFill>
            </c:spPr>
          </c:dPt>
          <c:dPt>
            <c:idx val="5"/>
            <c:spPr>
              <a:solidFill>
                <a:srgbClr val="0BF000"/>
              </a:solidFill>
            </c:spPr>
          </c:dPt>
          <c:cat>
            <c:strRef>
              <c:f>japan_electricity!$E$9:$E$14</c:f>
              <c:strCache>
                <c:ptCount val="6"/>
                <c:pt idx="0">
                  <c:v>coal</c:v>
                </c:pt>
                <c:pt idx="1">
                  <c:v>oil</c:v>
                </c:pt>
                <c:pt idx="2">
                  <c:v>gas</c:v>
                </c:pt>
                <c:pt idx="3">
                  <c:v>nuclear</c:v>
                </c:pt>
                <c:pt idx="4">
                  <c:v>hydro</c:v>
                </c:pt>
                <c:pt idx="5">
                  <c:v>other renewables</c:v>
                </c:pt>
              </c:strCache>
            </c:strRef>
          </c:cat>
          <c:val>
            <c:numRef>
              <c:f>japan_electricity!$AP$9:$AP$14</c:f>
              <c:numCache>
                <c:formatCode>0.0%</c:formatCode>
                <c:ptCount val="6"/>
                <c:pt idx="0">
                  <c:v>9.6301445245749768E-4</c:v>
                </c:pt>
                <c:pt idx="1">
                  <c:v>7.96478118573899E-5</c:v>
                </c:pt>
                <c:pt idx="2">
                  <c:v>2.5704521099429432E-3</c:v>
                </c:pt>
                <c:pt idx="3">
                  <c:v>1.0000000000000323E-5</c:v>
                </c:pt>
                <c:pt idx="4">
                  <c:v>0.98887826918064126</c:v>
                </c:pt>
                <c:pt idx="5">
                  <c:v>7.5086164451010975E-3</c:v>
                </c:pt>
              </c:numCache>
            </c:numRef>
          </c:val>
        </c:ser>
        <c:ser>
          <c:idx val="1"/>
          <c:order val="1"/>
          <c:spPr>
            <a:solidFill>
              <a:srgbClr val="993366"/>
            </a:solidFill>
            <a:ln w="12700">
              <a:solidFill>
                <a:srgbClr val="000000"/>
              </a:solidFill>
              <a:prstDash val="solid"/>
            </a:ln>
          </c:spPr>
          <c:dPt>
            <c:idx val="0"/>
            <c:spPr>
              <a:solidFill>
                <a:srgbClr val="9999FF"/>
              </a:solidFill>
              <a:ln w="12700">
                <a:solidFill>
                  <a:srgbClr val="000000"/>
                </a:solidFill>
                <a:prstDash val="solid"/>
              </a:ln>
            </c:spPr>
          </c:dPt>
          <c:dPt>
            <c:idx val="2"/>
            <c:spPr>
              <a:solidFill>
                <a:srgbClr val="FFFFCC"/>
              </a:solidFill>
              <a:ln w="12700">
                <a:solidFill>
                  <a:srgbClr val="000000"/>
                </a:solidFill>
                <a:prstDash val="solid"/>
              </a:ln>
            </c:spPr>
          </c:dPt>
          <c:dPt>
            <c:idx val="3"/>
            <c:spPr>
              <a:solidFill>
                <a:srgbClr val="CCFFFF"/>
              </a:solidFill>
              <a:ln w="12700">
                <a:solidFill>
                  <a:srgbClr val="000000"/>
                </a:solidFill>
                <a:prstDash val="solid"/>
              </a:ln>
            </c:spPr>
          </c:dPt>
          <c:dPt>
            <c:idx val="4"/>
            <c:spPr>
              <a:solidFill>
                <a:srgbClr val="660066"/>
              </a:solidFill>
              <a:ln w="12700">
                <a:solidFill>
                  <a:srgbClr val="000000"/>
                </a:solidFill>
                <a:prstDash val="solid"/>
              </a:ln>
            </c:spPr>
          </c:dPt>
          <c:dPt>
            <c:idx val="5"/>
            <c:spPr>
              <a:solidFill>
                <a:srgbClr val="FF8080"/>
              </a:solidFill>
              <a:ln w="12700">
                <a:solidFill>
                  <a:srgbClr val="000000"/>
                </a:solidFill>
                <a:prstDash val="solid"/>
              </a:ln>
            </c:spPr>
          </c:dPt>
          <c:cat>
            <c:strRef>
              <c:f>japan_electricity!$E$9:$E$14</c:f>
              <c:strCache>
                <c:ptCount val="6"/>
                <c:pt idx="0">
                  <c:v>coal</c:v>
                </c:pt>
                <c:pt idx="1">
                  <c:v>oil</c:v>
                </c:pt>
                <c:pt idx="2">
                  <c:v>gas</c:v>
                </c:pt>
                <c:pt idx="3">
                  <c:v>nuclear</c:v>
                </c:pt>
                <c:pt idx="4">
                  <c:v>hydro</c:v>
                </c:pt>
                <c:pt idx="5">
                  <c:v>other renewables</c:v>
                </c:pt>
              </c:strCache>
            </c:strRef>
          </c:cat>
          <c:val>
            <c:numRef>
              <c:f>japan_electricity!$F$9:$F$14</c:f>
              <c:numCache>
                <c:formatCode>0.0%</c:formatCode>
                <c:ptCount val="6"/>
                <c:pt idx="0">
                  <c:v>0.28061560512732131</c:v>
                </c:pt>
                <c:pt idx="1">
                  <c:v>0.13243584044705642</c:v>
                </c:pt>
                <c:pt idx="2">
                  <c:v>0.20990447506645507</c:v>
                </c:pt>
                <c:pt idx="3">
                  <c:v>0.27646439813849188</c:v>
                </c:pt>
                <c:pt idx="4">
                  <c:v>7.8334074188310523E-2</c:v>
                </c:pt>
                <c:pt idx="5">
                  <c:v>2.2245607032377678E-2</c:v>
                </c:pt>
              </c:numCache>
            </c:numRef>
          </c:val>
        </c:ser>
        <c:ser>
          <c:idx val="2"/>
          <c:order val="2"/>
          <c:dPt>
            <c:idx val="0"/>
            <c:spPr>
              <a:solidFill>
                <a:schemeClr val="tx1"/>
              </a:solidFill>
            </c:spPr>
          </c:dPt>
          <c:dPt>
            <c:idx val="1"/>
            <c:spPr>
              <a:solidFill>
                <a:srgbClr val="C00000"/>
              </a:solidFill>
            </c:spPr>
          </c:dPt>
          <c:dPt>
            <c:idx val="2"/>
            <c:spPr>
              <a:solidFill>
                <a:srgbClr val="FFFF00"/>
              </a:solidFill>
            </c:spPr>
          </c:dPt>
          <c:dPt>
            <c:idx val="3"/>
            <c:spPr>
              <a:solidFill>
                <a:srgbClr val="FF0000"/>
              </a:solidFill>
            </c:spPr>
          </c:dPt>
          <c:dPt>
            <c:idx val="4"/>
            <c:spPr>
              <a:solidFill>
                <a:srgbClr val="00B0F0"/>
              </a:solidFill>
            </c:spPr>
          </c:dPt>
          <c:dPt>
            <c:idx val="5"/>
            <c:spPr>
              <a:solidFill>
                <a:srgbClr val="0BF000"/>
              </a:solidFill>
            </c:spPr>
          </c:dPt>
          <c:cat>
            <c:strRef>
              <c:f>japan_electricity!$E$9:$E$14</c:f>
              <c:strCache>
                <c:ptCount val="6"/>
                <c:pt idx="0">
                  <c:v>coal</c:v>
                </c:pt>
                <c:pt idx="1">
                  <c:v>oil</c:v>
                </c:pt>
                <c:pt idx="2">
                  <c:v>gas</c:v>
                </c:pt>
                <c:pt idx="3">
                  <c:v>nuclear</c:v>
                </c:pt>
                <c:pt idx="4">
                  <c:v>hydro</c:v>
                </c:pt>
                <c:pt idx="5">
                  <c:v>other renewables</c:v>
                </c:pt>
              </c:strCache>
            </c:strRef>
          </c:cat>
          <c:val>
            <c:numRef>
              <c:f>japan_electricity!$AP$9:$AP$14</c:f>
              <c:numCache>
                <c:formatCode>0.0%</c:formatCode>
                <c:ptCount val="6"/>
                <c:pt idx="0">
                  <c:v>9.6301445245749768E-4</c:v>
                </c:pt>
                <c:pt idx="1">
                  <c:v>7.96478118573899E-5</c:v>
                </c:pt>
                <c:pt idx="2">
                  <c:v>2.5704521099429432E-3</c:v>
                </c:pt>
                <c:pt idx="3">
                  <c:v>1.0000000000000323E-5</c:v>
                </c:pt>
                <c:pt idx="4">
                  <c:v>0.98887826918064126</c:v>
                </c:pt>
                <c:pt idx="5">
                  <c:v>7.5086164451010975E-3</c:v>
                </c:pt>
              </c:numCache>
            </c:numRef>
          </c:val>
        </c:ser>
        <c:ser>
          <c:idx val="3"/>
          <c:order val="3"/>
          <c:spPr>
            <a:solidFill>
              <a:srgbClr val="993366"/>
            </a:solidFill>
            <a:ln w="12700">
              <a:solidFill>
                <a:srgbClr val="000000"/>
              </a:solidFill>
              <a:prstDash val="solid"/>
            </a:ln>
          </c:spPr>
          <c:dPt>
            <c:idx val="0"/>
            <c:spPr>
              <a:solidFill>
                <a:srgbClr val="9999FF"/>
              </a:solidFill>
              <a:ln w="12700">
                <a:solidFill>
                  <a:srgbClr val="000000"/>
                </a:solidFill>
                <a:prstDash val="solid"/>
              </a:ln>
            </c:spPr>
          </c:dPt>
          <c:dPt>
            <c:idx val="2"/>
            <c:spPr>
              <a:solidFill>
                <a:srgbClr val="FFFFCC"/>
              </a:solidFill>
              <a:ln w="12700">
                <a:solidFill>
                  <a:srgbClr val="000000"/>
                </a:solidFill>
                <a:prstDash val="solid"/>
              </a:ln>
            </c:spPr>
          </c:dPt>
          <c:dPt>
            <c:idx val="3"/>
            <c:spPr>
              <a:solidFill>
                <a:srgbClr val="CCFFFF"/>
              </a:solidFill>
              <a:ln w="12700">
                <a:solidFill>
                  <a:srgbClr val="000000"/>
                </a:solidFill>
                <a:prstDash val="solid"/>
              </a:ln>
            </c:spPr>
          </c:dPt>
          <c:dPt>
            <c:idx val="4"/>
            <c:spPr>
              <a:solidFill>
                <a:srgbClr val="660066"/>
              </a:solidFill>
              <a:ln w="12700">
                <a:solidFill>
                  <a:srgbClr val="000000"/>
                </a:solidFill>
                <a:prstDash val="solid"/>
              </a:ln>
            </c:spPr>
          </c:dPt>
          <c:dPt>
            <c:idx val="5"/>
            <c:spPr>
              <a:solidFill>
                <a:srgbClr val="FF8080"/>
              </a:solidFill>
              <a:ln w="12700">
                <a:solidFill>
                  <a:srgbClr val="000000"/>
                </a:solidFill>
                <a:prstDash val="solid"/>
              </a:ln>
            </c:spPr>
          </c:dPt>
          <c:cat>
            <c:strRef>
              <c:f>japan_electricity!$E$9:$E$14</c:f>
              <c:strCache>
                <c:ptCount val="6"/>
                <c:pt idx="0">
                  <c:v>coal</c:v>
                </c:pt>
                <c:pt idx="1">
                  <c:v>oil</c:v>
                </c:pt>
                <c:pt idx="2">
                  <c:v>gas</c:v>
                </c:pt>
                <c:pt idx="3">
                  <c:v>nuclear</c:v>
                </c:pt>
                <c:pt idx="4">
                  <c:v>hydro</c:v>
                </c:pt>
                <c:pt idx="5">
                  <c:v>other renewables</c:v>
                </c:pt>
              </c:strCache>
            </c:strRef>
          </c:cat>
          <c:val>
            <c:numRef>
              <c:f>japan_electricity!$F$9:$F$14</c:f>
              <c:numCache>
                <c:formatCode>0.0%</c:formatCode>
                <c:ptCount val="6"/>
                <c:pt idx="0">
                  <c:v>0.28061560512732131</c:v>
                </c:pt>
                <c:pt idx="1">
                  <c:v>0.13243584044705642</c:v>
                </c:pt>
                <c:pt idx="2">
                  <c:v>0.20990447506645507</c:v>
                </c:pt>
                <c:pt idx="3">
                  <c:v>0.27646439813849188</c:v>
                </c:pt>
                <c:pt idx="4">
                  <c:v>7.8334074188310523E-2</c:v>
                </c:pt>
                <c:pt idx="5">
                  <c:v>2.2245607032377678E-2</c:v>
                </c:pt>
              </c:numCache>
            </c:numRef>
          </c:val>
        </c:ser>
        <c:firstSliceAng val="0"/>
      </c:pieChart>
      <c:spPr>
        <a:noFill/>
        <a:ln w="25400">
          <a:noFill/>
        </a:ln>
      </c:spPr>
    </c:plotArea>
    <c:legend>
      <c:legendPos val="r"/>
      <c:layout>
        <c:manualLayout>
          <c:xMode val="edge"/>
          <c:yMode val="edge"/>
          <c:x val="0.98966652424259949"/>
          <c:y val="6.1889250814332324E-2"/>
          <c:w val="0"/>
          <c:h val="0.885994853249221"/>
        </c:manualLayout>
      </c:layout>
      <c:txPr>
        <a:bodyPr/>
        <a:lstStyle/>
        <a:p>
          <a:pPr>
            <a:defRPr sz="1400" b="1" i="0" baseline="0"/>
          </a:pPr>
          <a:endParaRPr lang="en-US"/>
        </a:p>
      </c:txPr>
    </c:legend>
    <c:plotVisOnly val="1"/>
    <c:dispBlanksAs val="zero"/>
  </c:chart>
  <c:spPr>
    <a:noFill/>
    <a:ln w="12700">
      <a:noFill/>
      <a:prstDash val="solid"/>
    </a:ln>
  </c:spPr>
  <c:externalData r:id="rId2"/>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plotArea>
      <c:layout>
        <c:manualLayout>
          <c:layoutTarget val="inner"/>
          <c:xMode val="edge"/>
          <c:yMode val="edge"/>
          <c:x val="0.24031068392352006"/>
          <c:y val="0.23127072614058367"/>
          <c:w val="0.55555695745759992"/>
          <c:h val="0.70032684676373991"/>
        </c:manualLayout>
      </c:layout>
      <c:pieChart>
        <c:varyColors val="1"/>
        <c:ser>
          <c:idx val="0"/>
          <c:order val="0"/>
          <c:dPt>
            <c:idx val="0"/>
            <c:spPr>
              <a:solidFill>
                <a:schemeClr val="tx1"/>
              </a:solidFill>
            </c:spPr>
          </c:dPt>
          <c:dPt>
            <c:idx val="1"/>
            <c:spPr>
              <a:solidFill>
                <a:srgbClr val="C00000"/>
              </a:solidFill>
            </c:spPr>
          </c:dPt>
          <c:dPt>
            <c:idx val="2"/>
            <c:spPr>
              <a:solidFill>
                <a:srgbClr val="FFFF00"/>
              </a:solidFill>
            </c:spPr>
          </c:dPt>
          <c:dPt>
            <c:idx val="3"/>
            <c:spPr>
              <a:solidFill>
                <a:srgbClr val="FF0000"/>
              </a:solidFill>
            </c:spPr>
          </c:dPt>
          <c:dPt>
            <c:idx val="4"/>
            <c:spPr>
              <a:solidFill>
                <a:srgbClr val="00B0F0"/>
              </a:solidFill>
            </c:spPr>
          </c:dPt>
          <c:dPt>
            <c:idx val="5"/>
            <c:spPr>
              <a:solidFill>
                <a:srgbClr val="0BF000"/>
              </a:solidFill>
            </c:spPr>
          </c:dPt>
          <c:cat>
            <c:strRef>
              <c:f>japan_electricity!$E$9:$E$14</c:f>
              <c:strCache>
                <c:ptCount val="6"/>
                <c:pt idx="0">
                  <c:v>coal</c:v>
                </c:pt>
                <c:pt idx="1">
                  <c:v>oil</c:v>
                </c:pt>
                <c:pt idx="2">
                  <c:v>gas</c:v>
                </c:pt>
                <c:pt idx="3">
                  <c:v>nuclear</c:v>
                </c:pt>
                <c:pt idx="4">
                  <c:v>hydro</c:v>
                </c:pt>
                <c:pt idx="5">
                  <c:v>other renewables</c:v>
                </c:pt>
              </c:strCache>
            </c:strRef>
          </c:cat>
          <c:val>
            <c:numRef>
              <c:f>japan_electricity!$AV$9:$AV$14</c:f>
              <c:numCache>
                <c:formatCode>0.0%</c:formatCode>
                <c:ptCount val="6"/>
                <c:pt idx="0">
                  <c:v>0.92499490238060744</c:v>
                </c:pt>
                <c:pt idx="1">
                  <c:v>1.5197277871234134E-2</c:v>
                </c:pt>
                <c:pt idx="2">
                  <c:v>2.2748126624866211E-2</c:v>
                </c:pt>
                <c:pt idx="3">
                  <c:v>1.0000000000000323E-5</c:v>
                </c:pt>
                <c:pt idx="4">
                  <c:v>2.4073507671918105E-2</c:v>
                </c:pt>
                <c:pt idx="5">
                  <c:v>1.2986185451394201E-2</c:v>
                </c:pt>
              </c:numCache>
            </c:numRef>
          </c:val>
        </c:ser>
        <c:ser>
          <c:idx val="1"/>
          <c:order val="1"/>
          <c:spPr>
            <a:solidFill>
              <a:srgbClr val="993366"/>
            </a:solidFill>
            <a:ln w="12700">
              <a:solidFill>
                <a:srgbClr val="000000"/>
              </a:solidFill>
              <a:prstDash val="solid"/>
            </a:ln>
          </c:spPr>
          <c:dPt>
            <c:idx val="0"/>
            <c:spPr>
              <a:solidFill>
                <a:srgbClr val="9999FF"/>
              </a:solidFill>
              <a:ln w="12700">
                <a:solidFill>
                  <a:srgbClr val="000000"/>
                </a:solidFill>
                <a:prstDash val="solid"/>
              </a:ln>
            </c:spPr>
          </c:dPt>
          <c:dPt>
            <c:idx val="2"/>
            <c:spPr>
              <a:solidFill>
                <a:srgbClr val="FFFFCC"/>
              </a:solidFill>
              <a:ln w="12700">
                <a:solidFill>
                  <a:srgbClr val="000000"/>
                </a:solidFill>
                <a:prstDash val="solid"/>
              </a:ln>
            </c:spPr>
          </c:dPt>
          <c:dPt>
            <c:idx val="3"/>
            <c:spPr>
              <a:solidFill>
                <a:srgbClr val="CCFFFF"/>
              </a:solidFill>
              <a:ln w="12700">
                <a:solidFill>
                  <a:srgbClr val="000000"/>
                </a:solidFill>
                <a:prstDash val="solid"/>
              </a:ln>
            </c:spPr>
          </c:dPt>
          <c:dPt>
            <c:idx val="4"/>
            <c:spPr>
              <a:solidFill>
                <a:srgbClr val="660066"/>
              </a:solidFill>
              <a:ln w="12700">
                <a:solidFill>
                  <a:srgbClr val="000000"/>
                </a:solidFill>
                <a:prstDash val="solid"/>
              </a:ln>
            </c:spPr>
          </c:dPt>
          <c:dPt>
            <c:idx val="5"/>
            <c:spPr>
              <a:solidFill>
                <a:srgbClr val="FF8080"/>
              </a:solidFill>
              <a:ln w="12700">
                <a:solidFill>
                  <a:srgbClr val="000000"/>
                </a:solidFill>
                <a:prstDash val="solid"/>
              </a:ln>
            </c:spPr>
          </c:dPt>
          <c:cat>
            <c:strRef>
              <c:f>japan_electricity!$E$9:$E$14</c:f>
              <c:strCache>
                <c:ptCount val="6"/>
                <c:pt idx="0">
                  <c:v>coal</c:v>
                </c:pt>
                <c:pt idx="1">
                  <c:v>oil</c:v>
                </c:pt>
                <c:pt idx="2">
                  <c:v>gas</c:v>
                </c:pt>
                <c:pt idx="3">
                  <c:v>nuclear</c:v>
                </c:pt>
                <c:pt idx="4">
                  <c:v>hydro</c:v>
                </c:pt>
                <c:pt idx="5">
                  <c:v>other renewables</c:v>
                </c:pt>
              </c:strCache>
            </c:strRef>
          </c:cat>
          <c:val>
            <c:numRef>
              <c:f>japan_electricity!$F$9:$F$14</c:f>
              <c:numCache>
                <c:formatCode>0.0%</c:formatCode>
                <c:ptCount val="6"/>
                <c:pt idx="0">
                  <c:v>0.28061560512732131</c:v>
                </c:pt>
                <c:pt idx="1">
                  <c:v>0.13243584044705642</c:v>
                </c:pt>
                <c:pt idx="2">
                  <c:v>0.20990447506645507</c:v>
                </c:pt>
                <c:pt idx="3">
                  <c:v>0.27646439813849188</c:v>
                </c:pt>
                <c:pt idx="4">
                  <c:v>7.8334074188310523E-2</c:v>
                </c:pt>
                <c:pt idx="5">
                  <c:v>2.2245607032377678E-2</c:v>
                </c:pt>
              </c:numCache>
            </c:numRef>
          </c:val>
        </c:ser>
        <c:ser>
          <c:idx val="2"/>
          <c:order val="2"/>
          <c:dPt>
            <c:idx val="0"/>
            <c:spPr>
              <a:solidFill>
                <a:schemeClr val="tx1"/>
              </a:solidFill>
            </c:spPr>
          </c:dPt>
          <c:dPt>
            <c:idx val="1"/>
            <c:spPr>
              <a:solidFill>
                <a:srgbClr val="C00000"/>
              </a:solidFill>
            </c:spPr>
          </c:dPt>
          <c:dPt>
            <c:idx val="2"/>
            <c:spPr>
              <a:solidFill>
                <a:srgbClr val="FFFF00"/>
              </a:solidFill>
            </c:spPr>
          </c:dPt>
          <c:dPt>
            <c:idx val="3"/>
            <c:spPr>
              <a:solidFill>
                <a:srgbClr val="FF0000"/>
              </a:solidFill>
            </c:spPr>
          </c:dPt>
          <c:dPt>
            <c:idx val="4"/>
            <c:spPr>
              <a:solidFill>
                <a:srgbClr val="00B0F0"/>
              </a:solidFill>
            </c:spPr>
          </c:dPt>
          <c:dPt>
            <c:idx val="5"/>
            <c:spPr>
              <a:solidFill>
                <a:srgbClr val="0BF000"/>
              </a:solidFill>
            </c:spPr>
          </c:dPt>
          <c:cat>
            <c:strRef>
              <c:f>japan_electricity!$E$9:$E$14</c:f>
              <c:strCache>
                <c:ptCount val="6"/>
                <c:pt idx="0">
                  <c:v>coal</c:v>
                </c:pt>
                <c:pt idx="1">
                  <c:v>oil</c:v>
                </c:pt>
                <c:pt idx="2">
                  <c:v>gas</c:v>
                </c:pt>
                <c:pt idx="3">
                  <c:v>nuclear</c:v>
                </c:pt>
                <c:pt idx="4">
                  <c:v>hydro</c:v>
                </c:pt>
                <c:pt idx="5">
                  <c:v>other renewables</c:v>
                </c:pt>
              </c:strCache>
            </c:strRef>
          </c:cat>
          <c:val>
            <c:numRef>
              <c:f>japan_electricity!$AV$9:$AV$14</c:f>
              <c:numCache>
                <c:formatCode>0.0%</c:formatCode>
                <c:ptCount val="6"/>
                <c:pt idx="0">
                  <c:v>0.92499490238060744</c:v>
                </c:pt>
                <c:pt idx="1">
                  <c:v>1.5197277871234134E-2</c:v>
                </c:pt>
                <c:pt idx="2">
                  <c:v>2.2748126624866211E-2</c:v>
                </c:pt>
                <c:pt idx="3">
                  <c:v>1.0000000000000323E-5</c:v>
                </c:pt>
                <c:pt idx="4">
                  <c:v>2.4073507671918105E-2</c:v>
                </c:pt>
                <c:pt idx="5">
                  <c:v>1.2986185451394201E-2</c:v>
                </c:pt>
              </c:numCache>
            </c:numRef>
          </c:val>
        </c:ser>
        <c:ser>
          <c:idx val="3"/>
          <c:order val="3"/>
          <c:spPr>
            <a:solidFill>
              <a:srgbClr val="993366"/>
            </a:solidFill>
            <a:ln w="12700">
              <a:solidFill>
                <a:srgbClr val="000000"/>
              </a:solidFill>
              <a:prstDash val="solid"/>
            </a:ln>
          </c:spPr>
          <c:dPt>
            <c:idx val="0"/>
            <c:spPr>
              <a:solidFill>
                <a:srgbClr val="9999FF"/>
              </a:solidFill>
              <a:ln w="12700">
                <a:solidFill>
                  <a:srgbClr val="000000"/>
                </a:solidFill>
                <a:prstDash val="solid"/>
              </a:ln>
            </c:spPr>
          </c:dPt>
          <c:dPt>
            <c:idx val="2"/>
            <c:spPr>
              <a:solidFill>
                <a:srgbClr val="FFFFCC"/>
              </a:solidFill>
              <a:ln w="12700">
                <a:solidFill>
                  <a:srgbClr val="000000"/>
                </a:solidFill>
                <a:prstDash val="solid"/>
              </a:ln>
            </c:spPr>
          </c:dPt>
          <c:dPt>
            <c:idx val="3"/>
            <c:spPr>
              <a:solidFill>
                <a:srgbClr val="CCFFFF"/>
              </a:solidFill>
              <a:ln w="12700">
                <a:solidFill>
                  <a:srgbClr val="000000"/>
                </a:solidFill>
                <a:prstDash val="solid"/>
              </a:ln>
            </c:spPr>
          </c:dPt>
          <c:dPt>
            <c:idx val="4"/>
            <c:spPr>
              <a:solidFill>
                <a:srgbClr val="660066"/>
              </a:solidFill>
              <a:ln w="12700">
                <a:solidFill>
                  <a:srgbClr val="000000"/>
                </a:solidFill>
                <a:prstDash val="solid"/>
              </a:ln>
            </c:spPr>
          </c:dPt>
          <c:dPt>
            <c:idx val="5"/>
            <c:spPr>
              <a:solidFill>
                <a:srgbClr val="FF8080"/>
              </a:solidFill>
              <a:ln w="12700">
                <a:solidFill>
                  <a:srgbClr val="000000"/>
                </a:solidFill>
                <a:prstDash val="solid"/>
              </a:ln>
            </c:spPr>
          </c:dPt>
          <c:cat>
            <c:strRef>
              <c:f>japan_electricity!$E$9:$E$14</c:f>
              <c:strCache>
                <c:ptCount val="6"/>
                <c:pt idx="0">
                  <c:v>coal</c:v>
                </c:pt>
                <c:pt idx="1">
                  <c:v>oil</c:v>
                </c:pt>
                <c:pt idx="2">
                  <c:v>gas</c:v>
                </c:pt>
                <c:pt idx="3">
                  <c:v>nuclear</c:v>
                </c:pt>
                <c:pt idx="4">
                  <c:v>hydro</c:v>
                </c:pt>
                <c:pt idx="5">
                  <c:v>other renewables</c:v>
                </c:pt>
              </c:strCache>
            </c:strRef>
          </c:cat>
          <c:val>
            <c:numRef>
              <c:f>japan_electricity!$F$9:$F$14</c:f>
              <c:numCache>
                <c:formatCode>0.0%</c:formatCode>
                <c:ptCount val="6"/>
                <c:pt idx="0">
                  <c:v>0.28061560512732131</c:v>
                </c:pt>
                <c:pt idx="1">
                  <c:v>0.13243584044705642</c:v>
                </c:pt>
                <c:pt idx="2">
                  <c:v>0.20990447506645507</c:v>
                </c:pt>
                <c:pt idx="3">
                  <c:v>0.27646439813849188</c:v>
                </c:pt>
                <c:pt idx="4">
                  <c:v>7.8334074188310523E-2</c:v>
                </c:pt>
                <c:pt idx="5">
                  <c:v>2.2245607032377678E-2</c:v>
                </c:pt>
              </c:numCache>
            </c:numRef>
          </c:val>
        </c:ser>
        <c:firstSliceAng val="0"/>
      </c:pieChart>
      <c:spPr>
        <a:noFill/>
        <a:ln w="25400">
          <a:noFill/>
        </a:ln>
      </c:spPr>
    </c:plotArea>
    <c:legend>
      <c:legendPos val="r"/>
      <c:layout>
        <c:manualLayout>
          <c:xMode val="edge"/>
          <c:yMode val="edge"/>
          <c:x val="0.98966652424259949"/>
          <c:y val="6.1889250814332324E-2"/>
          <c:w val="0"/>
          <c:h val="0.885994853249221"/>
        </c:manualLayout>
      </c:layout>
      <c:txPr>
        <a:bodyPr/>
        <a:lstStyle/>
        <a:p>
          <a:pPr>
            <a:defRPr sz="1400" b="1" i="0" baseline="0"/>
          </a:pPr>
          <a:endParaRPr lang="en-US"/>
        </a:p>
      </c:txPr>
    </c:legend>
    <c:plotVisOnly val="1"/>
    <c:dispBlanksAs val="zero"/>
  </c:chart>
  <c:spPr>
    <a:noFill/>
    <a:ln w="12700">
      <a:noFill/>
      <a:prstDash val="solid"/>
    </a:ln>
  </c:spPr>
  <c:externalData r:id="rId2"/>
  <c:userShapes r:id="rId3"/>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plotArea>
      <c:layout>
        <c:manualLayout>
          <c:layoutTarget val="inner"/>
          <c:xMode val="edge"/>
          <c:yMode val="edge"/>
          <c:x val="0.24031068392352006"/>
          <c:y val="0.23127072614058367"/>
          <c:w val="0.55555695745759992"/>
          <c:h val="0.70032684676373991"/>
        </c:manualLayout>
      </c:layout>
      <c:pieChart>
        <c:varyColors val="1"/>
        <c:ser>
          <c:idx val="0"/>
          <c:order val="0"/>
          <c:dPt>
            <c:idx val="0"/>
            <c:spPr>
              <a:solidFill>
                <a:schemeClr val="tx1"/>
              </a:solidFill>
            </c:spPr>
          </c:dPt>
          <c:dPt>
            <c:idx val="1"/>
            <c:spPr>
              <a:solidFill>
                <a:srgbClr val="C00000"/>
              </a:solidFill>
            </c:spPr>
          </c:dPt>
          <c:dPt>
            <c:idx val="2"/>
            <c:spPr>
              <a:solidFill>
                <a:srgbClr val="FFFF00"/>
              </a:solidFill>
            </c:spPr>
          </c:dPt>
          <c:dPt>
            <c:idx val="3"/>
            <c:spPr>
              <a:solidFill>
                <a:srgbClr val="FF0000"/>
              </a:solidFill>
            </c:spPr>
          </c:dPt>
          <c:dPt>
            <c:idx val="4"/>
            <c:spPr>
              <a:solidFill>
                <a:srgbClr val="00B0F0"/>
              </a:solidFill>
            </c:spPr>
          </c:dPt>
          <c:dPt>
            <c:idx val="5"/>
            <c:spPr>
              <a:solidFill>
                <a:srgbClr val="0BF000"/>
              </a:solidFill>
            </c:spPr>
          </c:dPt>
          <c:cat>
            <c:strRef>
              <c:f>japan_electricity!$E$9:$E$14</c:f>
              <c:strCache>
                <c:ptCount val="6"/>
                <c:pt idx="0">
                  <c:v>coal</c:v>
                </c:pt>
                <c:pt idx="1">
                  <c:v>oil</c:v>
                </c:pt>
                <c:pt idx="2">
                  <c:v>gas</c:v>
                </c:pt>
                <c:pt idx="3">
                  <c:v>nuclear</c:v>
                </c:pt>
                <c:pt idx="4">
                  <c:v>hydro</c:v>
                </c:pt>
                <c:pt idx="5">
                  <c:v>other renewables</c:v>
                </c:pt>
              </c:strCache>
            </c:strRef>
          </c:cat>
          <c:val>
            <c:numRef>
              <c:f>japan_electricity!$BH$9:$BH$14</c:f>
              <c:numCache>
                <c:formatCode>0.0%</c:formatCode>
                <c:ptCount val="6"/>
                <c:pt idx="0">
                  <c:v>0.78971546863990005</c:v>
                </c:pt>
                <c:pt idx="1">
                  <c:v>2.4278461144211668E-2</c:v>
                </c:pt>
                <c:pt idx="2">
                  <c:v>4.7772919469538039E-3</c:v>
                </c:pt>
                <c:pt idx="3">
                  <c:v>2.1256967134345592E-2</c:v>
                </c:pt>
                <c:pt idx="4">
                  <c:v>0.15896958485489879</c:v>
                </c:pt>
                <c:pt idx="5">
                  <c:v>1.0026266897302839E-3</c:v>
                </c:pt>
              </c:numCache>
            </c:numRef>
          </c:val>
        </c:ser>
        <c:ser>
          <c:idx val="1"/>
          <c:order val="1"/>
          <c:spPr>
            <a:solidFill>
              <a:srgbClr val="993366"/>
            </a:solidFill>
            <a:ln w="12700">
              <a:solidFill>
                <a:srgbClr val="000000"/>
              </a:solidFill>
              <a:prstDash val="solid"/>
            </a:ln>
          </c:spPr>
          <c:dPt>
            <c:idx val="0"/>
            <c:spPr>
              <a:solidFill>
                <a:srgbClr val="9999FF"/>
              </a:solidFill>
              <a:ln w="12700">
                <a:solidFill>
                  <a:srgbClr val="000000"/>
                </a:solidFill>
                <a:prstDash val="solid"/>
              </a:ln>
            </c:spPr>
          </c:dPt>
          <c:dPt>
            <c:idx val="2"/>
            <c:spPr>
              <a:solidFill>
                <a:srgbClr val="FFFFCC"/>
              </a:solidFill>
              <a:ln w="12700">
                <a:solidFill>
                  <a:srgbClr val="000000"/>
                </a:solidFill>
                <a:prstDash val="solid"/>
              </a:ln>
            </c:spPr>
          </c:dPt>
          <c:dPt>
            <c:idx val="3"/>
            <c:spPr>
              <a:solidFill>
                <a:srgbClr val="CCFFFF"/>
              </a:solidFill>
              <a:ln w="12700">
                <a:solidFill>
                  <a:srgbClr val="000000"/>
                </a:solidFill>
                <a:prstDash val="solid"/>
              </a:ln>
            </c:spPr>
          </c:dPt>
          <c:dPt>
            <c:idx val="4"/>
            <c:spPr>
              <a:solidFill>
                <a:srgbClr val="660066"/>
              </a:solidFill>
              <a:ln w="12700">
                <a:solidFill>
                  <a:srgbClr val="000000"/>
                </a:solidFill>
                <a:prstDash val="solid"/>
              </a:ln>
            </c:spPr>
          </c:dPt>
          <c:dPt>
            <c:idx val="5"/>
            <c:spPr>
              <a:solidFill>
                <a:srgbClr val="FF8080"/>
              </a:solidFill>
              <a:ln w="12700">
                <a:solidFill>
                  <a:srgbClr val="000000"/>
                </a:solidFill>
                <a:prstDash val="solid"/>
              </a:ln>
            </c:spPr>
          </c:dPt>
          <c:cat>
            <c:strRef>
              <c:f>japan_electricity!$E$9:$E$14</c:f>
              <c:strCache>
                <c:ptCount val="6"/>
                <c:pt idx="0">
                  <c:v>coal</c:v>
                </c:pt>
                <c:pt idx="1">
                  <c:v>oil</c:v>
                </c:pt>
                <c:pt idx="2">
                  <c:v>gas</c:v>
                </c:pt>
                <c:pt idx="3">
                  <c:v>nuclear</c:v>
                </c:pt>
                <c:pt idx="4">
                  <c:v>hydro</c:v>
                </c:pt>
                <c:pt idx="5">
                  <c:v>other renewables</c:v>
                </c:pt>
              </c:strCache>
            </c:strRef>
          </c:cat>
          <c:val>
            <c:numRef>
              <c:f>japan_electricity!$F$9:$F$14</c:f>
              <c:numCache>
                <c:formatCode>0.0%</c:formatCode>
                <c:ptCount val="6"/>
                <c:pt idx="0">
                  <c:v>0.28061560512732131</c:v>
                </c:pt>
                <c:pt idx="1">
                  <c:v>0.13243584044705647</c:v>
                </c:pt>
                <c:pt idx="2">
                  <c:v>0.20990447506645518</c:v>
                </c:pt>
                <c:pt idx="3">
                  <c:v>0.27646439813849188</c:v>
                </c:pt>
                <c:pt idx="4">
                  <c:v>7.8334074188310523E-2</c:v>
                </c:pt>
                <c:pt idx="5">
                  <c:v>2.2245607032377691E-2</c:v>
                </c:pt>
              </c:numCache>
            </c:numRef>
          </c:val>
        </c:ser>
        <c:ser>
          <c:idx val="2"/>
          <c:order val="2"/>
          <c:dPt>
            <c:idx val="0"/>
            <c:spPr>
              <a:solidFill>
                <a:schemeClr val="tx1"/>
              </a:solidFill>
            </c:spPr>
          </c:dPt>
          <c:dPt>
            <c:idx val="1"/>
            <c:spPr>
              <a:solidFill>
                <a:srgbClr val="C00000"/>
              </a:solidFill>
            </c:spPr>
          </c:dPt>
          <c:dPt>
            <c:idx val="2"/>
            <c:spPr>
              <a:solidFill>
                <a:srgbClr val="FFFF00"/>
              </a:solidFill>
            </c:spPr>
          </c:dPt>
          <c:dPt>
            <c:idx val="3"/>
            <c:spPr>
              <a:solidFill>
                <a:srgbClr val="FF0000"/>
              </a:solidFill>
            </c:spPr>
          </c:dPt>
          <c:dPt>
            <c:idx val="4"/>
            <c:spPr>
              <a:solidFill>
                <a:srgbClr val="00B0F0"/>
              </a:solidFill>
            </c:spPr>
          </c:dPt>
          <c:dPt>
            <c:idx val="5"/>
            <c:spPr>
              <a:solidFill>
                <a:srgbClr val="0BF000"/>
              </a:solidFill>
            </c:spPr>
          </c:dPt>
          <c:cat>
            <c:strRef>
              <c:f>japan_electricity!$E$9:$E$14</c:f>
              <c:strCache>
                <c:ptCount val="6"/>
                <c:pt idx="0">
                  <c:v>coal</c:v>
                </c:pt>
                <c:pt idx="1">
                  <c:v>oil</c:v>
                </c:pt>
                <c:pt idx="2">
                  <c:v>gas</c:v>
                </c:pt>
                <c:pt idx="3">
                  <c:v>nuclear</c:v>
                </c:pt>
                <c:pt idx="4">
                  <c:v>hydro</c:v>
                </c:pt>
                <c:pt idx="5">
                  <c:v>other renewables</c:v>
                </c:pt>
              </c:strCache>
            </c:strRef>
          </c:cat>
          <c:val>
            <c:numRef>
              <c:f>japan_electricity!$BH$9:$BH$14</c:f>
              <c:numCache>
                <c:formatCode>0.0%</c:formatCode>
                <c:ptCount val="6"/>
                <c:pt idx="0">
                  <c:v>0.78971546863990005</c:v>
                </c:pt>
                <c:pt idx="1">
                  <c:v>2.4278461144211668E-2</c:v>
                </c:pt>
                <c:pt idx="2">
                  <c:v>4.7772919469538039E-3</c:v>
                </c:pt>
                <c:pt idx="3">
                  <c:v>2.1256967134345592E-2</c:v>
                </c:pt>
                <c:pt idx="4">
                  <c:v>0.15896958485489879</c:v>
                </c:pt>
                <c:pt idx="5">
                  <c:v>1.0026266897302839E-3</c:v>
                </c:pt>
              </c:numCache>
            </c:numRef>
          </c:val>
        </c:ser>
        <c:ser>
          <c:idx val="3"/>
          <c:order val="3"/>
          <c:spPr>
            <a:solidFill>
              <a:srgbClr val="993366"/>
            </a:solidFill>
            <a:ln w="12700">
              <a:solidFill>
                <a:srgbClr val="000000"/>
              </a:solidFill>
              <a:prstDash val="solid"/>
            </a:ln>
          </c:spPr>
          <c:dPt>
            <c:idx val="0"/>
            <c:spPr>
              <a:solidFill>
                <a:srgbClr val="9999FF"/>
              </a:solidFill>
              <a:ln w="12700">
                <a:solidFill>
                  <a:srgbClr val="000000"/>
                </a:solidFill>
                <a:prstDash val="solid"/>
              </a:ln>
            </c:spPr>
          </c:dPt>
          <c:dPt>
            <c:idx val="2"/>
            <c:spPr>
              <a:solidFill>
                <a:srgbClr val="FFFFCC"/>
              </a:solidFill>
              <a:ln w="12700">
                <a:solidFill>
                  <a:srgbClr val="000000"/>
                </a:solidFill>
                <a:prstDash val="solid"/>
              </a:ln>
            </c:spPr>
          </c:dPt>
          <c:dPt>
            <c:idx val="3"/>
            <c:spPr>
              <a:solidFill>
                <a:srgbClr val="CCFFFF"/>
              </a:solidFill>
              <a:ln w="12700">
                <a:solidFill>
                  <a:srgbClr val="000000"/>
                </a:solidFill>
                <a:prstDash val="solid"/>
              </a:ln>
            </c:spPr>
          </c:dPt>
          <c:dPt>
            <c:idx val="4"/>
            <c:spPr>
              <a:solidFill>
                <a:srgbClr val="660066"/>
              </a:solidFill>
              <a:ln w="12700">
                <a:solidFill>
                  <a:srgbClr val="000000"/>
                </a:solidFill>
                <a:prstDash val="solid"/>
              </a:ln>
            </c:spPr>
          </c:dPt>
          <c:dPt>
            <c:idx val="5"/>
            <c:spPr>
              <a:solidFill>
                <a:srgbClr val="FF8080"/>
              </a:solidFill>
              <a:ln w="12700">
                <a:solidFill>
                  <a:srgbClr val="000000"/>
                </a:solidFill>
                <a:prstDash val="solid"/>
              </a:ln>
            </c:spPr>
          </c:dPt>
          <c:cat>
            <c:strRef>
              <c:f>japan_electricity!$E$9:$E$14</c:f>
              <c:strCache>
                <c:ptCount val="6"/>
                <c:pt idx="0">
                  <c:v>coal</c:v>
                </c:pt>
                <c:pt idx="1">
                  <c:v>oil</c:v>
                </c:pt>
                <c:pt idx="2">
                  <c:v>gas</c:v>
                </c:pt>
                <c:pt idx="3">
                  <c:v>nuclear</c:v>
                </c:pt>
                <c:pt idx="4">
                  <c:v>hydro</c:v>
                </c:pt>
                <c:pt idx="5">
                  <c:v>other renewables</c:v>
                </c:pt>
              </c:strCache>
            </c:strRef>
          </c:cat>
          <c:val>
            <c:numRef>
              <c:f>japan_electricity!$F$9:$F$14</c:f>
              <c:numCache>
                <c:formatCode>0.0%</c:formatCode>
                <c:ptCount val="6"/>
                <c:pt idx="0">
                  <c:v>0.28061560512732131</c:v>
                </c:pt>
                <c:pt idx="1">
                  <c:v>0.13243584044705647</c:v>
                </c:pt>
                <c:pt idx="2">
                  <c:v>0.20990447506645518</c:v>
                </c:pt>
                <c:pt idx="3">
                  <c:v>0.27646439813849188</c:v>
                </c:pt>
                <c:pt idx="4">
                  <c:v>7.8334074188310523E-2</c:v>
                </c:pt>
                <c:pt idx="5">
                  <c:v>2.2245607032377691E-2</c:v>
                </c:pt>
              </c:numCache>
            </c:numRef>
          </c:val>
        </c:ser>
        <c:firstSliceAng val="0"/>
      </c:pieChart>
      <c:spPr>
        <a:noFill/>
        <a:ln w="25400">
          <a:noFill/>
        </a:ln>
      </c:spPr>
    </c:plotArea>
    <c:legend>
      <c:legendPos val="r"/>
      <c:layout>
        <c:manualLayout>
          <c:xMode val="edge"/>
          <c:yMode val="edge"/>
          <c:x val="0.98966669214891834"/>
          <c:y val="6.1889266996199614E-2"/>
          <c:w val="0"/>
          <c:h val="0.88599485001283362"/>
        </c:manualLayout>
      </c:layout>
      <c:txPr>
        <a:bodyPr/>
        <a:lstStyle/>
        <a:p>
          <a:pPr>
            <a:defRPr sz="1400" b="1" i="0" baseline="0"/>
          </a:pPr>
          <a:endParaRPr lang="en-US"/>
        </a:p>
      </c:txPr>
    </c:legend>
    <c:plotVisOnly val="1"/>
    <c:dispBlanksAs val="zero"/>
  </c:chart>
  <c:spPr>
    <a:noFill/>
    <a:ln w="12700">
      <a:noFill/>
      <a:prstDash val="solid"/>
    </a:ln>
  </c:spPr>
  <c:externalData r:id="rId2"/>
  <c:userShapes r:id="rId3"/>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plotArea>
      <c:layout>
        <c:manualLayout>
          <c:layoutTarget val="inner"/>
          <c:xMode val="edge"/>
          <c:yMode val="edge"/>
          <c:x val="0.24031068392352006"/>
          <c:y val="0.23127072614058367"/>
          <c:w val="0.55555695745759992"/>
          <c:h val="0.70032684676373991"/>
        </c:manualLayout>
      </c:layout>
      <c:pieChart>
        <c:varyColors val="1"/>
        <c:ser>
          <c:idx val="0"/>
          <c:order val="0"/>
          <c:dPt>
            <c:idx val="0"/>
            <c:spPr>
              <a:solidFill>
                <a:schemeClr val="tx1"/>
              </a:solidFill>
            </c:spPr>
          </c:dPt>
          <c:dPt>
            <c:idx val="1"/>
            <c:spPr>
              <a:solidFill>
                <a:srgbClr val="C00000"/>
              </a:solidFill>
            </c:spPr>
          </c:dPt>
          <c:dPt>
            <c:idx val="2"/>
            <c:spPr>
              <a:solidFill>
                <a:srgbClr val="FFFF00"/>
              </a:solidFill>
            </c:spPr>
          </c:dPt>
          <c:dPt>
            <c:idx val="3"/>
            <c:spPr>
              <a:solidFill>
                <a:srgbClr val="FF0000"/>
              </a:solidFill>
            </c:spPr>
          </c:dPt>
          <c:dPt>
            <c:idx val="4"/>
            <c:spPr>
              <a:solidFill>
                <a:srgbClr val="00B0F0"/>
              </a:solidFill>
            </c:spPr>
          </c:dPt>
          <c:dPt>
            <c:idx val="5"/>
            <c:spPr>
              <a:solidFill>
                <a:srgbClr val="0BF000"/>
              </a:solidFill>
            </c:spPr>
          </c:dPt>
          <c:cat>
            <c:strRef>
              <c:f>japan_electricity!$E$9:$E$14</c:f>
              <c:strCache>
                <c:ptCount val="6"/>
                <c:pt idx="0">
                  <c:v>coal</c:v>
                </c:pt>
                <c:pt idx="1">
                  <c:v>oil</c:v>
                </c:pt>
                <c:pt idx="2">
                  <c:v>gas</c:v>
                </c:pt>
                <c:pt idx="3">
                  <c:v>nuclear</c:v>
                </c:pt>
                <c:pt idx="4">
                  <c:v>hydro</c:v>
                </c:pt>
                <c:pt idx="5">
                  <c:v>other renewables</c:v>
                </c:pt>
              </c:strCache>
            </c:strRef>
          </c:cat>
          <c:val>
            <c:numRef>
              <c:f>japan_electricity!$BT$9:$BT$14</c:f>
              <c:numCache>
                <c:formatCode>0.0%</c:formatCode>
                <c:ptCount val="6"/>
                <c:pt idx="0">
                  <c:v>0.17388672165995467</c:v>
                </c:pt>
                <c:pt idx="1">
                  <c:v>2.2262419131117234E-2</c:v>
                </c:pt>
                <c:pt idx="2">
                  <c:v>0.46064468473989401</c:v>
                </c:pt>
                <c:pt idx="3">
                  <c:v>0.15680221931703991</c:v>
                </c:pt>
                <c:pt idx="4">
                  <c:v>0.18319857809263801</c:v>
                </c:pt>
                <c:pt idx="5">
                  <c:v>3.2053770593630623E-3</c:v>
                </c:pt>
              </c:numCache>
            </c:numRef>
          </c:val>
        </c:ser>
        <c:ser>
          <c:idx val="1"/>
          <c:order val="1"/>
          <c:spPr>
            <a:solidFill>
              <a:srgbClr val="993366"/>
            </a:solidFill>
            <a:ln w="12700">
              <a:solidFill>
                <a:srgbClr val="000000"/>
              </a:solidFill>
              <a:prstDash val="solid"/>
            </a:ln>
          </c:spPr>
          <c:dPt>
            <c:idx val="0"/>
            <c:spPr>
              <a:solidFill>
                <a:srgbClr val="9999FF"/>
              </a:solidFill>
              <a:ln w="12700">
                <a:solidFill>
                  <a:srgbClr val="000000"/>
                </a:solidFill>
                <a:prstDash val="solid"/>
              </a:ln>
            </c:spPr>
          </c:dPt>
          <c:dPt>
            <c:idx val="2"/>
            <c:spPr>
              <a:solidFill>
                <a:srgbClr val="FFFFCC"/>
              </a:solidFill>
              <a:ln w="12700">
                <a:solidFill>
                  <a:srgbClr val="000000"/>
                </a:solidFill>
                <a:prstDash val="solid"/>
              </a:ln>
            </c:spPr>
          </c:dPt>
          <c:dPt>
            <c:idx val="3"/>
            <c:spPr>
              <a:solidFill>
                <a:srgbClr val="CCFFFF"/>
              </a:solidFill>
              <a:ln w="12700">
                <a:solidFill>
                  <a:srgbClr val="000000"/>
                </a:solidFill>
                <a:prstDash val="solid"/>
              </a:ln>
            </c:spPr>
          </c:dPt>
          <c:dPt>
            <c:idx val="4"/>
            <c:spPr>
              <a:solidFill>
                <a:srgbClr val="660066"/>
              </a:solidFill>
              <a:ln w="12700">
                <a:solidFill>
                  <a:srgbClr val="000000"/>
                </a:solidFill>
                <a:prstDash val="solid"/>
              </a:ln>
            </c:spPr>
          </c:dPt>
          <c:dPt>
            <c:idx val="5"/>
            <c:spPr>
              <a:solidFill>
                <a:srgbClr val="FF8080"/>
              </a:solidFill>
              <a:ln w="12700">
                <a:solidFill>
                  <a:srgbClr val="000000"/>
                </a:solidFill>
                <a:prstDash val="solid"/>
              </a:ln>
            </c:spPr>
          </c:dPt>
          <c:cat>
            <c:strRef>
              <c:f>japan_electricity!$E$9:$E$14</c:f>
              <c:strCache>
                <c:ptCount val="6"/>
                <c:pt idx="0">
                  <c:v>coal</c:v>
                </c:pt>
                <c:pt idx="1">
                  <c:v>oil</c:v>
                </c:pt>
                <c:pt idx="2">
                  <c:v>gas</c:v>
                </c:pt>
                <c:pt idx="3">
                  <c:v>nuclear</c:v>
                </c:pt>
                <c:pt idx="4">
                  <c:v>hydro</c:v>
                </c:pt>
                <c:pt idx="5">
                  <c:v>other renewables</c:v>
                </c:pt>
              </c:strCache>
            </c:strRef>
          </c:cat>
          <c:val>
            <c:numRef>
              <c:f>japan_electricity!$F$9:$F$14</c:f>
              <c:numCache>
                <c:formatCode>0.0%</c:formatCode>
                <c:ptCount val="6"/>
                <c:pt idx="0">
                  <c:v>0.28061560512732131</c:v>
                </c:pt>
                <c:pt idx="1">
                  <c:v>0.13243584044705647</c:v>
                </c:pt>
                <c:pt idx="2">
                  <c:v>0.20990447506645518</c:v>
                </c:pt>
                <c:pt idx="3">
                  <c:v>0.27646439813849188</c:v>
                </c:pt>
                <c:pt idx="4">
                  <c:v>7.8334074188310523E-2</c:v>
                </c:pt>
                <c:pt idx="5">
                  <c:v>2.2245607032377691E-2</c:v>
                </c:pt>
              </c:numCache>
            </c:numRef>
          </c:val>
        </c:ser>
        <c:ser>
          <c:idx val="2"/>
          <c:order val="2"/>
          <c:dPt>
            <c:idx val="0"/>
            <c:spPr>
              <a:solidFill>
                <a:schemeClr val="tx1"/>
              </a:solidFill>
            </c:spPr>
          </c:dPt>
          <c:dPt>
            <c:idx val="1"/>
            <c:spPr>
              <a:solidFill>
                <a:srgbClr val="C00000"/>
              </a:solidFill>
            </c:spPr>
          </c:dPt>
          <c:dPt>
            <c:idx val="2"/>
            <c:spPr>
              <a:solidFill>
                <a:srgbClr val="FFFF00"/>
              </a:solidFill>
            </c:spPr>
          </c:dPt>
          <c:dPt>
            <c:idx val="3"/>
            <c:spPr>
              <a:solidFill>
                <a:srgbClr val="FF0000"/>
              </a:solidFill>
            </c:spPr>
          </c:dPt>
          <c:dPt>
            <c:idx val="4"/>
            <c:spPr>
              <a:solidFill>
                <a:srgbClr val="00B0F0"/>
              </a:solidFill>
            </c:spPr>
          </c:dPt>
          <c:dPt>
            <c:idx val="5"/>
            <c:spPr>
              <a:solidFill>
                <a:srgbClr val="0BF000"/>
              </a:solidFill>
            </c:spPr>
          </c:dPt>
          <c:cat>
            <c:strRef>
              <c:f>japan_electricity!$E$9:$E$14</c:f>
              <c:strCache>
                <c:ptCount val="6"/>
                <c:pt idx="0">
                  <c:v>coal</c:v>
                </c:pt>
                <c:pt idx="1">
                  <c:v>oil</c:v>
                </c:pt>
                <c:pt idx="2">
                  <c:v>gas</c:v>
                </c:pt>
                <c:pt idx="3">
                  <c:v>nuclear</c:v>
                </c:pt>
                <c:pt idx="4">
                  <c:v>hydro</c:v>
                </c:pt>
                <c:pt idx="5">
                  <c:v>other renewables</c:v>
                </c:pt>
              </c:strCache>
            </c:strRef>
          </c:cat>
          <c:val>
            <c:numRef>
              <c:f>japan_electricity!$BT$9:$BT$14</c:f>
              <c:numCache>
                <c:formatCode>0.0%</c:formatCode>
                <c:ptCount val="6"/>
                <c:pt idx="0">
                  <c:v>0.17388672165995467</c:v>
                </c:pt>
                <c:pt idx="1">
                  <c:v>2.2262419131117234E-2</c:v>
                </c:pt>
                <c:pt idx="2">
                  <c:v>0.46064468473989401</c:v>
                </c:pt>
                <c:pt idx="3">
                  <c:v>0.15680221931703991</c:v>
                </c:pt>
                <c:pt idx="4">
                  <c:v>0.18319857809263801</c:v>
                </c:pt>
                <c:pt idx="5">
                  <c:v>3.2053770593630623E-3</c:v>
                </c:pt>
              </c:numCache>
            </c:numRef>
          </c:val>
        </c:ser>
        <c:ser>
          <c:idx val="3"/>
          <c:order val="3"/>
          <c:spPr>
            <a:solidFill>
              <a:srgbClr val="993366"/>
            </a:solidFill>
            <a:ln w="12700">
              <a:solidFill>
                <a:srgbClr val="000000"/>
              </a:solidFill>
              <a:prstDash val="solid"/>
            </a:ln>
          </c:spPr>
          <c:dPt>
            <c:idx val="0"/>
            <c:spPr>
              <a:solidFill>
                <a:srgbClr val="9999FF"/>
              </a:solidFill>
              <a:ln w="12700">
                <a:solidFill>
                  <a:srgbClr val="000000"/>
                </a:solidFill>
                <a:prstDash val="solid"/>
              </a:ln>
            </c:spPr>
          </c:dPt>
          <c:dPt>
            <c:idx val="2"/>
            <c:spPr>
              <a:solidFill>
                <a:srgbClr val="FFFFCC"/>
              </a:solidFill>
              <a:ln w="12700">
                <a:solidFill>
                  <a:srgbClr val="000000"/>
                </a:solidFill>
                <a:prstDash val="solid"/>
              </a:ln>
            </c:spPr>
          </c:dPt>
          <c:dPt>
            <c:idx val="3"/>
            <c:spPr>
              <a:solidFill>
                <a:srgbClr val="CCFFFF"/>
              </a:solidFill>
              <a:ln w="12700">
                <a:solidFill>
                  <a:srgbClr val="000000"/>
                </a:solidFill>
                <a:prstDash val="solid"/>
              </a:ln>
            </c:spPr>
          </c:dPt>
          <c:dPt>
            <c:idx val="4"/>
            <c:spPr>
              <a:solidFill>
                <a:srgbClr val="660066"/>
              </a:solidFill>
              <a:ln w="12700">
                <a:solidFill>
                  <a:srgbClr val="000000"/>
                </a:solidFill>
                <a:prstDash val="solid"/>
              </a:ln>
            </c:spPr>
          </c:dPt>
          <c:dPt>
            <c:idx val="5"/>
            <c:spPr>
              <a:solidFill>
                <a:srgbClr val="FF8080"/>
              </a:solidFill>
              <a:ln w="12700">
                <a:solidFill>
                  <a:srgbClr val="000000"/>
                </a:solidFill>
                <a:prstDash val="solid"/>
              </a:ln>
            </c:spPr>
          </c:dPt>
          <c:cat>
            <c:strRef>
              <c:f>japan_electricity!$E$9:$E$14</c:f>
              <c:strCache>
                <c:ptCount val="6"/>
                <c:pt idx="0">
                  <c:v>coal</c:v>
                </c:pt>
                <c:pt idx="1">
                  <c:v>oil</c:v>
                </c:pt>
                <c:pt idx="2">
                  <c:v>gas</c:v>
                </c:pt>
                <c:pt idx="3">
                  <c:v>nuclear</c:v>
                </c:pt>
                <c:pt idx="4">
                  <c:v>hydro</c:v>
                </c:pt>
                <c:pt idx="5">
                  <c:v>other renewables</c:v>
                </c:pt>
              </c:strCache>
            </c:strRef>
          </c:cat>
          <c:val>
            <c:numRef>
              <c:f>japan_electricity!$F$9:$F$14</c:f>
              <c:numCache>
                <c:formatCode>0.0%</c:formatCode>
                <c:ptCount val="6"/>
                <c:pt idx="0">
                  <c:v>0.28061560512732131</c:v>
                </c:pt>
                <c:pt idx="1">
                  <c:v>0.13243584044705647</c:v>
                </c:pt>
                <c:pt idx="2">
                  <c:v>0.20990447506645518</c:v>
                </c:pt>
                <c:pt idx="3">
                  <c:v>0.27646439813849188</c:v>
                </c:pt>
                <c:pt idx="4">
                  <c:v>7.8334074188310523E-2</c:v>
                </c:pt>
                <c:pt idx="5">
                  <c:v>2.2245607032377691E-2</c:v>
                </c:pt>
              </c:numCache>
            </c:numRef>
          </c:val>
        </c:ser>
        <c:firstSliceAng val="0"/>
      </c:pieChart>
      <c:spPr>
        <a:noFill/>
        <a:ln w="25400">
          <a:noFill/>
        </a:ln>
      </c:spPr>
    </c:plotArea>
    <c:legend>
      <c:legendPos val="r"/>
      <c:layout>
        <c:manualLayout>
          <c:xMode val="edge"/>
          <c:yMode val="edge"/>
          <c:x val="0.98966669214891834"/>
          <c:y val="6.1889266996199614E-2"/>
          <c:w val="0"/>
          <c:h val="0.88599485001283362"/>
        </c:manualLayout>
      </c:layout>
      <c:txPr>
        <a:bodyPr/>
        <a:lstStyle/>
        <a:p>
          <a:pPr>
            <a:defRPr sz="1400" b="1" i="0" baseline="0"/>
          </a:pPr>
          <a:endParaRPr lang="en-US"/>
        </a:p>
      </c:txPr>
    </c:legend>
    <c:plotVisOnly val="1"/>
    <c:dispBlanksAs val="zero"/>
  </c:chart>
  <c:spPr>
    <a:noFill/>
    <a:ln w="12700">
      <a:noFill/>
      <a:prstDash val="solid"/>
    </a:ln>
  </c:spPr>
  <c:externalData r:id="rId2"/>
  <c:userShapes r:id="rId3"/>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plotArea>
      <c:layout>
        <c:manualLayout>
          <c:layoutTarget val="inner"/>
          <c:xMode val="edge"/>
          <c:yMode val="edge"/>
          <c:x val="0.25000029628751741"/>
          <c:y val="0.23343848580442458"/>
          <c:w val="0.5364084027139937"/>
          <c:h val="0.69716088328075709"/>
        </c:manualLayout>
      </c:layout>
      <c:pieChart>
        <c:varyColors val="1"/>
        <c:ser>
          <c:idx val="0"/>
          <c:order val="0"/>
          <c:dPt>
            <c:idx val="0"/>
            <c:spPr>
              <a:solidFill>
                <a:schemeClr val="tx1"/>
              </a:solidFill>
            </c:spPr>
          </c:dPt>
          <c:dPt>
            <c:idx val="1"/>
            <c:spPr>
              <a:solidFill>
                <a:srgbClr val="C00000"/>
              </a:solidFill>
            </c:spPr>
          </c:dPt>
          <c:dPt>
            <c:idx val="2"/>
            <c:spPr>
              <a:solidFill>
                <a:srgbClr val="FFFF00"/>
              </a:solidFill>
            </c:spPr>
          </c:dPt>
          <c:dPt>
            <c:idx val="3"/>
            <c:spPr>
              <a:solidFill>
                <a:srgbClr val="FF0000"/>
              </a:solidFill>
            </c:spPr>
          </c:dPt>
          <c:dPt>
            <c:idx val="4"/>
            <c:spPr>
              <a:solidFill>
                <a:srgbClr val="00B0F0"/>
              </a:solidFill>
            </c:spPr>
          </c:dPt>
          <c:dPt>
            <c:idx val="5"/>
            <c:spPr>
              <a:solidFill>
                <a:srgbClr val="0BF000"/>
              </a:solidFill>
            </c:spPr>
          </c:dPt>
          <c:cat>
            <c:strRef>
              <c:f>japan_electricity!$E$9:$E$14</c:f>
              <c:strCache>
                <c:ptCount val="6"/>
                <c:pt idx="0">
                  <c:v>coal</c:v>
                </c:pt>
                <c:pt idx="1">
                  <c:v>oil</c:v>
                </c:pt>
                <c:pt idx="2">
                  <c:v>gas</c:v>
                </c:pt>
                <c:pt idx="3">
                  <c:v>nuclear</c:v>
                </c:pt>
                <c:pt idx="4">
                  <c:v>hydro</c:v>
                </c:pt>
                <c:pt idx="5">
                  <c:v>other renewables</c:v>
                </c:pt>
              </c:strCache>
            </c:strRef>
          </c:cat>
          <c:val>
            <c:numRef>
              <c:f>japan_electricity!$BN$9:$BN$14</c:f>
              <c:numCache>
                <c:formatCode>0.0%</c:formatCode>
                <c:ptCount val="6"/>
                <c:pt idx="0">
                  <c:v>0.68659062916195157</c:v>
                </c:pt>
                <c:pt idx="1">
                  <c:v>4.4664046887092461E-2</c:v>
                </c:pt>
                <c:pt idx="2">
                  <c:v>8.9372440243133094E-2</c:v>
                </c:pt>
                <c:pt idx="3">
                  <c:v>2.4766787641926583E-2</c:v>
                </c:pt>
                <c:pt idx="4">
                  <c:v>0.14305169510801227</c:v>
                </c:pt>
                <c:pt idx="5">
                  <c:v>1.1554400957883735E-2</c:v>
                </c:pt>
              </c:numCache>
            </c:numRef>
          </c:val>
        </c:ser>
        <c:ser>
          <c:idx val="1"/>
          <c:order val="1"/>
          <c:spPr>
            <a:solidFill>
              <a:srgbClr val="993366"/>
            </a:solidFill>
            <a:ln w="12700">
              <a:solidFill>
                <a:srgbClr val="000000"/>
              </a:solidFill>
              <a:prstDash val="solid"/>
            </a:ln>
          </c:spPr>
          <c:dPt>
            <c:idx val="0"/>
            <c:spPr>
              <a:solidFill>
                <a:srgbClr val="9999FF"/>
              </a:solidFill>
              <a:ln w="12700">
                <a:solidFill>
                  <a:srgbClr val="000000"/>
                </a:solidFill>
                <a:prstDash val="solid"/>
              </a:ln>
            </c:spPr>
          </c:dPt>
          <c:dPt>
            <c:idx val="2"/>
            <c:spPr>
              <a:solidFill>
                <a:srgbClr val="FFFFCC"/>
              </a:solidFill>
              <a:ln w="12700">
                <a:solidFill>
                  <a:srgbClr val="000000"/>
                </a:solidFill>
                <a:prstDash val="solid"/>
              </a:ln>
            </c:spPr>
          </c:dPt>
          <c:dPt>
            <c:idx val="3"/>
            <c:spPr>
              <a:solidFill>
                <a:srgbClr val="CCFFFF"/>
              </a:solidFill>
              <a:ln w="12700">
                <a:solidFill>
                  <a:srgbClr val="000000"/>
                </a:solidFill>
                <a:prstDash val="solid"/>
              </a:ln>
            </c:spPr>
          </c:dPt>
          <c:dPt>
            <c:idx val="4"/>
            <c:spPr>
              <a:solidFill>
                <a:srgbClr val="660066"/>
              </a:solidFill>
              <a:ln w="12700">
                <a:solidFill>
                  <a:srgbClr val="000000"/>
                </a:solidFill>
                <a:prstDash val="solid"/>
              </a:ln>
            </c:spPr>
          </c:dPt>
          <c:dPt>
            <c:idx val="5"/>
            <c:spPr>
              <a:solidFill>
                <a:srgbClr val="FF8080"/>
              </a:solidFill>
              <a:ln w="12700">
                <a:solidFill>
                  <a:srgbClr val="000000"/>
                </a:solidFill>
                <a:prstDash val="solid"/>
              </a:ln>
            </c:spPr>
          </c:dPt>
          <c:cat>
            <c:strRef>
              <c:f>japan_electricity!$E$9:$E$14</c:f>
              <c:strCache>
                <c:ptCount val="6"/>
                <c:pt idx="0">
                  <c:v>coal</c:v>
                </c:pt>
                <c:pt idx="1">
                  <c:v>oil</c:v>
                </c:pt>
                <c:pt idx="2">
                  <c:v>gas</c:v>
                </c:pt>
                <c:pt idx="3">
                  <c:v>nuclear</c:v>
                </c:pt>
                <c:pt idx="4">
                  <c:v>hydro</c:v>
                </c:pt>
                <c:pt idx="5">
                  <c:v>other renewables</c:v>
                </c:pt>
              </c:strCache>
            </c:strRef>
          </c:cat>
          <c:val>
            <c:numRef>
              <c:f>japan_electricity!$F$9:$F$14</c:f>
              <c:numCache>
                <c:formatCode>0.0%</c:formatCode>
                <c:ptCount val="6"/>
                <c:pt idx="0">
                  <c:v>0.28061560512732131</c:v>
                </c:pt>
                <c:pt idx="1">
                  <c:v>0.13243584044705647</c:v>
                </c:pt>
                <c:pt idx="2">
                  <c:v>0.20990447506645518</c:v>
                </c:pt>
                <c:pt idx="3">
                  <c:v>0.27646439813849188</c:v>
                </c:pt>
                <c:pt idx="4">
                  <c:v>7.8334074188310523E-2</c:v>
                </c:pt>
                <c:pt idx="5">
                  <c:v>2.2245607032377691E-2</c:v>
                </c:pt>
              </c:numCache>
            </c:numRef>
          </c:val>
        </c:ser>
        <c:ser>
          <c:idx val="2"/>
          <c:order val="2"/>
          <c:dPt>
            <c:idx val="0"/>
            <c:spPr>
              <a:solidFill>
                <a:schemeClr val="tx1"/>
              </a:solidFill>
            </c:spPr>
          </c:dPt>
          <c:dPt>
            <c:idx val="1"/>
            <c:spPr>
              <a:solidFill>
                <a:srgbClr val="C00000"/>
              </a:solidFill>
            </c:spPr>
          </c:dPt>
          <c:dPt>
            <c:idx val="2"/>
            <c:spPr>
              <a:solidFill>
                <a:srgbClr val="FFFF00"/>
              </a:solidFill>
            </c:spPr>
          </c:dPt>
          <c:dPt>
            <c:idx val="3"/>
            <c:spPr>
              <a:solidFill>
                <a:srgbClr val="FF0000"/>
              </a:solidFill>
            </c:spPr>
          </c:dPt>
          <c:dPt>
            <c:idx val="4"/>
            <c:spPr>
              <a:solidFill>
                <a:srgbClr val="00B0F0"/>
              </a:solidFill>
            </c:spPr>
          </c:dPt>
          <c:dPt>
            <c:idx val="5"/>
            <c:spPr>
              <a:solidFill>
                <a:srgbClr val="0BF000"/>
              </a:solidFill>
            </c:spPr>
          </c:dPt>
          <c:cat>
            <c:strRef>
              <c:f>japan_electricity!$E$9:$E$14</c:f>
              <c:strCache>
                <c:ptCount val="6"/>
                <c:pt idx="0">
                  <c:v>coal</c:v>
                </c:pt>
                <c:pt idx="1">
                  <c:v>oil</c:v>
                </c:pt>
                <c:pt idx="2">
                  <c:v>gas</c:v>
                </c:pt>
                <c:pt idx="3">
                  <c:v>nuclear</c:v>
                </c:pt>
                <c:pt idx="4">
                  <c:v>hydro</c:v>
                </c:pt>
                <c:pt idx="5">
                  <c:v>other renewables</c:v>
                </c:pt>
              </c:strCache>
            </c:strRef>
          </c:cat>
          <c:val>
            <c:numRef>
              <c:f>japan_electricity!$BN$9:$BN$14</c:f>
              <c:numCache>
                <c:formatCode>0.0%</c:formatCode>
                <c:ptCount val="6"/>
                <c:pt idx="0">
                  <c:v>0.68659062916195157</c:v>
                </c:pt>
                <c:pt idx="1">
                  <c:v>4.4664046887092461E-2</c:v>
                </c:pt>
                <c:pt idx="2">
                  <c:v>8.9372440243133094E-2</c:v>
                </c:pt>
                <c:pt idx="3">
                  <c:v>2.4766787641926583E-2</c:v>
                </c:pt>
                <c:pt idx="4">
                  <c:v>0.14305169510801227</c:v>
                </c:pt>
                <c:pt idx="5">
                  <c:v>1.1554400957883735E-2</c:v>
                </c:pt>
              </c:numCache>
            </c:numRef>
          </c:val>
        </c:ser>
        <c:ser>
          <c:idx val="3"/>
          <c:order val="3"/>
          <c:spPr>
            <a:solidFill>
              <a:srgbClr val="993366"/>
            </a:solidFill>
            <a:ln w="12700">
              <a:solidFill>
                <a:srgbClr val="000000"/>
              </a:solidFill>
              <a:prstDash val="solid"/>
            </a:ln>
          </c:spPr>
          <c:dPt>
            <c:idx val="0"/>
            <c:spPr>
              <a:solidFill>
                <a:srgbClr val="9999FF"/>
              </a:solidFill>
              <a:ln w="12700">
                <a:solidFill>
                  <a:srgbClr val="000000"/>
                </a:solidFill>
                <a:prstDash val="solid"/>
              </a:ln>
            </c:spPr>
          </c:dPt>
          <c:dPt>
            <c:idx val="2"/>
            <c:spPr>
              <a:solidFill>
                <a:srgbClr val="FFFFCC"/>
              </a:solidFill>
              <a:ln w="12700">
                <a:solidFill>
                  <a:srgbClr val="000000"/>
                </a:solidFill>
                <a:prstDash val="solid"/>
              </a:ln>
            </c:spPr>
          </c:dPt>
          <c:dPt>
            <c:idx val="3"/>
            <c:spPr>
              <a:solidFill>
                <a:srgbClr val="CCFFFF"/>
              </a:solidFill>
              <a:ln w="12700">
                <a:solidFill>
                  <a:srgbClr val="000000"/>
                </a:solidFill>
                <a:prstDash val="solid"/>
              </a:ln>
            </c:spPr>
          </c:dPt>
          <c:dPt>
            <c:idx val="4"/>
            <c:spPr>
              <a:solidFill>
                <a:srgbClr val="660066"/>
              </a:solidFill>
              <a:ln w="12700">
                <a:solidFill>
                  <a:srgbClr val="000000"/>
                </a:solidFill>
                <a:prstDash val="solid"/>
              </a:ln>
            </c:spPr>
          </c:dPt>
          <c:dPt>
            <c:idx val="5"/>
            <c:spPr>
              <a:solidFill>
                <a:srgbClr val="FF8080"/>
              </a:solidFill>
              <a:ln w="12700">
                <a:solidFill>
                  <a:srgbClr val="000000"/>
                </a:solidFill>
                <a:prstDash val="solid"/>
              </a:ln>
            </c:spPr>
          </c:dPt>
          <c:cat>
            <c:strRef>
              <c:f>japan_electricity!$E$9:$E$14</c:f>
              <c:strCache>
                <c:ptCount val="6"/>
                <c:pt idx="0">
                  <c:v>coal</c:v>
                </c:pt>
                <c:pt idx="1">
                  <c:v>oil</c:v>
                </c:pt>
                <c:pt idx="2">
                  <c:v>gas</c:v>
                </c:pt>
                <c:pt idx="3">
                  <c:v>nuclear</c:v>
                </c:pt>
                <c:pt idx="4">
                  <c:v>hydro</c:v>
                </c:pt>
                <c:pt idx="5">
                  <c:v>other renewables</c:v>
                </c:pt>
              </c:strCache>
            </c:strRef>
          </c:cat>
          <c:val>
            <c:numRef>
              <c:f>japan_electricity!$F$9:$F$14</c:f>
              <c:numCache>
                <c:formatCode>0.0%</c:formatCode>
                <c:ptCount val="6"/>
                <c:pt idx="0">
                  <c:v>0.28061560512732131</c:v>
                </c:pt>
                <c:pt idx="1">
                  <c:v>0.13243584044705647</c:v>
                </c:pt>
                <c:pt idx="2">
                  <c:v>0.20990447506645518</c:v>
                </c:pt>
                <c:pt idx="3">
                  <c:v>0.27646439813849188</c:v>
                </c:pt>
                <c:pt idx="4">
                  <c:v>7.8334074188310523E-2</c:v>
                </c:pt>
                <c:pt idx="5">
                  <c:v>2.2245607032377691E-2</c:v>
                </c:pt>
              </c:numCache>
            </c:numRef>
          </c:val>
        </c:ser>
        <c:firstSliceAng val="0"/>
      </c:pieChart>
      <c:spPr>
        <a:noFill/>
        <a:ln w="25400">
          <a:noFill/>
        </a:ln>
      </c:spPr>
    </c:plotArea>
    <c:legend>
      <c:legendPos val="r"/>
      <c:layout>
        <c:manualLayout>
          <c:xMode val="edge"/>
          <c:yMode val="edge"/>
          <c:x val="0.98966669214891834"/>
          <c:y val="6.1889431542576534E-2"/>
          <c:w val="0"/>
          <c:h val="0.88599488355094869"/>
        </c:manualLayout>
      </c:layout>
    </c:legend>
    <c:plotVisOnly val="1"/>
    <c:dispBlanksAs val="zero"/>
  </c:chart>
  <c:spPr>
    <a:noFill/>
    <a:ln w="12700">
      <a:noFill/>
      <a:prstDash val="solid"/>
    </a:ln>
  </c:spPr>
  <c:txPr>
    <a:bodyPr/>
    <a:lstStyle/>
    <a:p>
      <a:pPr>
        <a:defRPr>
          <a:solidFill>
            <a:srgbClr val="FFFF00"/>
          </a:solidFill>
        </a:defRPr>
      </a:pPr>
      <a:endParaRPr lang="en-US"/>
    </a:p>
  </c:txPr>
  <c:externalData r:id="rId2"/>
  <c:userShapes r:id="rId3"/>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GB"/>
  <c:chart>
    <c:plotArea>
      <c:layout>
        <c:manualLayout>
          <c:layoutTarget val="inner"/>
          <c:xMode val="edge"/>
          <c:yMode val="edge"/>
          <c:x val="0.10978740457409493"/>
          <c:y val="3.4386592546627612E-2"/>
          <c:w val="0.83907658719525957"/>
          <c:h val="0.74364441454057051"/>
        </c:manualLayout>
      </c:layout>
      <c:areaChart>
        <c:grouping val="stacked"/>
        <c:ser>
          <c:idx val="1"/>
          <c:order val="1"/>
          <c:tx>
            <c:strRef>
              <c:f>Sheet1!$C$1</c:f>
              <c:strCache>
                <c:ptCount val="1"/>
                <c:pt idx="0">
                  <c:v>Nuclear</c:v>
                </c:pt>
              </c:strCache>
            </c:strRef>
          </c:tx>
          <c:spPr>
            <a:solidFill>
              <a:srgbClr val="FF0000"/>
            </a:solidFill>
          </c:spPr>
          <c:cat>
            <c:numRef>
              <c:f>Sheet1!$A$2:$A$62</c:f>
              <c:numCache>
                <c:formatCode>0</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Sheet1!$C$2:$C$62</c:f>
              <c:numCache>
                <c:formatCode>0</c:formatCode>
                <c:ptCount val="61"/>
                <c:pt idx="0">
                  <c:v>23</c:v>
                </c:pt>
                <c:pt idx="1">
                  <c:v>24</c:v>
                </c:pt>
                <c:pt idx="2">
                  <c:v>26</c:v>
                </c:pt>
                <c:pt idx="3">
                  <c:v>24</c:v>
                </c:pt>
                <c:pt idx="4">
                  <c:v>29</c:v>
                </c:pt>
                <c:pt idx="5">
                  <c:v>26</c:v>
                </c:pt>
                <c:pt idx="6">
                  <c:v>31</c:v>
                </c:pt>
                <c:pt idx="7">
                  <c:v>35</c:v>
                </c:pt>
                <c:pt idx="8">
                  <c:v>32</c:v>
                </c:pt>
                <c:pt idx="9">
                  <c:v>33</c:v>
                </c:pt>
                <c:pt idx="10">
                  <c:v>32</c:v>
                </c:pt>
                <c:pt idx="11">
                  <c:v>33</c:v>
                </c:pt>
                <c:pt idx="12">
                  <c:v>39</c:v>
                </c:pt>
                <c:pt idx="13">
                  <c:v>44</c:v>
                </c:pt>
                <c:pt idx="14">
                  <c:v>47</c:v>
                </c:pt>
                <c:pt idx="15">
                  <c:v>54</c:v>
                </c:pt>
                <c:pt idx="16">
                  <c:v>52</c:v>
                </c:pt>
                <c:pt idx="17">
                  <c:v>48</c:v>
                </c:pt>
                <c:pt idx="18">
                  <c:v>56</c:v>
                </c:pt>
                <c:pt idx="19">
                  <c:v>64</c:v>
                </c:pt>
                <c:pt idx="20">
                  <c:v>59</c:v>
                </c:pt>
                <c:pt idx="21">
                  <c:v>63</c:v>
                </c:pt>
                <c:pt idx="22">
                  <c:v>69</c:v>
                </c:pt>
                <c:pt idx="23">
                  <c:v>81</c:v>
                </c:pt>
                <c:pt idx="24">
                  <c:v>80</c:v>
                </c:pt>
                <c:pt idx="25">
                  <c:v>81</c:v>
                </c:pt>
                <c:pt idx="26">
                  <c:v>86</c:v>
                </c:pt>
                <c:pt idx="27">
                  <c:v>89</c:v>
                </c:pt>
                <c:pt idx="28">
                  <c:v>91</c:v>
                </c:pt>
                <c:pt idx="29">
                  <c:v>88</c:v>
                </c:pt>
                <c:pt idx="30">
                  <c:v>78</c:v>
                </c:pt>
                <c:pt idx="31">
                  <c:v>83</c:v>
                </c:pt>
                <c:pt idx="32">
                  <c:v>81</c:v>
                </c:pt>
                <c:pt idx="33">
                  <c:v>82</c:v>
                </c:pt>
                <c:pt idx="34">
                  <c:v>74</c:v>
                </c:pt>
                <c:pt idx="35">
                  <c:v>75</c:v>
                </c:pt>
                <c:pt idx="36">
                  <c:v>69</c:v>
                </c:pt>
                <c:pt idx="37">
                  <c:v>57</c:v>
                </c:pt>
                <c:pt idx="38">
                  <c:v>48</c:v>
                </c:pt>
                <c:pt idx="39">
                  <c:v>63</c:v>
                </c:pt>
                <c:pt idx="40">
                  <c:v>56</c:v>
                </c:pt>
                <c:pt idx="41">
                  <c:v>57.616272000000002</c:v>
                </c:pt>
                <c:pt idx="42">
                  <c:v>57.616272000000002</c:v>
                </c:pt>
                <c:pt idx="43">
                  <c:v>50.96611800000008</c:v>
                </c:pt>
                <c:pt idx="44">
                  <c:v>50.96611800000008</c:v>
                </c:pt>
                <c:pt idx="45">
                  <c:v>37.665810000000072</c:v>
                </c:pt>
                <c:pt idx="46">
                  <c:v>37.665810000000072</c:v>
                </c:pt>
                <c:pt idx="47">
                  <c:v>25.80039</c:v>
                </c:pt>
                <c:pt idx="48">
                  <c:v>25.80039</c:v>
                </c:pt>
                <c:pt idx="49">
                  <c:v>19.840085999999999</c:v>
                </c:pt>
                <c:pt idx="50">
                  <c:v>19.840085999999999</c:v>
                </c:pt>
                <c:pt idx="51">
                  <c:v>19.840085999999999</c:v>
                </c:pt>
                <c:pt idx="52">
                  <c:v>19.840085999999999</c:v>
                </c:pt>
                <c:pt idx="53">
                  <c:v>19.840085999999999</c:v>
                </c:pt>
                <c:pt idx="54">
                  <c:v>6.5673719999999909</c:v>
                </c:pt>
                <c:pt idx="55">
                  <c:v>6.5673719999999909</c:v>
                </c:pt>
                <c:pt idx="56">
                  <c:v>6.5673719999999909</c:v>
                </c:pt>
                <c:pt idx="57">
                  <c:v>6.5673719999999909</c:v>
                </c:pt>
                <c:pt idx="58">
                  <c:v>6.5673719999999909</c:v>
                </c:pt>
                <c:pt idx="59">
                  <c:v>6.5673719999999909</c:v>
                </c:pt>
                <c:pt idx="60">
                  <c:v>6.5673719999999909</c:v>
                </c:pt>
              </c:numCache>
            </c:numRef>
          </c:val>
        </c:ser>
        <c:ser>
          <c:idx val="2"/>
          <c:order val="2"/>
          <c:tx>
            <c:strRef>
              <c:f>Sheet1!$D$1</c:f>
              <c:strCache>
                <c:ptCount val="1"/>
                <c:pt idx="0">
                  <c:v>new nuclear</c:v>
                </c:pt>
              </c:strCache>
            </c:strRef>
          </c:tx>
          <c:spPr>
            <a:solidFill>
              <a:srgbClr val="FF3399"/>
            </a:solidFill>
            <a:ln w="15828">
              <a:solidFill>
                <a:prstClr val="black"/>
              </a:solidFill>
            </a:ln>
          </c:spPr>
          <c:cat>
            <c:numRef>
              <c:f>Sheet1!$A$2:$A$62</c:f>
              <c:numCache>
                <c:formatCode>0</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Sheet1!$D$2:$D$62</c:f>
              <c:numCache>
                <c:formatCode>0</c:formatCode>
                <c:ptCount val="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4.2705000000000002</c:v>
                </c:pt>
                <c:pt idx="51">
                  <c:v>12.811500000000002</c:v>
                </c:pt>
                <c:pt idx="52">
                  <c:v>21.352499999999964</c:v>
                </c:pt>
                <c:pt idx="53">
                  <c:v>29.8935</c:v>
                </c:pt>
                <c:pt idx="54">
                  <c:v>38.4345</c:v>
                </c:pt>
                <c:pt idx="55">
                  <c:v>46.975500000000011</c:v>
                </c:pt>
                <c:pt idx="56">
                  <c:v>55.516500000000001</c:v>
                </c:pt>
                <c:pt idx="57">
                  <c:v>64.057500000000005</c:v>
                </c:pt>
                <c:pt idx="58">
                  <c:v>72.598500000000001</c:v>
                </c:pt>
                <c:pt idx="59">
                  <c:v>81.139499999999998</c:v>
                </c:pt>
                <c:pt idx="60">
                  <c:v>89.680499999999981</c:v>
                </c:pt>
              </c:numCache>
            </c:numRef>
          </c:val>
        </c:ser>
        <c:ser>
          <c:idx val="3"/>
          <c:order val="3"/>
          <c:tx>
            <c:strRef>
              <c:f>Sheet1!$E$1</c:f>
              <c:strCache>
                <c:ptCount val="1"/>
                <c:pt idx="0">
                  <c:v>coal</c:v>
                </c:pt>
              </c:strCache>
            </c:strRef>
          </c:tx>
          <c:spPr>
            <a:solidFill>
              <a:schemeClr val="tx1"/>
            </a:solidFill>
            <a:ln w="25329">
              <a:solidFill>
                <a:prstClr val="black"/>
              </a:solidFill>
            </a:ln>
          </c:spPr>
          <c:cat>
            <c:numRef>
              <c:f>Sheet1!$A$2:$A$62</c:f>
              <c:numCache>
                <c:formatCode>0</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Sheet1!$E$2:$E$62</c:f>
              <c:numCache>
                <c:formatCode>0</c:formatCode>
                <c:ptCount val="61"/>
                <c:pt idx="0">
                  <c:v>154.98481446466556</c:v>
                </c:pt>
                <c:pt idx="1">
                  <c:v>152.33768454654248</c:v>
                </c:pt>
                <c:pt idx="2">
                  <c:v>138.60546307675091</c:v>
                </c:pt>
                <c:pt idx="3">
                  <c:v>165.02308304590076</c:v>
                </c:pt>
                <c:pt idx="4">
                  <c:v>144.93192648059969</c:v>
                </c:pt>
                <c:pt idx="5">
                  <c:v>163.06148715848644</c:v>
                </c:pt>
                <c:pt idx="6">
                  <c:v>174.07418117438729</c:v>
                </c:pt>
                <c:pt idx="7">
                  <c:v>176.79935535858178</c:v>
                </c:pt>
                <c:pt idx="8">
                  <c:v>180.50141402714931</c:v>
                </c:pt>
                <c:pt idx="9">
                  <c:v>195.02665159101915</c:v>
                </c:pt>
                <c:pt idx="10">
                  <c:v>198.12228629579405</c:v>
                </c:pt>
                <c:pt idx="11">
                  <c:v>198.59594496741519</c:v>
                </c:pt>
                <c:pt idx="12">
                  <c:v>184.27517280029892</c:v>
                </c:pt>
                <c:pt idx="13">
                  <c:v>187.95652173913038</c:v>
                </c:pt>
                <c:pt idx="14">
                  <c:v>121.06685133887348</c:v>
                </c:pt>
                <c:pt idx="15">
                  <c:v>170.39196625091739</c:v>
                </c:pt>
                <c:pt idx="16">
                  <c:v>195.89163916391641</c:v>
                </c:pt>
                <c:pt idx="17">
                  <c:v>206.41711101791424</c:v>
                </c:pt>
                <c:pt idx="18">
                  <c:v>199.31175196626012</c:v>
                </c:pt>
                <c:pt idx="19">
                  <c:v>194.16537168038963</c:v>
                </c:pt>
                <c:pt idx="20">
                  <c:v>202.81947912950395</c:v>
                </c:pt>
                <c:pt idx="21">
                  <c:v>198.59665384615357</c:v>
                </c:pt>
                <c:pt idx="22">
                  <c:v>191.2158563196312</c:v>
                </c:pt>
                <c:pt idx="23">
                  <c:v>164.91277383059537</c:v>
                </c:pt>
                <c:pt idx="24">
                  <c:v>160.84716144293355</c:v>
                </c:pt>
                <c:pt idx="25">
                  <c:v>165.05626483096842</c:v>
                </c:pt>
                <c:pt idx="26">
                  <c:v>156.49578387734914</c:v>
                </c:pt>
                <c:pt idx="27">
                  <c:v>132.28999125050478</c:v>
                </c:pt>
                <c:pt idx="28">
                  <c:v>138.64521010781928</c:v>
                </c:pt>
                <c:pt idx="29">
                  <c:v>127.36726639891137</c:v>
                </c:pt>
                <c:pt idx="30">
                  <c:v>138.20337210971789</c:v>
                </c:pt>
                <c:pt idx="31">
                  <c:v>139.05385172451574</c:v>
                </c:pt>
                <c:pt idx="32">
                  <c:v>142.17535168297078</c:v>
                </c:pt>
                <c:pt idx="33">
                  <c:v>154.82554076333997</c:v>
                </c:pt>
                <c:pt idx="34">
                  <c:v>148.16303323894414</c:v>
                </c:pt>
                <c:pt idx="35">
                  <c:v>149.36131309391584</c:v>
                </c:pt>
                <c:pt idx="36">
                  <c:v>163.05616339402218</c:v>
                </c:pt>
                <c:pt idx="37">
                  <c:v>155.42812766988104</c:v>
                </c:pt>
                <c:pt idx="38">
                  <c:v>139.74673650854442</c:v>
                </c:pt>
                <c:pt idx="39">
                  <c:v>120.37370559747463</c:v>
                </c:pt>
                <c:pt idx="40">
                  <c:v>124.11648960880196</c:v>
                </c:pt>
                <c:pt idx="41">
                  <c:v>113.24726219000014</c:v>
                </c:pt>
                <c:pt idx="42">
                  <c:v>104.41104806999999</c:v>
                </c:pt>
                <c:pt idx="43">
                  <c:v>95.574833960000007</c:v>
                </c:pt>
                <c:pt idx="44">
                  <c:v>86.738619850999982</c:v>
                </c:pt>
                <c:pt idx="45">
                  <c:v>85.682426113999654</c:v>
                </c:pt>
                <c:pt idx="46">
                  <c:v>77.907728759999998</c:v>
                </c:pt>
                <c:pt idx="47">
                  <c:v>77.907728759999998</c:v>
                </c:pt>
                <c:pt idx="48">
                  <c:v>77.907728759999998</c:v>
                </c:pt>
                <c:pt idx="49">
                  <c:v>77.907728759999998</c:v>
                </c:pt>
                <c:pt idx="50">
                  <c:v>77.907728759999998</c:v>
                </c:pt>
                <c:pt idx="51">
                  <c:v>70.116955883999978</c:v>
                </c:pt>
                <c:pt idx="52">
                  <c:v>62.326183008000001</c:v>
                </c:pt>
                <c:pt idx="53">
                  <c:v>54.535410132000095</c:v>
                </c:pt>
                <c:pt idx="54">
                  <c:v>46.744637255999997</c:v>
                </c:pt>
                <c:pt idx="55">
                  <c:v>38.953864379999921</c:v>
                </c:pt>
                <c:pt idx="56">
                  <c:v>31.163091504</c:v>
                </c:pt>
                <c:pt idx="57">
                  <c:v>23.372318628000031</c:v>
                </c:pt>
                <c:pt idx="58">
                  <c:v>15.581545752</c:v>
                </c:pt>
                <c:pt idx="59">
                  <c:v>7.7907728759999895</c:v>
                </c:pt>
                <c:pt idx="60">
                  <c:v>0</c:v>
                </c:pt>
              </c:numCache>
            </c:numRef>
          </c:val>
        </c:ser>
        <c:ser>
          <c:idx val="4"/>
          <c:order val="4"/>
          <c:tx>
            <c:strRef>
              <c:f>Sheet1!$F$1</c:f>
              <c:strCache>
                <c:ptCount val="1"/>
                <c:pt idx="0">
                  <c:v>new coal CCS</c:v>
                </c:pt>
              </c:strCache>
            </c:strRef>
          </c:tx>
          <c:spPr>
            <a:solidFill>
              <a:schemeClr val="tx1">
                <a:lumMod val="65000"/>
                <a:lumOff val="35000"/>
              </a:schemeClr>
            </a:solidFill>
            <a:ln w="12664">
              <a:solidFill>
                <a:prstClr val="black"/>
              </a:solidFill>
            </a:ln>
          </c:spPr>
          <c:cat>
            <c:numRef>
              <c:f>Sheet1!$A$2:$A$62</c:f>
              <c:numCache>
                <c:formatCode>0</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Sheet1!$F$2:$F$62</c:f>
              <c:numCache>
                <c:formatCode>0</c:formatCode>
                <c:ptCount val="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0.98549999999999949</c:v>
                </c:pt>
                <c:pt idx="48">
                  <c:v>2.9564999999999952</c:v>
                </c:pt>
                <c:pt idx="49">
                  <c:v>4.9274999999999975</c:v>
                </c:pt>
                <c:pt idx="50">
                  <c:v>6.8984999999999985</c:v>
                </c:pt>
                <c:pt idx="51">
                  <c:v>8.8695000000000235</c:v>
                </c:pt>
                <c:pt idx="52">
                  <c:v>10.8405</c:v>
                </c:pt>
                <c:pt idx="53">
                  <c:v>12.811500000000002</c:v>
                </c:pt>
                <c:pt idx="54">
                  <c:v>14.782500000000002</c:v>
                </c:pt>
                <c:pt idx="55">
                  <c:v>16.75349999999996</c:v>
                </c:pt>
                <c:pt idx="56">
                  <c:v>21.024000000000001</c:v>
                </c:pt>
                <c:pt idx="57">
                  <c:v>27.594000000000001</c:v>
                </c:pt>
                <c:pt idx="58">
                  <c:v>34.164000000000001</c:v>
                </c:pt>
                <c:pt idx="59">
                  <c:v>40.734000000000002</c:v>
                </c:pt>
                <c:pt idx="60">
                  <c:v>47.304000000000002</c:v>
                </c:pt>
              </c:numCache>
            </c:numRef>
          </c:val>
        </c:ser>
        <c:ser>
          <c:idx val="5"/>
          <c:order val="5"/>
          <c:tx>
            <c:strRef>
              <c:f>Sheet1!$G$1</c:f>
              <c:strCache>
                <c:ptCount val="1"/>
                <c:pt idx="0">
                  <c:v>oil</c:v>
                </c:pt>
              </c:strCache>
            </c:strRef>
          </c:tx>
          <c:spPr>
            <a:solidFill>
              <a:schemeClr val="accent6">
                <a:lumMod val="50000"/>
              </a:schemeClr>
            </a:solidFill>
            <a:ln w="25329">
              <a:noFill/>
            </a:ln>
          </c:spPr>
          <c:cat>
            <c:numRef>
              <c:f>Sheet1!$A$2:$A$62</c:f>
              <c:numCache>
                <c:formatCode>0</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Sheet1!$G$2:$G$62</c:f>
              <c:numCache>
                <c:formatCode>0</c:formatCode>
                <c:ptCount val="61"/>
                <c:pt idx="0">
                  <c:v>47.751299929094785</c:v>
                </c:pt>
                <c:pt idx="1">
                  <c:v>56.130080373938341</c:v>
                </c:pt>
                <c:pt idx="2">
                  <c:v>72.527371243436235</c:v>
                </c:pt>
                <c:pt idx="3">
                  <c:v>67.387529848766235</c:v>
                </c:pt>
                <c:pt idx="4">
                  <c:v>68.927842069434988</c:v>
                </c:pt>
                <c:pt idx="5">
                  <c:v>53.379746094892525</c:v>
                </c:pt>
                <c:pt idx="6">
                  <c:v>42.726231926822166</c:v>
                </c:pt>
                <c:pt idx="7">
                  <c:v>43.900080580177274</c:v>
                </c:pt>
                <c:pt idx="8">
                  <c:v>48.251300904977413</c:v>
                </c:pt>
                <c:pt idx="9">
                  <c:v>44.571959295751903</c:v>
                </c:pt>
                <c:pt idx="10">
                  <c:v>29.790196743554962</c:v>
                </c:pt>
                <c:pt idx="11">
                  <c:v>21.843953656770491</c:v>
                </c:pt>
                <c:pt idx="12">
                  <c:v>26.172987110031755</c:v>
                </c:pt>
                <c:pt idx="13">
                  <c:v>20.485507246376727</c:v>
                </c:pt>
                <c:pt idx="14">
                  <c:v>88.84210526315789</c:v>
                </c:pt>
                <c:pt idx="15">
                  <c:v>45.175165077035963</c:v>
                </c:pt>
                <c:pt idx="16">
                  <c:v>26.617711771177117</c:v>
                </c:pt>
                <c:pt idx="17">
                  <c:v>21.063806842010663</c:v>
                </c:pt>
                <c:pt idx="18">
                  <c:v>24.344010030776229</c:v>
                </c:pt>
                <c:pt idx="19">
                  <c:v>27.314855618694303</c:v>
                </c:pt>
                <c:pt idx="20">
                  <c:v>29.677845165893761</c:v>
                </c:pt>
                <c:pt idx="21">
                  <c:v>33.471346153846</c:v>
                </c:pt>
                <c:pt idx="22">
                  <c:v>28.920350364963486</c:v>
                </c:pt>
                <c:pt idx="23">
                  <c:v>28.346076713324852</c:v>
                </c:pt>
                <c:pt idx="24">
                  <c:v>23.463820224719086</c:v>
                </c:pt>
                <c:pt idx="25">
                  <c:v>18.277482164523132</c:v>
                </c:pt>
                <c:pt idx="26">
                  <c:v>17.886869436201781</c:v>
                </c:pt>
                <c:pt idx="27">
                  <c:v>15.20184271099744</c:v>
                </c:pt>
                <c:pt idx="28">
                  <c:v>9.8612839750569208</c:v>
                </c:pt>
                <c:pt idx="29">
                  <c:v>7.2003300246570126</c:v>
                </c:pt>
                <c:pt idx="30">
                  <c:v>8.3399583040697873</c:v>
                </c:pt>
                <c:pt idx="31">
                  <c:v>7.5049534398888085</c:v>
                </c:pt>
                <c:pt idx="32">
                  <c:v>6.3937416209997293</c:v>
                </c:pt>
                <c:pt idx="33">
                  <c:v>6.7225650514330058</c:v>
                </c:pt>
                <c:pt idx="34">
                  <c:v>5.424251133837263</c:v>
                </c:pt>
                <c:pt idx="35">
                  <c:v>5.2393557941503337</c:v>
                </c:pt>
                <c:pt idx="36">
                  <c:v>6.5219185360094265</c:v>
                </c:pt>
                <c:pt idx="37">
                  <c:v>6.1862536386986324</c:v>
                </c:pt>
                <c:pt idx="38">
                  <c:v>4.9238906167478405</c:v>
                </c:pt>
                <c:pt idx="39">
                  <c:v>6.3468520713810284</c:v>
                </c:pt>
                <c:pt idx="40">
                  <c:v>7.6042408312958365</c:v>
                </c:pt>
                <c:pt idx="41">
                  <c:v>7.2238167481662439</c:v>
                </c:pt>
                <c:pt idx="42">
                  <c:v>6.8433926650366814</c:v>
                </c:pt>
                <c:pt idx="43">
                  <c:v>6.4629685819070906</c:v>
                </c:pt>
                <c:pt idx="44">
                  <c:v>6.0825444987775059</c:v>
                </c:pt>
                <c:pt idx="45">
                  <c:v>5.7021204156479222</c:v>
                </c:pt>
                <c:pt idx="46">
                  <c:v>5.3216963325183384</c:v>
                </c:pt>
                <c:pt idx="47">
                  <c:v>4.9412722493887529</c:v>
                </c:pt>
                <c:pt idx="48">
                  <c:v>4.5608481662591682</c:v>
                </c:pt>
                <c:pt idx="49">
                  <c:v>4.1804240831295836</c:v>
                </c:pt>
                <c:pt idx="50">
                  <c:v>3.8</c:v>
                </c:pt>
                <c:pt idx="51">
                  <c:v>0</c:v>
                </c:pt>
                <c:pt idx="52">
                  <c:v>0</c:v>
                </c:pt>
                <c:pt idx="53">
                  <c:v>0</c:v>
                </c:pt>
                <c:pt idx="54">
                  <c:v>0</c:v>
                </c:pt>
                <c:pt idx="55">
                  <c:v>0</c:v>
                </c:pt>
                <c:pt idx="56">
                  <c:v>0</c:v>
                </c:pt>
                <c:pt idx="57">
                  <c:v>0</c:v>
                </c:pt>
                <c:pt idx="58">
                  <c:v>0</c:v>
                </c:pt>
                <c:pt idx="59">
                  <c:v>0</c:v>
                </c:pt>
                <c:pt idx="60">
                  <c:v>0</c:v>
                </c:pt>
              </c:numCache>
            </c:numRef>
          </c:val>
        </c:ser>
        <c:ser>
          <c:idx val="6"/>
          <c:order val="6"/>
          <c:tx>
            <c:strRef>
              <c:f>Sheet1!$H$1</c:f>
              <c:strCache>
                <c:ptCount val="1"/>
                <c:pt idx="0">
                  <c:v>Other Renewables</c:v>
                </c:pt>
              </c:strCache>
            </c:strRef>
          </c:tx>
          <c:spPr>
            <a:solidFill>
              <a:srgbClr val="03DB0D"/>
            </a:solidFill>
            <a:ln w="12664">
              <a:solidFill>
                <a:prstClr val="black"/>
              </a:solidFill>
            </a:ln>
          </c:spPr>
          <c:cat>
            <c:numRef>
              <c:f>Sheet1!$A$2:$A$62</c:f>
              <c:numCache>
                <c:formatCode>0</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Sheet1!$H$2:$H$62</c:f>
              <c:numCache>
                <c:formatCode>0</c:formatCode>
                <c:ptCount val="61"/>
                <c:pt idx="0">
                  <c:v>4.8965557100280375</c:v>
                </c:pt>
                <c:pt idx="1">
                  <c:v>4.9657864792588065</c:v>
                </c:pt>
                <c:pt idx="2">
                  <c:v>5.0350172484895745</c:v>
                </c:pt>
                <c:pt idx="3">
                  <c:v>5.1042480177203462</c:v>
                </c:pt>
                <c:pt idx="4">
                  <c:v>5.1734787869511258</c:v>
                </c:pt>
                <c:pt idx="5">
                  <c:v>5.2427095561818842</c:v>
                </c:pt>
                <c:pt idx="6">
                  <c:v>5.3119403254126594</c:v>
                </c:pt>
                <c:pt idx="7">
                  <c:v>5.3811710946434337</c:v>
                </c:pt>
                <c:pt idx="8">
                  <c:v>5.450401863874192</c:v>
                </c:pt>
                <c:pt idx="9">
                  <c:v>5.5196326331049717</c:v>
                </c:pt>
                <c:pt idx="10">
                  <c:v>5.5888634023357397</c:v>
                </c:pt>
                <c:pt idx="11">
                  <c:v>5.6580941715664848</c:v>
                </c:pt>
                <c:pt idx="12">
                  <c:v>5.72732494079726</c:v>
                </c:pt>
                <c:pt idx="13">
                  <c:v>5.7965557100280387</c:v>
                </c:pt>
                <c:pt idx="14">
                  <c:v>5.8657864792587961</c:v>
                </c:pt>
                <c:pt idx="15">
                  <c:v>5.9350172484895767</c:v>
                </c:pt>
                <c:pt idx="16">
                  <c:v>6.0042480177203474</c:v>
                </c:pt>
                <c:pt idx="17">
                  <c:v>6.0734787869511306</c:v>
                </c:pt>
                <c:pt idx="18">
                  <c:v>6.1427095561818845</c:v>
                </c:pt>
                <c:pt idx="19">
                  <c:v>6.2119403254126633</c:v>
                </c:pt>
                <c:pt idx="20">
                  <c:v>6.2811710946434376</c:v>
                </c:pt>
                <c:pt idx="21">
                  <c:v>6.3504018638741915</c:v>
                </c:pt>
                <c:pt idx="22">
                  <c:v>6.4196326331049729</c:v>
                </c:pt>
                <c:pt idx="23">
                  <c:v>6.488863402335741</c:v>
                </c:pt>
                <c:pt idx="24">
                  <c:v>6.5580941715664887</c:v>
                </c:pt>
                <c:pt idx="25">
                  <c:v>6.6273249407972532</c:v>
                </c:pt>
                <c:pt idx="26">
                  <c:v>5.3143663279999886</c:v>
                </c:pt>
                <c:pt idx="27">
                  <c:v>6.4420101570499897</c:v>
                </c:pt>
                <c:pt idx="28">
                  <c:v>7.9778758848999995</c:v>
                </c:pt>
                <c:pt idx="29">
                  <c:v>8.9722234331000017</c:v>
                </c:pt>
                <c:pt idx="30">
                  <c:v>9.1834312677500005</c:v>
                </c:pt>
                <c:pt idx="31">
                  <c:v>8.7946728878999991</c:v>
                </c:pt>
                <c:pt idx="32">
                  <c:v>10.075119676002556</c:v>
                </c:pt>
                <c:pt idx="33">
                  <c:v>9.4651395925622541</c:v>
                </c:pt>
                <c:pt idx="34">
                  <c:v>12.49536822258</c:v>
                </c:pt>
                <c:pt idx="35">
                  <c:v>14.476667473030002</c:v>
                </c:pt>
                <c:pt idx="36">
                  <c:v>14.359080836575037</c:v>
                </c:pt>
                <c:pt idx="37">
                  <c:v>14.861007334125024</c:v>
                </c:pt>
                <c:pt idx="38">
                  <c:v>15.036440388688877</c:v>
                </c:pt>
                <c:pt idx="39">
                  <c:v>16.480323812687583</c:v>
                </c:pt>
                <c:pt idx="40">
                  <c:v>16.066974943999988</c:v>
                </c:pt>
                <c:pt idx="41">
                  <c:v>16.515561012315491</c:v>
                </c:pt>
                <c:pt idx="42">
                  <c:v>17.716354734546993</c:v>
                </c:pt>
                <c:pt idx="43">
                  <c:v>18.917148456778531</c:v>
                </c:pt>
                <c:pt idx="44">
                  <c:v>20.117942179010061</c:v>
                </c:pt>
                <c:pt idx="45">
                  <c:v>21.318735901241542</c:v>
                </c:pt>
                <c:pt idx="46">
                  <c:v>22.683467767473058</c:v>
                </c:pt>
                <c:pt idx="47">
                  <c:v>24.021919633704581</c:v>
                </c:pt>
                <c:pt idx="48">
                  <c:v>25.360371499936097</c:v>
                </c:pt>
                <c:pt idx="49">
                  <c:v>26.698823366167616</c:v>
                </c:pt>
                <c:pt idx="50">
                  <c:v>28.037275232399132</c:v>
                </c:pt>
                <c:pt idx="51">
                  <c:v>32.130274496630577</c:v>
                </c:pt>
                <c:pt idx="52">
                  <c:v>36.667371158862174</c:v>
                </c:pt>
                <c:pt idx="53">
                  <c:v>41.204467821093587</c:v>
                </c:pt>
                <c:pt idx="54">
                  <c:v>45.741564483325135</c:v>
                </c:pt>
                <c:pt idx="55">
                  <c:v>71.653061145556478</c:v>
                </c:pt>
                <c:pt idx="56">
                  <c:v>76.14325376255519</c:v>
                </c:pt>
                <c:pt idx="57">
                  <c:v>80.302359001437878</c:v>
                </c:pt>
                <c:pt idx="58">
                  <c:v>84.177280907437819</c:v>
                </c:pt>
                <c:pt idx="59">
                  <c:v>88.052202813437646</c:v>
                </c:pt>
                <c:pt idx="60">
                  <c:v>91.927124719437927</c:v>
                </c:pt>
              </c:numCache>
            </c:numRef>
          </c:val>
        </c:ser>
        <c:ser>
          <c:idx val="7"/>
          <c:order val="7"/>
          <c:tx>
            <c:strRef>
              <c:f>Sheet1!$I$1</c:f>
              <c:strCache>
                <c:ptCount val="1"/>
                <c:pt idx="0">
                  <c:v>onshore wind</c:v>
                </c:pt>
              </c:strCache>
            </c:strRef>
          </c:tx>
          <c:spPr>
            <a:solidFill>
              <a:srgbClr val="03C1DB"/>
            </a:solidFill>
            <a:ln w="12664">
              <a:solidFill>
                <a:prstClr val="black"/>
              </a:solidFill>
            </a:ln>
          </c:spPr>
          <c:cat>
            <c:numRef>
              <c:f>Sheet1!$A$2:$A$62</c:f>
              <c:numCache>
                <c:formatCode>0</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Sheet1!$I$2:$I$62</c:f>
              <c:numCache>
                <c:formatCode>0</c:formatCode>
                <c:ptCount val="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0.48771684600000031</c:v>
                </c:pt>
                <c:pt idx="27">
                  <c:v>0.66698436000000005</c:v>
                </c:pt>
                <c:pt idx="28">
                  <c:v>0.87686161000000185</c:v>
                </c:pt>
                <c:pt idx="29">
                  <c:v>0.85016918000000008</c:v>
                </c:pt>
                <c:pt idx="30">
                  <c:v>0.94492796000000012</c:v>
                </c:pt>
                <c:pt idx="31">
                  <c:v>0.96014426600000158</c:v>
                </c:pt>
                <c:pt idx="32">
                  <c:v>1.2512433685892799</c:v>
                </c:pt>
                <c:pt idx="33">
                  <c:v>1.2755057328799977</c:v>
                </c:pt>
                <c:pt idx="34">
                  <c:v>1.7363942999999964</c:v>
                </c:pt>
                <c:pt idx="35">
                  <c:v>2.5011861400000002</c:v>
                </c:pt>
                <c:pt idx="36">
                  <c:v>3.5736511003999998</c:v>
                </c:pt>
                <c:pt idx="37">
                  <c:v>4.4912822999999999</c:v>
                </c:pt>
                <c:pt idx="38">
                  <c:v>5.7921491539999996</c:v>
                </c:pt>
                <c:pt idx="39">
                  <c:v>7.5637245999999898</c:v>
                </c:pt>
                <c:pt idx="40">
                  <c:v>7.1369449399999887</c:v>
                </c:pt>
                <c:pt idx="41">
                  <c:v>9.8805792000000068</c:v>
                </c:pt>
                <c:pt idx="42">
                  <c:v>11.9610792</c:v>
                </c:pt>
                <c:pt idx="43">
                  <c:v>13.822579200000023</c:v>
                </c:pt>
                <c:pt idx="44">
                  <c:v>16.286329199999951</c:v>
                </c:pt>
                <c:pt idx="45">
                  <c:v>18.8048292</c:v>
                </c:pt>
                <c:pt idx="46">
                  <c:v>20.556829199999999</c:v>
                </c:pt>
                <c:pt idx="47">
                  <c:v>22.308829199999987</c:v>
                </c:pt>
                <c:pt idx="48">
                  <c:v>24.060829199999986</c:v>
                </c:pt>
                <c:pt idx="49">
                  <c:v>25.812829199999999</c:v>
                </c:pt>
                <c:pt idx="50">
                  <c:v>27.564829199999988</c:v>
                </c:pt>
                <c:pt idx="51">
                  <c:v>29.152579199999987</c:v>
                </c:pt>
                <c:pt idx="52">
                  <c:v>30.576079199999999</c:v>
                </c:pt>
                <c:pt idx="53">
                  <c:v>31.999579199999989</c:v>
                </c:pt>
                <c:pt idx="54">
                  <c:v>33.423079200000011</c:v>
                </c:pt>
                <c:pt idx="55">
                  <c:v>34.846579200000001</c:v>
                </c:pt>
                <c:pt idx="56">
                  <c:v>36.270079200000012</c:v>
                </c:pt>
                <c:pt idx="57">
                  <c:v>37.69357920000008</c:v>
                </c:pt>
                <c:pt idx="58">
                  <c:v>39.117079200000006</c:v>
                </c:pt>
                <c:pt idx="59">
                  <c:v>40.540579200000003</c:v>
                </c:pt>
                <c:pt idx="60">
                  <c:v>41.9640792</c:v>
                </c:pt>
              </c:numCache>
            </c:numRef>
          </c:val>
        </c:ser>
        <c:ser>
          <c:idx val="8"/>
          <c:order val="8"/>
          <c:tx>
            <c:strRef>
              <c:f>Sheet1!$J$1</c:f>
              <c:strCache>
                <c:ptCount val="1"/>
                <c:pt idx="0">
                  <c:v>offshore wind</c:v>
                </c:pt>
              </c:strCache>
            </c:strRef>
          </c:tx>
          <c:spPr>
            <a:solidFill>
              <a:srgbClr val="1B01DD"/>
            </a:solidFill>
            <a:ln w="12664">
              <a:solidFill>
                <a:prstClr val="black"/>
              </a:solidFill>
            </a:ln>
          </c:spPr>
          <c:cat>
            <c:numRef>
              <c:f>Sheet1!$A$2:$A$62</c:f>
              <c:numCache>
                <c:formatCode>0</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Sheet1!$J$2:$J$62</c:f>
              <c:numCache>
                <c:formatCode>0</c:formatCode>
                <c:ptCount val="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0.19871541800000037</c:v>
                </c:pt>
                <c:pt idx="35">
                  <c:v>0.40273547000000004</c:v>
                </c:pt>
                <c:pt idx="36">
                  <c:v>0.6514065</c:v>
                </c:pt>
                <c:pt idx="37">
                  <c:v>0.78255239999999826</c:v>
                </c:pt>
                <c:pt idx="38">
                  <c:v>1.3051352269999998</c:v>
                </c:pt>
                <c:pt idx="39">
                  <c:v>1.7401578443000036</c:v>
                </c:pt>
                <c:pt idx="40">
                  <c:v>3.0455436039999997</c:v>
                </c:pt>
                <c:pt idx="41">
                  <c:v>4.5148032599999848</c:v>
                </c:pt>
                <c:pt idx="42">
                  <c:v>7.0825081800000014</c:v>
                </c:pt>
                <c:pt idx="43">
                  <c:v>9.6502130999999984</c:v>
                </c:pt>
                <c:pt idx="44">
                  <c:v>12.217918019999999</c:v>
                </c:pt>
                <c:pt idx="45">
                  <c:v>14.785622940000001</c:v>
                </c:pt>
                <c:pt idx="46">
                  <c:v>17.35332786</c:v>
                </c:pt>
                <c:pt idx="47">
                  <c:v>19.921032779999944</c:v>
                </c:pt>
                <c:pt idx="48">
                  <c:v>22.488737699999916</c:v>
                </c:pt>
                <c:pt idx="49">
                  <c:v>25.056442620000002</c:v>
                </c:pt>
                <c:pt idx="50">
                  <c:v>27.624147540000006</c:v>
                </c:pt>
                <c:pt idx="51">
                  <c:v>31.317000000000046</c:v>
                </c:pt>
                <c:pt idx="52">
                  <c:v>36.135000000000012</c:v>
                </c:pt>
                <c:pt idx="53">
                  <c:v>40.953000000000003</c:v>
                </c:pt>
                <c:pt idx="54">
                  <c:v>45.771000000000001</c:v>
                </c:pt>
                <c:pt idx="55">
                  <c:v>50.589000000000006</c:v>
                </c:pt>
                <c:pt idx="56">
                  <c:v>55.407000000000004</c:v>
                </c:pt>
                <c:pt idx="57">
                  <c:v>60.225000000000087</c:v>
                </c:pt>
                <c:pt idx="58">
                  <c:v>65.043000000000006</c:v>
                </c:pt>
                <c:pt idx="59">
                  <c:v>69.861000000000033</c:v>
                </c:pt>
                <c:pt idx="60">
                  <c:v>74.678999999999988</c:v>
                </c:pt>
              </c:numCache>
            </c:numRef>
          </c:val>
        </c:ser>
        <c:ser>
          <c:idx val="9"/>
          <c:order val="9"/>
          <c:tx>
            <c:strRef>
              <c:f>Sheet1!$K$1</c:f>
              <c:strCache>
                <c:ptCount val="1"/>
                <c:pt idx="0">
                  <c:v>UK gas</c:v>
                </c:pt>
              </c:strCache>
            </c:strRef>
          </c:tx>
          <c:spPr>
            <a:solidFill>
              <a:srgbClr val="FFFF00"/>
            </a:solidFill>
            <a:ln w="12664">
              <a:solidFill>
                <a:prstClr val="black"/>
              </a:solidFill>
            </a:ln>
          </c:spPr>
          <c:cat>
            <c:numRef>
              <c:f>Sheet1!$A$2:$A$62</c:f>
              <c:numCache>
                <c:formatCode>0</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Sheet1!$K$2:$K$62</c:f>
              <c:numCache>
                <c:formatCode>0</c:formatCode>
                <c:ptCount val="61"/>
                <c:pt idx="0">
                  <c:v>0.26388560623966095</c:v>
                </c:pt>
                <c:pt idx="1">
                  <c:v>1.5322350795188981</c:v>
                </c:pt>
                <c:pt idx="2">
                  <c:v>3.8671656798123157</c:v>
                </c:pt>
                <c:pt idx="3">
                  <c:v>1.58938710533298</c:v>
                </c:pt>
                <c:pt idx="4">
                  <c:v>6.1402314499659605</c:v>
                </c:pt>
                <c:pt idx="5">
                  <c:v>5.5587667466214237</c:v>
                </c:pt>
                <c:pt idx="6">
                  <c:v>4.1995868987901934</c:v>
                </c:pt>
                <c:pt idx="7">
                  <c:v>3.3005640612409404</c:v>
                </c:pt>
                <c:pt idx="8">
                  <c:v>2.2472850678733081</c:v>
                </c:pt>
                <c:pt idx="9">
                  <c:v>1.4013891132288798</c:v>
                </c:pt>
                <c:pt idx="10">
                  <c:v>1.0875169606512916</c:v>
                </c:pt>
                <c:pt idx="11">
                  <c:v>0.56010137581462649</c:v>
                </c:pt>
                <c:pt idx="12">
                  <c:v>0.55184008966934461</c:v>
                </c:pt>
                <c:pt idx="13">
                  <c:v>0.55797101449275466</c:v>
                </c:pt>
                <c:pt idx="14">
                  <c:v>1.0910433979686054</c:v>
                </c:pt>
                <c:pt idx="15">
                  <c:v>1.4328686720469526</c:v>
                </c:pt>
                <c:pt idx="16">
                  <c:v>0.49064906490649085</c:v>
                </c:pt>
                <c:pt idx="17">
                  <c:v>0.51908214007548958</c:v>
                </c:pt>
                <c:pt idx="18">
                  <c:v>2.3442380029636385</c:v>
                </c:pt>
                <c:pt idx="19">
                  <c:v>2.5197727009161546</c:v>
                </c:pt>
                <c:pt idx="20">
                  <c:v>1.5026757046022121</c:v>
                </c:pt>
                <c:pt idx="21">
                  <c:v>1.9319999999999975</c:v>
                </c:pt>
                <c:pt idx="22">
                  <c:v>3.8607368421052652</c:v>
                </c:pt>
                <c:pt idx="23">
                  <c:v>23.735157894736826</c:v>
                </c:pt>
                <c:pt idx="24">
                  <c:v>38.681578947368422</c:v>
                </c:pt>
                <c:pt idx="25">
                  <c:v>49.658526315789473</c:v>
                </c:pt>
                <c:pt idx="26">
                  <c:v>69.607894736842098</c:v>
                </c:pt>
                <c:pt idx="27">
                  <c:v>90.5</c:v>
                </c:pt>
                <c:pt idx="28">
                  <c:v>98.486210526315944</c:v>
                </c:pt>
                <c:pt idx="29">
                  <c:v>118.4</c:v>
                </c:pt>
                <c:pt idx="30">
                  <c:v>126</c:v>
                </c:pt>
                <c:pt idx="31">
                  <c:v>125.4</c:v>
                </c:pt>
                <c:pt idx="32">
                  <c:v>128.4</c:v>
                </c:pt>
                <c:pt idx="33">
                  <c:v>126</c:v>
                </c:pt>
                <c:pt idx="34">
                  <c:v>132.4</c:v>
                </c:pt>
                <c:pt idx="35">
                  <c:v>125</c:v>
                </c:pt>
                <c:pt idx="36">
                  <c:v>107</c:v>
                </c:pt>
                <c:pt idx="37">
                  <c:v>113</c:v>
                </c:pt>
                <c:pt idx="38">
                  <c:v>120</c:v>
                </c:pt>
                <c:pt idx="39">
                  <c:v>107</c:v>
                </c:pt>
                <c:pt idx="40">
                  <c:v>106</c:v>
                </c:pt>
                <c:pt idx="41">
                  <c:v>88</c:v>
                </c:pt>
                <c:pt idx="42">
                  <c:v>79</c:v>
                </c:pt>
                <c:pt idx="43">
                  <c:v>76</c:v>
                </c:pt>
                <c:pt idx="44">
                  <c:v>70</c:v>
                </c:pt>
                <c:pt idx="45">
                  <c:v>67</c:v>
                </c:pt>
                <c:pt idx="46">
                  <c:v>60</c:v>
                </c:pt>
                <c:pt idx="47">
                  <c:v>55</c:v>
                </c:pt>
                <c:pt idx="48">
                  <c:v>41.979479673235844</c:v>
                </c:pt>
                <c:pt idx="49">
                  <c:v>35.343527642741194</c:v>
                </c:pt>
                <c:pt idx="50">
                  <c:v>32.636424895605394</c:v>
                </c:pt>
                <c:pt idx="51">
                  <c:v>31.658539990140088</c:v>
                </c:pt>
                <c:pt idx="52">
                  <c:v>32.214315662905413</c:v>
                </c:pt>
                <c:pt idx="53">
                  <c:v>31.389342094970615</c:v>
                </c:pt>
                <c:pt idx="54">
                  <c:v>30.86436852703595</c:v>
                </c:pt>
                <c:pt idx="55">
                  <c:v>30</c:v>
                </c:pt>
                <c:pt idx="56">
                  <c:v>28.899168491166495</c:v>
                </c:pt>
                <c:pt idx="57">
                  <c:v>28.03630553001673</c:v>
                </c:pt>
                <c:pt idx="58">
                  <c:v>27.628180675584289</c:v>
                </c:pt>
                <c:pt idx="59">
                  <c:v>26.962683321084285</c:v>
                </c:pt>
                <c:pt idx="60">
                  <c:v>26.147185966584331</c:v>
                </c:pt>
              </c:numCache>
            </c:numRef>
          </c:val>
        </c:ser>
        <c:ser>
          <c:idx val="10"/>
          <c:order val="10"/>
          <c:tx>
            <c:strRef>
              <c:f>Sheet1!$L$1</c:f>
              <c:strCache>
                <c:ptCount val="1"/>
                <c:pt idx="0">
                  <c:v>Imported gas</c:v>
                </c:pt>
              </c:strCache>
            </c:strRef>
          </c:tx>
          <c:spPr>
            <a:solidFill>
              <a:srgbClr val="FFC000"/>
            </a:solidFill>
            <a:ln w="15828">
              <a:solidFill>
                <a:prstClr val="black"/>
              </a:solidFill>
            </a:ln>
          </c:spPr>
          <c:cat>
            <c:numRef>
              <c:f>Sheet1!$A$2:$A$62</c:f>
              <c:numCache>
                <c:formatCode>0</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Sheet1!$L$2:$L$62</c:f>
              <c:numCache>
                <c:formatCode>0</c:formatCode>
                <c:ptCount val="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9.1834247535422548</c:v>
                </c:pt>
                <c:pt idx="36">
                  <c:v>12.624479749974881</c:v>
                </c:pt>
                <c:pt idx="37">
                  <c:v>24.593871217486395</c:v>
                </c:pt>
                <c:pt idx="38">
                  <c:v>32.187970628587038</c:v>
                </c:pt>
                <c:pt idx="39">
                  <c:v>34.112866819415046</c:v>
                </c:pt>
                <c:pt idx="40">
                  <c:v>39.439324130999452</c:v>
                </c:pt>
                <c:pt idx="41">
                  <c:v>65.852155236583656</c:v>
                </c:pt>
                <c:pt idx="42">
                  <c:v>81.240330514754419</c:v>
                </c:pt>
                <c:pt idx="43">
                  <c:v>98</c:v>
                </c:pt>
                <c:pt idx="44">
                  <c:v>114.52436351883703</c:v>
                </c:pt>
                <c:pt idx="45">
                  <c:v>128.26588942616107</c:v>
                </c:pt>
                <c:pt idx="46">
                  <c:v>145.23238658396704</c:v>
                </c:pt>
                <c:pt idx="47">
                  <c:v>159.16557506011944</c:v>
                </c:pt>
                <c:pt idx="48">
                  <c:v>172</c:v>
                </c:pt>
                <c:pt idx="49">
                  <c:v>175</c:v>
                </c:pt>
                <c:pt idx="50">
                  <c:v>175</c:v>
                </c:pt>
                <c:pt idx="51">
                  <c:v>175</c:v>
                </c:pt>
                <c:pt idx="52">
                  <c:v>173</c:v>
                </c:pt>
                <c:pt idx="53">
                  <c:v>170</c:v>
                </c:pt>
                <c:pt idx="54">
                  <c:v>174.89808831987065</c:v>
                </c:pt>
                <c:pt idx="55">
                  <c:v>155</c:v>
                </c:pt>
                <c:pt idx="56">
                  <c:v>150</c:v>
                </c:pt>
                <c:pt idx="57">
                  <c:v>145</c:v>
                </c:pt>
                <c:pt idx="58">
                  <c:v>143</c:v>
                </c:pt>
                <c:pt idx="59">
                  <c:v>140</c:v>
                </c:pt>
                <c:pt idx="60">
                  <c:v>135</c:v>
                </c:pt>
              </c:numCache>
            </c:numRef>
          </c:val>
        </c:ser>
        <c:axId val="110003328"/>
        <c:axId val="110074496"/>
      </c:areaChart>
      <c:lineChart>
        <c:grouping val="standard"/>
        <c:ser>
          <c:idx val="0"/>
          <c:order val="0"/>
          <c:tx>
            <c:strRef>
              <c:f>Sheet1!$B$1</c:f>
              <c:strCache>
                <c:ptCount val="1"/>
                <c:pt idx="0">
                  <c:v>Demand</c:v>
                </c:pt>
              </c:strCache>
            </c:strRef>
          </c:tx>
          <c:spPr>
            <a:ln w="37992">
              <a:solidFill>
                <a:srgbClr val="FF0000"/>
              </a:solidFill>
            </a:ln>
          </c:spPr>
          <c:marker>
            <c:symbol val="none"/>
          </c:marker>
          <c:cat>
            <c:numRef>
              <c:f>Sheet1!$A$2:$A$62</c:f>
              <c:numCache>
                <c:formatCode>0</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Sheet1!$B$2:$B$62</c:f>
              <c:numCache>
                <c:formatCode>0</c:formatCode>
                <c:ptCount val="61"/>
                <c:pt idx="0">
                  <c:v>230</c:v>
                </c:pt>
                <c:pt idx="1">
                  <c:v>237</c:v>
                </c:pt>
                <c:pt idx="2">
                  <c:v>244</c:v>
                </c:pt>
                <c:pt idx="3">
                  <c:v>262</c:v>
                </c:pt>
                <c:pt idx="4">
                  <c:v>253</c:v>
                </c:pt>
                <c:pt idx="5">
                  <c:v>252</c:v>
                </c:pt>
                <c:pt idx="6">
                  <c:v>256</c:v>
                </c:pt>
                <c:pt idx="7">
                  <c:v>262</c:v>
                </c:pt>
                <c:pt idx="8">
                  <c:v>267</c:v>
                </c:pt>
                <c:pt idx="9">
                  <c:v>279</c:v>
                </c:pt>
                <c:pt idx="10">
                  <c:v>265</c:v>
                </c:pt>
                <c:pt idx="11">
                  <c:v>259</c:v>
                </c:pt>
                <c:pt idx="12">
                  <c:v>254</c:v>
                </c:pt>
                <c:pt idx="13">
                  <c:v>257</c:v>
                </c:pt>
                <c:pt idx="14">
                  <c:v>262</c:v>
                </c:pt>
                <c:pt idx="15">
                  <c:v>274</c:v>
                </c:pt>
                <c:pt idx="16">
                  <c:v>278</c:v>
                </c:pt>
                <c:pt idx="17">
                  <c:v>280</c:v>
                </c:pt>
                <c:pt idx="18">
                  <c:v>286</c:v>
                </c:pt>
                <c:pt idx="19">
                  <c:v>292</c:v>
                </c:pt>
                <c:pt idx="20">
                  <c:v>298</c:v>
                </c:pt>
                <c:pt idx="21">
                  <c:v>301</c:v>
                </c:pt>
                <c:pt idx="22">
                  <c:v>299</c:v>
                </c:pt>
                <c:pt idx="23">
                  <c:v>302</c:v>
                </c:pt>
                <c:pt idx="24">
                  <c:v>307</c:v>
                </c:pt>
                <c:pt idx="25">
                  <c:v>318</c:v>
                </c:pt>
                <c:pt idx="26">
                  <c:v>332</c:v>
                </c:pt>
                <c:pt idx="27">
                  <c:v>332</c:v>
                </c:pt>
                <c:pt idx="28">
                  <c:v>343</c:v>
                </c:pt>
                <c:pt idx="29">
                  <c:v>348</c:v>
                </c:pt>
                <c:pt idx="30">
                  <c:v>357</c:v>
                </c:pt>
                <c:pt idx="31">
                  <c:v>364</c:v>
                </c:pt>
                <c:pt idx="32">
                  <c:v>367</c:v>
                </c:pt>
                <c:pt idx="33">
                  <c:v>377</c:v>
                </c:pt>
                <c:pt idx="34">
                  <c:v>373</c:v>
                </c:pt>
                <c:pt idx="35">
                  <c:v>377</c:v>
                </c:pt>
                <c:pt idx="36">
                  <c:v>374</c:v>
                </c:pt>
                <c:pt idx="37">
                  <c:v>374</c:v>
                </c:pt>
                <c:pt idx="38">
                  <c:v>367</c:v>
                </c:pt>
                <c:pt idx="39">
                  <c:v>355</c:v>
                </c:pt>
                <c:pt idx="40">
                  <c:v>361</c:v>
                </c:pt>
                <c:pt idx="41">
                  <c:v>362</c:v>
                </c:pt>
                <c:pt idx="42">
                  <c:v>366</c:v>
                </c:pt>
                <c:pt idx="43">
                  <c:v>371</c:v>
                </c:pt>
                <c:pt idx="44">
                  <c:v>377</c:v>
                </c:pt>
                <c:pt idx="45">
                  <c:v>381</c:v>
                </c:pt>
                <c:pt idx="46">
                  <c:v>385</c:v>
                </c:pt>
                <c:pt idx="47">
                  <c:v>389</c:v>
                </c:pt>
                <c:pt idx="48">
                  <c:v>394</c:v>
                </c:pt>
                <c:pt idx="49">
                  <c:v>397</c:v>
                </c:pt>
                <c:pt idx="50">
                  <c:v>402</c:v>
                </c:pt>
                <c:pt idx="51">
                  <c:v>407</c:v>
                </c:pt>
                <c:pt idx="52">
                  <c:v>419</c:v>
                </c:pt>
                <c:pt idx="53">
                  <c:v>427</c:v>
                </c:pt>
                <c:pt idx="54">
                  <c:v>437</c:v>
                </c:pt>
                <c:pt idx="55">
                  <c:v>448</c:v>
                </c:pt>
                <c:pt idx="56">
                  <c:v>459</c:v>
                </c:pt>
                <c:pt idx="57">
                  <c:v>469</c:v>
                </c:pt>
                <c:pt idx="58">
                  <c:v>484</c:v>
                </c:pt>
                <c:pt idx="59">
                  <c:v>497</c:v>
                </c:pt>
                <c:pt idx="60">
                  <c:v>509</c:v>
                </c:pt>
              </c:numCache>
            </c:numRef>
          </c:val>
        </c:ser>
        <c:marker val="1"/>
        <c:axId val="110003328"/>
        <c:axId val="110074496"/>
      </c:lineChart>
      <c:catAx>
        <c:axId val="110003328"/>
        <c:scaling>
          <c:orientation val="minMax"/>
        </c:scaling>
        <c:axPos val="b"/>
        <c:majorGridlines>
          <c:spPr>
            <a:ln>
              <a:solidFill>
                <a:schemeClr val="tx1"/>
              </a:solidFill>
            </a:ln>
          </c:spPr>
        </c:majorGridlines>
        <c:numFmt formatCode="0" sourceLinked="1"/>
        <c:tickLblPos val="nextTo"/>
        <c:txPr>
          <a:bodyPr/>
          <a:lstStyle/>
          <a:p>
            <a:pPr>
              <a:defRPr b="1">
                <a:latin typeface="Times New Roman" pitchFamily="18" charset="0"/>
                <a:cs typeface="Times New Roman" pitchFamily="18" charset="0"/>
              </a:defRPr>
            </a:pPr>
            <a:endParaRPr lang="en-US"/>
          </a:p>
        </c:txPr>
        <c:crossAx val="110074496"/>
        <c:crosses val="autoZero"/>
        <c:auto val="1"/>
        <c:lblAlgn val="ctr"/>
        <c:lblOffset val="100"/>
        <c:tickLblSkip val="5"/>
        <c:tickMarkSkip val="5"/>
      </c:catAx>
      <c:valAx>
        <c:axId val="110074496"/>
        <c:scaling>
          <c:orientation val="minMax"/>
        </c:scaling>
        <c:axPos val="l"/>
        <c:majorGridlines>
          <c:spPr>
            <a:ln>
              <a:solidFill>
                <a:prstClr val="black"/>
              </a:solidFill>
            </a:ln>
          </c:spPr>
        </c:majorGridlines>
        <c:title>
          <c:tx>
            <c:rich>
              <a:bodyPr/>
              <a:lstStyle/>
              <a:p>
                <a:pPr>
                  <a:defRPr sz="1780" b="1" i="0" u="none" strike="noStrike" baseline="0">
                    <a:solidFill>
                      <a:srgbClr val="000000"/>
                    </a:solidFill>
                    <a:latin typeface="Calibri"/>
                    <a:ea typeface="Calibri"/>
                    <a:cs typeface="Calibri"/>
                  </a:defRPr>
                </a:pPr>
                <a:r>
                  <a:rPr lang="en-GB"/>
                  <a:t>TWh</a:t>
                </a:r>
              </a:p>
            </c:rich>
          </c:tx>
          <c:layout/>
        </c:title>
        <c:numFmt formatCode="0" sourceLinked="1"/>
        <c:tickLblPos val="nextTo"/>
        <c:txPr>
          <a:bodyPr/>
          <a:lstStyle/>
          <a:p>
            <a:pPr>
              <a:defRPr b="1">
                <a:latin typeface="Times New Roman" pitchFamily="18" charset="0"/>
                <a:cs typeface="Times New Roman" pitchFamily="18" charset="0"/>
              </a:defRPr>
            </a:pPr>
            <a:endParaRPr lang="en-US"/>
          </a:p>
        </c:txPr>
        <c:crossAx val="110003328"/>
        <c:crosses val="autoZero"/>
        <c:crossBetween val="midCat"/>
      </c:valAx>
      <c:spPr>
        <a:solidFill>
          <a:srgbClr val="8EFF85"/>
        </a:solidFill>
        <a:ln w="25329">
          <a:solidFill>
            <a:schemeClr val="tx1"/>
          </a:solidFill>
        </a:ln>
      </c:spPr>
    </c:plotArea>
    <c:legend>
      <c:legendPos val="r"/>
      <c:layout>
        <c:manualLayout>
          <c:xMode val="edge"/>
          <c:yMode val="edge"/>
          <c:x val="2.4801415241597047E-3"/>
          <c:y val="0.86332455669665764"/>
          <c:w val="0.98201336617063717"/>
          <c:h val="0.11856096434855302"/>
        </c:manualLayout>
      </c:layout>
      <c:txPr>
        <a:bodyPr/>
        <a:lstStyle/>
        <a:p>
          <a:pPr>
            <a:defRPr sz="1596" b="1">
              <a:latin typeface="Times New Roman" pitchFamily="18" charset="0"/>
              <a:cs typeface="Times New Roman" pitchFamily="18" charset="0"/>
            </a:defRPr>
          </a:pPr>
          <a:endParaRPr lang="en-US"/>
        </a:p>
      </c:txPr>
    </c:legend>
    <c:plotVisOnly val="1"/>
    <c:dispBlanksAs val="zero"/>
  </c:chart>
  <c:txPr>
    <a:bodyPr/>
    <a:lstStyle/>
    <a:p>
      <a:pPr>
        <a:defRPr sz="1796"/>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plotArea>
      <c:layout>
        <c:manualLayout>
          <c:layoutTarget val="inner"/>
          <c:xMode val="edge"/>
          <c:yMode val="edge"/>
          <c:x val="4.1389075788158848E-2"/>
          <c:y val="0.10249960690397572"/>
          <c:w val="0.87817958090111725"/>
          <c:h val="0.87615612564558565"/>
        </c:manualLayout>
      </c:layout>
      <c:pieChart>
        <c:varyColors val="1"/>
        <c:ser>
          <c:idx val="0"/>
          <c:order val="0"/>
          <c:cat>
            <c:strRef>
              <c:f>'Rocs_nofolk&amp;Suffolk'!$R$412:$R$415</c:f>
              <c:strCache>
                <c:ptCount val="4"/>
                <c:pt idx="0">
                  <c:v>Renew-ables</c:v>
                </c:pt>
                <c:pt idx="1">
                  <c:v>Sizewell B</c:v>
                </c:pt>
                <c:pt idx="2">
                  <c:v>Great Yarmouth</c:v>
                </c:pt>
                <c:pt idx="3">
                  <c:v>Small Scale</c:v>
                </c:pt>
              </c:strCache>
            </c:strRef>
          </c:cat>
          <c:val>
            <c:numRef>
              <c:f>'Rocs_nofolk&amp;Suffolk'!$S$412:$S$415</c:f>
            </c:numRef>
          </c:val>
        </c:ser>
        <c:ser>
          <c:idx val="1"/>
          <c:order val="1"/>
          <c:cat>
            <c:strRef>
              <c:f>'Rocs_nofolk&amp;Suffolk'!$R$412:$R$415</c:f>
              <c:strCache>
                <c:ptCount val="4"/>
                <c:pt idx="0">
                  <c:v>Renew-ables</c:v>
                </c:pt>
                <c:pt idx="1">
                  <c:v>Sizewell B</c:v>
                </c:pt>
                <c:pt idx="2">
                  <c:v>Great Yarmouth</c:v>
                </c:pt>
                <c:pt idx="3">
                  <c:v>Small Scale</c:v>
                </c:pt>
              </c:strCache>
            </c:strRef>
          </c:cat>
          <c:val>
            <c:numRef>
              <c:f>'Rocs_nofolk&amp;Suffolk'!$T$412:$T$415</c:f>
            </c:numRef>
          </c:val>
        </c:ser>
        <c:ser>
          <c:idx val="2"/>
          <c:order val="2"/>
          <c:spPr>
            <a:ln>
              <a:solidFill>
                <a:schemeClr val="tx1"/>
              </a:solidFill>
            </a:ln>
          </c:spPr>
          <c:dPt>
            <c:idx val="0"/>
            <c:spPr>
              <a:solidFill>
                <a:srgbClr val="00FFFF"/>
              </a:solidFill>
              <a:ln>
                <a:solidFill>
                  <a:schemeClr val="tx1"/>
                </a:solidFill>
              </a:ln>
            </c:spPr>
          </c:dPt>
          <c:dPt>
            <c:idx val="1"/>
            <c:spPr>
              <a:solidFill>
                <a:srgbClr val="FF0000"/>
              </a:solidFill>
              <a:ln>
                <a:solidFill>
                  <a:schemeClr val="tx1"/>
                </a:solidFill>
              </a:ln>
            </c:spPr>
          </c:dPt>
          <c:dPt>
            <c:idx val="2"/>
            <c:spPr>
              <a:solidFill>
                <a:srgbClr val="FFFF00"/>
              </a:solidFill>
              <a:ln>
                <a:solidFill>
                  <a:schemeClr val="tx1"/>
                </a:solidFill>
              </a:ln>
            </c:spPr>
          </c:dPt>
          <c:dPt>
            <c:idx val="3"/>
            <c:spPr>
              <a:solidFill>
                <a:srgbClr val="0000FF"/>
              </a:solidFill>
              <a:ln>
                <a:solidFill>
                  <a:schemeClr val="tx1"/>
                </a:solidFill>
              </a:ln>
            </c:spPr>
          </c:dPt>
          <c:dLbls>
            <c:dLbl>
              <c:idx val="0"/>
              <c:layout>
                <c:manualLayout>
                  <c:x val="5.2093820034040027E-2"/>
                  <c:y val="-7.1938027614097903E-3"/>
                </c:manualLayout>
              </c:layout>
              <c:dLblPos val="bestFit"/>
              <c:showVal val="1"/>
            </c:dLbl>
            <c:dLbl>
              <c:idx val="1"/>
              <c:layout>
                <c:manualLayout>
                  <c:x val="-0.23093677038244892"/>
                  <c:y val="-0.16253034595841084"/>
                </c:manualLayout>
              </c:layout>
              <c:spPr/>
              <c:txPr>
                <a:bodyPr/>
                <a:lstStyle/>
                <a:p>
                  <a:pPr>
                    <a:defRPr sz="1600" b="1" i="0" u="none" strike="noStrike" baseline="0">
                      <a:solidFill>
                        <a:srgbClr val="FFFFFF"/>
                      </a:solidFill>
                      <a:latin typeface="Times New Roman"/>
                      <a:ea typeface="Times New Roman"/>
                      <a:cs typeface="Times New Roman"/>
                    </a:defRPr>
                  </a:pPr>
                  <a:endParaRPr lang="en-US"/>
                </a:p>
              </c:txPr>
              <c:dLblPos val="bestFit"/>
              <c:showVal val="1"/>
              <c:separator> </c:separator>
            </c:dLbl>
            <c:dLbl>
              <c:idx val="2"/>
              <c:layout>
                <c:manualLayout>
                  <c:x val="0.1963429049996972"/>
                  <c:y val="0.23474150399318619"/>
                </c:manualLayout>
              </c:layout>
              <c:dLblPos val="bestFit"/>
              <c:showVal val="1"/>
              <c:separator> </c:separator>
            </c:dLbl>
            <c:dLbl>
              <c:idx val="3"/>
              <c:layout>
                <c:manualLayout>
                  <c:x val="-0.15550360892388457"/>
                  <c:y val="2.1580569018527992E-4"/>
                </c:manualLayout>
              </c:layout>
              <c:tx>
                <c:rich>
                  <a:bodyPr/>
                  <a:lstStyle/>
                  <a:p>
                    <a:pPr>
                      <a:defRPr sz="1600" b="1" i="0" u="none" strike="noStrike" baseline="0">
                        <a:solidFill>
                          <a:srgbClr val="FFFFFF"/>
                        </a:solidFill>
                        <a:latin typeface="Times New Roman"/>
                        <a:ea typeface="Times New Roman"/>
                        <a:cs typeface="Times New Roman"/>
                      </a:defRPr>
                    </a:pPr>
                    <a:r>
                      <a:rPr lang="en-US" sz="1600" dirty="0">
                        <a:solidFill>
                          <a:schemeClr val="tx1"/>
                        </a:solidFill>
                      </a:rPr>
                      <a:t>Small Scale </a:t>
                    </a:r>
                    <a:r>
                      <a:rPr lang="en-US" sz="1600" dirty="0" smtClean="0">
                        <a:solidFill>
                          <a:schemeClr val="tx1"/>
                        </a:solidFill>
                      </a:rPr>
                      <a:t>3.8</a:t>
                    </a:r>
                    <a:endParaRPr lang="en-US" sz="1600" dirty="0">
                      <a:solidFill>
                        <a:schemeClr val="tx1"/>
                      </a:solidFill>
                    </a:endParaRPr>
                  </a:p>
                </c:rich>
              </c:tx>
              <c:spPr/>
              <c:showVal val="1"/>
              <c:showCatName val="1"/>
              <c:separator> </c:separator>
            </c:dLbl>
            <c:dLbl>
              <c:idx val="4"/>
              <c:layout>
                <c:manualLayout>
                  <c:x val="-0.18700131243841611"/>
                  <c:y val="-1.8272119958515121E-2"/>
                </c:manualLayout>
              </c:layout>
              <c:dLblPos val="bestFit"/>
              <c:showVal val="1"/>
              <c:showCatName val="1"/>
              <c:separator> </c:separator>
            </c:dLbl>
            <c:txPr>
              <a:bodyPr/>
              <a:lstStyle/>
              <a:p>
                <a:pPr>
                  <a:defRPr sz="1600" b="1" i="0" u="none" strike="noStrike" baseline="0">
                    <a:solidFill>
                      <a:srgbClr val="000000"/>
                    </a:solidFill>
                    <a:latin typeface="Times New Roman"/>
                    <a:ea typeface="Times New Roman"/>
                    <a:cs typeface="Times New Roman"/>
                  </a:defRPr>
                </a:pPr>
                <a:endParaRPr lang="en-US"/>
              </a:p>
            </c:txPr>
            <c:showVal val="1"/>
            <c:showCatName val="1"/>
            <c:separator> </c:separator>
            <c:showLeaderLines val="1"/>
          </c:dLbls>
          <c:cat>
            <c:strRef>
              <c:f>'Rocs_nofolk&amp;Suffolk'!$R$412:$R$415</c:f>
              <c:strCache>
                <c:ptCount val="4"/>
                <c:pt idx="0">
                  <c:v>Renew-ables</c:v>
                </c:pt>
                <c:pt idx="1">
                  <c:v>Sizewell B</c:v>
                </c:pt>
                <c:pt idx="2">
                  <c:v>Great Yarmouth</c:v>
                </c:pt>
                <c:pt idx="3">
                  <c:v>Small Scale</c:v>
                </c:pt>
              </c:strCache>
            </c:strRef>
          </c:cat>
          <c:val>
            <c:numRef>
              <c:f>'Rocs_nofolk&amp;Suffolk'!$Y$412:$Y$415</c:f>
              <c:numCache>
                <c:formatCode>0</c:formatCode>
                <c:ptCount val="4"/>
                <c:pt idx="0">
                  <c:v>691.75599999999997</c:v>
                </c:pt>
                <c:pt idx="1">
                  <c:v>8321.8115400000006</c:v>
                </c:pt>
                <c:pt idx="2">
                  <c:v>2100</c:v>
                </c:pt>
                <c:pt idx="3">
                  <c:v>4</c:v>
                </c:pt>
              </c:numCache>
            </c:numRef>
          </c:val>
        </c:ser>
        <c:firstSliceAng val="0"/>
      </c:pieChart>
      <c:spPr>
        <a:noFill/>
        <a:ln w="25400">
          <a:noFill/>
        </a:ln>
      </c:spPr>
    </c:plotArea>
    <c:plotVisOnly val="1"/>
    <c:dispBlanksAs val="zero"/>
  </c:chart>
  <c:spPr>
    <a:noFill/>
  </c:spPr>
  <c:txPr>
    <a:bodyPr/>
    <a:lstStyle/>
    <a:p>
      <a:pPr>
        <a:defRPr sz="1000" b="0" i="0" u="none" strike="noStrike" baseline="0">
          <a:solidFill>
            <a:srgbClr val="000000"/>
          </a:solidFill>
          <a:latin typeface="Calibri"/>
          <a:ea typeface="Calibri"/>
          <a:cs typeface="Calibri"/>
        </a:defRPr>
      </a:pPr>
      <a:endParaRPr lang="en-US"/>
    </a:p>
  </c:txPr>
  <c:externalData r:id="rId2"/>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title>
      <c:tx>
        <c:rich>
          <a:bodyPr/>
          <a:lstStyle/>
          <a:p>
            <a:pPr>
              <a:defRPr b="1"/>
            </a:pPr>
            <a:r>
              <a:rPr lang="en-US" b="1"/>
              <a:t>Overall Solar Energy Gain</a:t>
            </a:r>
          </a:p>
        </c:rich>
      </c:tx>
      <c:layout/>
      <c:overlay val="1"/>
      <c:spPr>
        <a:noFill/>
        <a:ln w="25400">
          <a:noFill/>
        </a:ln>
      </c:spPr>
    </c:title>
    <c:plotArea>
      <c:layout>
        <c:manualLayout>
          <c:layoutTarget val="inner"/>
          <c:xMode val="edge"/>
          <c:yMode val="edge"/>
          <c:x val="0.12795275590551167"/>
          <c:y val="0.12265917602996254"/>
          <c:w val="0.82677165354331628"/>
          <c:h val="0.70037453183520559"/>
        </c:manualLayout>
      </c:layout>
      <c:barChart>
        <c:barDir val="col"/>
        <c:grouping val="clustered"/>
        <c:ser>
          <c:idx val="0"/>
          <c:order val="0"/>
          <c:tx>
            <c:strRef>
              <c:f>solar_summary!$U$2</c:f>
              <c:strCache>
                <c:ptCount val="1"/>
                <c:pt idx="0">
                  <c:v>2007</c:v>
                </c:pt>
              </c:strCache>
            </c:strRef>
          </c:tx>
          <c:spPr>
            <a:solidFill>
              <a:srgbClr val="FF0000"/>
            </a:solidFill>
            <a:ln>
              <a:solidFill>
                <a:schemeClr val="tx1"/>
              </a:solidFill>
            </a:ln>
          </c:spPr>
          <c:cat>
            <c:strRef>
              <c:f>solar_summary!$T$3:$T$14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solar_summary!$U$3:$U$14</c:f>
              <c:numCache>
                <c:formatCode>0.000</c:formatCode>
                <c:ptCount val="12"/>
                <c:pt idx="0">
                  <c:v>0.98780645161291258</c:v>
                </c:pt>
                <c:pt idx="1">
                  <c:v>1.0983571428571401</c:v>
                </c:pt>
                <c:pt idx="2">
                  <c:v>3.0921333333333374</c:v>
                </c:pt>
                <c:pt idx="3">
                  <c:v>4.6982333333333424</c:v>
                </c:pt>
                <c:pt idx="4">
                  <c:v>2.6658387096774216</c:v>
                </c:pt>
                <c:pt idx="5">
                  <c:v>3.1030666666666802</c:v>
                </c:pt>
                <c:pt idx="6">
                  <c:v>3.5429032258064495</c:v>
                </c:pt>
                <c:pt idx="7">
                  <c:v>3.1366451612903177</c:v>
                </c:pt>
                <c:pt idx="8">
                  <c:v>3.1331000000000202</c:v>
                </c:pt>
                <c:pt idx="9">
                  <c:v>1.6959677419354779</c:v>
                </c:pt>
                <c:pt idx="10">
                  <c:v>0.98260000000000214</c:v>
                </c:pt>
                <c:pt idx="11">
                  <c:v>0.55245161290321865</c:v>
                </c:pt>
              </c:numCache>
            </c:numRef>
          </c:val>
        </c:ser>
        <c:ser>
          <c:idx val="1"/>
          <c:order val="1"/>
          <c:tx>
            <c:strRef>
              <c:f>solar_summary!$V$2</c:f>
              <c:strCache>
                <c:ptCount val="1"/>
                <c:pt idx="0">
                  <c:v>2008</c:v>
                </c:pt>
              </c:strCache>
            </c:strRef>
          </c:tx>
          <c:spPr>
            <a:solidFill>
              <a:srgbClr val="FFFF00"/>
            </a:solidFill>
            <a:ln>
              <a:solidFill>
                <a:schemeClr val="tx1"/>
              </a:solidFill>
            </a:ln>
          </c:spPr>
          <c:cat>
            <c:strRef>
              <c:f>solar_summary!$T$3:$T$14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solar_summary!$V$3:$V$14</c:f>
              <c:numCache>
                <c:formatCode>0.000</c:formatCode>
                <c:ptCount val="12"/>
                <c:pt idx="0">
                  <c:v>0.76838709677420003</c:v>
                </c:pt>
                <c:pt idx="1">
                  <c:v>2.5087586206896382</c:v>
                </c:pt>
                <c:pt idx="2">
                  <c:v>1.9740967741935576</c:v>
                </c:pt>
                <c:pt idx="3">
                  <c:v>2.9699000000000071</c:v>
                </c:pt>
                <c:pt idx="4">
                  <c:v>3.7665806451612802</c:v>
                </c:pt>
                <c:pt idx="5">
                  <c:v>3.1158000000000037</c:v>
                </c:pt>
                <c:pt idx="6">
                  <c:v>2.9039455141862667</c:v>
                </c:pt>
                <c:pt idx="7">
                  <c:v>2.5769577116201794</c:v>
                </c:pt>
                <c:pt idx="8">
                  <c:v>2.3109666666666726</c:v>
                </c:pt>
                <c:pt idx="9">
                  <c:v>2.1417419354838567</c:v>
                </c:pt>
                <c:pt idx="10">
                  <c:v>0.65106666666667556</c:v>
                </c:pt>
                <c:pt idx="11">
                  <c:v>0.66990322580644601</c:v>
                </c:pt>
              </c:numCache>
            </c:numRef>
          </c:val>
        </c:ser>
        <c:ser>
          <c:idx val="2"/>
          <c:order val="2"/>
          <c:tx>
            <c:strRef>
              <c:f>solar_summary!$W$2</c:f>
              <c:strCache>
                <c:ptCount val="1"/>
                <c:pt idx="0">
                  <c:v>2009</c:v>
                </c:pt>
              </c:strCache>
            </c:strRef>
          </c:tx>
          <c:spPr>
            <a:solidFill>
              <a:srgbClr val="0000FF"/>
            </a:solidFill>
            <a:ln w="12700">
              <a:solidFill>
                <a:srgbClr val="000000"/>
              </a:solidFill>
              <a:prstDash val="solid"/>
            </a:ln>
          </c:spPr>
          <c:dPt>
            <c:idx val="3"/>
            <c:spPr>
              <a:solidFill>
                <a:srgbClr val="0033CC"/>
              </a:solidFill>
              <a:ln w="12700">
                <a:solidFill>
                  <a:srgbClr val="000000"/>
                </a:solidFill>
                <a:prstDash val="solid"/>
              </a:ln>
            </c:spPr>
          </c:dPt>
          <c:cat>
            <c:strRef>
              <c:f>solar_summary!$T$3:$T$14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solar_summary!$W$3:$W$14</c:f>
              <c:numCache>
                <c:formatCode>0.000</c:formatCode>
                <c:ptCount val="12"/>
                <c:pt idx="0">
                  <c:v>0.627322580645165</c:v>
                </c:pt>
                <c:pt idx="1">
                  <c:v>0.91960714285713552</c:v>
                </c:pt>
                <c:pt idx="2">
                  <c:v>2.0036774193548537</c:v>
                </c:pt>
                <c:pt idx="3">
                  <c:v>3.7655000000000052</c:v>
                </c:pt>
                <c:pt idx="4">
                  <c:v>3.4595483870967367</c:v>
                </c:pt>
                <c:pt idx="5">
                  <c:v>2.8802333333333383</c:v>
                </c:pt>
                <c:pt idx="6">
                  <c:v>2.3107741935484167</c:v>
                </c:pt>
                <c:pt idx="7">
                  <c:v>3.8489999999999998</c:v>
                </c:pt>
                <c:pt idx="8">
                  <c:v>3.3586393714689922</c:v>
                </c:pt>
                <c:pt idx="9">
                  <c:v>1.8021720430107679</c:v>
                </c:pt>
                <c:pt idx="10">
                  <c:v>1.3271222222222299</c:v>
                </c:pt>
                <c:pt idx="11">
                  <c:v>0.75183870967741262</c:v>
                </c:pt>
              </c:numCache>
            </c:numRef>
          </c:val>
        </c:ser>
        <c:ser>
          <c:idx val="3"/>
          <c:order val="3"/>
          <c:tx>
            <c:strRef>
              <c:f>solar_summary!$X$2</c:f>
              <c:strCache>
                <c:ptCount val="1"/>
                <c:pt idx="0">
                  <c:v>2010</c:v>
                </c:pt>
              </c:strCache>
            </c:strRef>
          </c:tx>
          <c:spPr>
            <a:solidFill>
              <a:srgbClr val="16F621"/>
            </a:solidFill>
            <a:ln>
              <a:solidFill>
                <a:schemeClr val="tx1"/>
              </a:solidFill>
            </a:ln>
          </c:spPr>
          <c:dPt>
            <c:idx val="3"/>
            <c:spPr>
              <a:solidFill>
                <a:srgbClr val="05FF05"/>
              </a:solidFill>
              <a:ln>
                <a:solidFill>
                  <a:schemeClr val="tx1"/>
                </a:solidFill>
              </a:ln>
            </c:spPr>
          </c:dPt>
          <c:cat>
            <c:strRef>
              <c:f>solar_summary!$T$3:$T$14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solar_summary!$X$3:$X$14</c:f>
              <c:numCache>
                <c:formatCode>0.000</c:formatCode>
                <c:ptCount val="12"/>
                <c:pt idx="0">
                  <c:v>0.58358064516129793</c:v>
                </c:pt>
                <c:pt idx="1">
                  <c:v>0.95096774193546529</c:v>
                </c:pt>
                <c:pt idx="2">
                  <c:v>2.3456129032257809</c:v>
                </c:pt>
                <c:pt idx="3">
                  <c:v>3.821766666666675</c:v>
                </c:pt>
                <c:pt idx="4">
                  <c:v>3.6955806451612951</c:v>
                </c:pt>
                <c:pt idx="5">
                  <c:v>4.0010666666666719</c:v>
                </c:pt>
                <c:pt idx="6">
                  <c:v>3.6548709677419202</c:v>
                </c:pt>
                <c:pt idx="7">
                  <c:v>3.2734193548387278</c:v>
                </c:pt>
                <c:pt idx="8">
                  <c:v>1.9445666666666521</c:v>
                </c:pt>
                <c:pt idx="9">
                  <c:v>1.8112580645161482</c:v>
                </c:pt>
                <c:pt idx="10">
                  <c:v>0.78703333333332925</c:v>
                </c:pt>
                <c:pt idx="11">
                  <c:v>0.54835483870967083</c:v>
                </c:pt>
              </c:numCache>
            </c:numRef>
          </c:val>
        </c:ser>
        <c:gapWidth val="0"/>
        <c:axId val="85879808"/>
        <c:axId val="85893888"/>
      </c:barChart>
      <c:catAx>
        <c:axId val="85879808"/>
        <c:scaling>
          <c:orientation val="minMax"/>
        </c:scaling>
        <c:axPos val="b"/>
        <c:majorGridlines>
          <c:spPr>
            <a:ln w="3175">
              <a:solidFill>
                <a:srgbClr val="000000"/>
              </a:solidFill>
              <a:prstDash val="solid"/>
            </a:ln>
          </c:spPr>
        </c:majorGridlines>
        <c:numFmt formatCode="General" sourceLinked="1"/>
        <c:tickLblPos val="nextTo"/>
        <c:txPr>
          <a:bodyPr rot="0" vert="horz"/>
          <a:lstStyle/>
          <a:p>
            <a:pPr>
              <a:defRPr sz="1400" b="0" i="0" u="none" strike="noStrike" baseline="0">
                <a:solidFill>
                  <a:srgbClr val="000000"/>
                </a:solidFill>
                <a:latin typeface="Times New Roman"/>
                <a:ea typeface="Times New Roman"/>
                <a:cs typeface="Times New Roman"/>
              </a:defRPr>
            </a:pPr>
            <a:endParaRPr lang="en-US"/>
          </a:p>
        </c:txPr>
        <c:crossAx val="85893888"/>
        <c:crosses val="autoZero"/>
        <c:auto val="1"/>
        <c:lblAlgn val="ctr"/>
        <c:lblOffset val="100"/>
      </c:catAx>
      <c:valAx>
        <c:axId val="85893888"/>
        <c:scaling>
          <c:orientation val="minMax"/>
        </c:scaling>
        <c:axPos val="l"/>
        <c:majorGridlines>
          <c:spPr>
            <a:ln w="3175">
              <a:solidFill>
                <a:srgbClr val="808080"/>
              </a:solidFill>
              <a:prstDash val="lgDash"/>
            </a:ln>
          </c:spPr>
        </c:majorGridlines>
        <c:title>
          <c:tx>
            <c:rich>
              <a:bodyPr/>
              <a:lstStyle/>
              <a:p>
                <a:pPr>
                  <a:defRPr sz="1600" b="1" i="0" u="none" strike="noStrike" baseline="0">
                    <a:solidFill>
                      <a:srgbClr val="000000"/>
                    </a:solidFill>
                    <a:latin typeface="Times New Roman"/>
                    <a:ea typeface="Times New Roman"/>
                    <a:cs typeface="Times New Roman"/>
                  </a:defRPr>
                </a:pPr>
                <a:r>
                  <a:rPr lang="en-GB" sz="1600" b="1"/>
                  <a:t>kWh per day</a:t>
                </a:r>
              </a:p>
            </c:rich>
          </c:tx>
          <c:layout>
            <c:manualLayout>
              <c:xMode val="edge"/>
              <c:yMode val="edge"/>
              <c:x val="1.9399838799677785E-3"/>
              <c:y val="0.28347879707807938"/>
            </c:manualLayout>
          </c:layout>
          <c:spPr>
            <a:noFill/>
            <a:ln w="25400">
              <a:noFill/>
            </a:ln>
          </c:spPr>
        </c:title>
        <c:numFmt formatCode="0.0" sourceLinked="0"/>
        <c:tickLblPos val="nextTo"/>
        <c:txPr>
          <a:bodyPr rot="0" vert="horz"/>
          <a:lstStyle/>
          <a:p>
            <a:pPr>
              <a:defRPr sz="1600" b="1" i="0" u="none" strike="noStrike" baseline="0">
                <a:solidFill>
                  <a:srgbClr val="000000"/>
                </a:solidFill>
                <a:latin typeface="Times New Roman"/>
                <a:ea typeface="Times New Roman"/>
                <a:cs typeface="Times New Roman"/>
              </a:defRPr>
            </a:pPr>
            <a:endParaRPr lang="en-US"/>
          </a:p>
        </c:txPr>
        <c:crossAx val="85879808"/>
        <c:crosses val="autoZero"/>
        <c:crossBetween val="between"/>
      </c:valAx>
      <c:spPr>
        <a:gradFill rotWithShape="0">
          <a:gsLst>
            <a:gs pos="0">
              <a:srgbClr val="FFFFCC"/>
            </a:gs>
            <a:gs pos="100000">
              <a:srgbClr val="FFFFCC">
                <a:gamma/>
                <a:shade val="46275"/>
                <a:invGamma/>
              </a:srgbClr>
            </a:gs>
          </a:gsLst>
          <a:lin ang="5400000" scaled="1"/>
        </a:gradFill>
        <a:ln w="25400">
          <a:solidFill>
            <a:srgbClr val="000000"/>
          </a:solidFill>
          <a:prstDash val="solid"/>
        </a:ln>
      </c:spPr>
    </c:plotArea>
    <c:legend>
      <c:legendPos val="r"/>
      <c:layout>
        <c:manualLayout>
          <c:xMode val="edge"/>
          <c:yMode val="edge"/>
          <c:x val="0.68016298842612011"/>
          <c:y val="0.13174175118880593"/>
          <c:w val="0.25397227105485526"/>
          <c:h val="0.14044935648104431"/>
        </c:manualLayout>
      </c:layout>
      <c:spPr>
        <a:solidFill>
          <a:schemeClr val="bg1"/>
        </a:solidFill>
        <a:ln>
          <a:solidFill>
            <a:schemeClr val="tx1"/>
          </a:solidFill>
        </a:ln>
      </c:spPr>
      <c:txPr>
        <a:bodyPr/>
        <a:lstStyle/>
        <a:p>
          <a:pPr>
            <a:defRPr sz="1600" b="0" i="0" u="none" strike="noStrike" baseline="0">
              <a:solidFill>
                <a:srgbClr val="000000"/>
              </a:solidFill>
              <a:latin typeface="Times New Roman"/>
              <a:ea typeface="Times New Roman"/>
              <a:cs typeface="Times New Roman"/>
            </a:defRPr>
          </a:pPr>
          <a:endParaRPr lang="en-US"/>
        </a:p>
      </c:txPr>
    </c:legend>
    <c:plotVisOnly val="1"/>
    <c:dispBlanksAs val="gap"/>
  </c:chart>
  <c:spPr>
    <a:gradFill rotWithShape="0">
      <a:gsLst>
        <a:gs pos="0">
          <a:srgbClr val="CCFFCC">
            <a:gamma/>
            <a:shade val="46275"/>
            <a:invGamma/>
          </a:srgbClr>
        </a:gs>
        <a:gs pos="100000">
          <a:srgbClr val="CCFFCC"/>
        </a:gs>
      </a:gsLst>
      <a:lin ang="5400000" scaled="1"/>
    </a:gradFill>
    <a:ln w="3175">
      <a:solidFill>
        <a:srgbClr val="808080"/>
      </a:solidFill>
      <a:prstDash val="solid"/>
    </a:ln>
  </c:spPr>
  <c:txPr>
    <a:bodyPr/>
    <a:lstStyle/>
    <a:p>
      <a:pPr>
        <a:defRPr sz="1400" b="0" i="0" u="none" strike="noStrike" baseline="0">
          <a:solidFill>
            <a:srgbClr val="000000"/>
          </a:solidFill>
          <a:latin typeface="Times New Roman"/>
          <a:ea typeface="Times New Roman"/>
          <a:cs typeface="Times New Roman"/>
        </a:defRPr>
      </a:pPr>
      <a:endParaRPr lang="en-US"/>
    </a:p>
  </c:txPr>
  <c:externalData r:id="rId2"/>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title>
      <c:tx>
        <c:rich>
          <a:bodyPr/>
          <a:lstStyle/>
          <a:p>
            <a:pPr>
              <a:defRPr/>
            </a:pPr>
            <a:r>
              <a:rPr lang="en-GB" dirty="0"/>
              <a:t>Wind Generation at 24th - 27th </a:t>
            </a:r>
            <a:r>
              <a:rPr lang="en-GB" dirty="0" smtClean="0"/>
              <a:t>Sept. </a:t>
            </a:r>
            <a:r>
              <a:rPr lang="en-GB" baseline="0" dirty="0" smtClean="0"/>
              <a:t>2011</a:t>
            </a:r>
            <a:endParaRPr lang="en-GB" dirty="0"/>
          </a:p>
        </c:rich>
      </c:tx>
      <c:layout/>
      <c:overlay val="1"/>
    </c:title>
    <c:plotArea>
      <c:layout>
        <c:manualLayout>
          <c:layoutTarget val="inner"/>
          <c:xMode val="edge"/>
          <c:yMode val="edge"/>
          <c:x val="0.15809544355441255"/>
          <c:y val="0.1332086506705297"/>
          <c:w val="0.80145764027162358"/>
          <c:h val="0.67837038458443932"/>
        </c:manualLayout>
      </c:layout>
      <c:barChart>
        <c:barDir val="col"/>
        <c:grouping val="clustered"/>
        <c:ser>
          <c:idx val="0"/>
          <c:order val="0"/>
          <c:tx>
            <c:strRef>
              <c:f>File20110925!$L$1</c:f>
              <c:strCache>
                <c:ptCount val="1"/>
                <c:pt idx="0">
                  <c:v>48 hour prediction</c:v>
                </c:pt>
              </c:strCache>
            </c:strRef>
          </c:tx>
          <c:spPr>
            <a:solidFill>
              <a:srgbClr val="0066FF"/>
            </a:solidFill>
          </c:spPr>
          <c:cat>
            <c:numRef>
              <c:f>File20110925!$K$2:$K$180</c:f>
              <c:numCache>
                <c:formatCode>General</c:formatCode>
                <c:ptCount val="17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numCache>
            </c:numRef>
          </c:cat>
          <c:val>
            <c:numRef>
              <c:f>File20110925!$L$2:$L$180</c:f>
              <c:numCache>
                <c:formatCode>General</c:formatCode>
                <c:ptCount val="179"/>
                <c:pt idx="0">
                  <c:v>1672</c:v>
                </c:pt>
                <c:pt idx="1">
                  <c:v>0</c:v>
                </c:pt>
                <c:pt idx="2">
                  <c:v>0</c:v>
                </c:pt>
                <c:pt idx="3">
                  <c:v>0</c:v>
                </c:pt>
                <c:pt idx="4">
                  <c:v>0</c:v>
                </c:pt>
                <c:pt idx="5">
                  <c:v>0</c:v>
                </c:pt>
                <c:pt idx="6">
                  <c:v>0</c:v>
                </c:pt>
                <c:pt idx="7">
                  <c:v>0</c:v>
                </c:pt>
                <c:pt idx="8">
                  <c:v>0</c:v>
                </c:pt>
                <c:pt idx="9">
                  <c:v>0</c:v>
                </c:pt>
                <c:pt idx="10">
                  <c:v>1575</c:v>
                </c:pt>
                <c:pt idx="11">
                  <c:v>0</c:v>
                </c:pt>
                <c:pt idx="12">
                  <c:v>0</c:v>
                </c:pt>
                <c:pt idx="13">
                  <c:v>0</c:v>
                </c:pt>
                <c:pt idx="14">
                  <c:v>0</c:v>
                </c:pt>
                <c:pt idx="15">
                  <c:v>0</c:v>
                </c:pt>
                <c:pt idx="16">
                  <c:v>1181</c:v>
                </c:pt>
                <c:pt idx="17">
                  <c:v>0</c:v>
                </c:pt>
                <c:pt idx="18">
                  <c:v>0</c:v>
                </c:pt>
                <c:pt idx="19">
                  <c:v>0</c:v>
                </c:pt>
                <c:pt idx="20">
                  <c:v>0</c:v>
                </c:pt>
                <c:pt idx="21">
                  <c:v>0</c:v>
                </c:pt>
                <c:pt idx="22">
                  <c:v>0</c:v>
                </c:pt>
                <c:pt idx="23">
                  <c:v>0</c:v>
                </c:pt>
                <c:pt idx="24">
                  <c:v>1225</c:v>
                </c:pt>
                <c:pt idx="25">
                  <c:v>0</c:v>
                </c:pt>
                <c:pt idx="26">
                  <c:v>0</c:v>
                </c:pt>
                <c:pt idx="27">
                  <c:v>0</c:v>
                </c:pt>
                <c:pt idx="28">
                  <c:v>0</c:v>
                </c:pt>
                <c:pt idx="29">
                  <c:v>0</c:v>
                </c:pt>
                <c:pt idx="30">
                  <c:v>0</c:v>
                </c:pt>
                <c:pt idx="31">
                  <c:v>0</c:v>
                </c:pt>
                <c:pt idx="32">
                  <c:v>0</c:v>
                </c:pt>
                <c:pt idx="33">
                  <c:v>0</c:v>
                </c:pt>
                <c:pt idx="34">
                  <c:v>963</c:v>
                </c:pt>
                <c:pt idx="35">
                  <c:v>0</c:v>
                </c:pt>
                <c:pt idx="36">
                  <c:v>0</c:v>
                </c:pt>
                <c:pt idx="37">
                  <c:v>0</c:v>
                </c:pt>
                <c:pt idx="38">
                  <c:v>0</c:v>
                </c:pt>
                <c:pt idx="39">
                  <c:v>0</c:v>
                </c:pt>
                <c:pt idx="40">
                  <c:v>0</c:v>
                </c:pt>
                <c:pt idx="41">
                  <c:v>0</c:v>
                </c:pt>
                <c:pt idx="42">
                  <c:v>1064</c:v>
                </c:pt>
                <c:pt idx="43">
                  <c:v>0</c:v>
                </c:pt>
                <c:pt idx="44">
                  <c:v>0</c:v>
                </c:pt>
                <c:pt idx="45">
                  <c:v>0</c:v>
                </c:pt>
                <c:pt idx="46">
                  <c:v>0</c:v>
                </c:pt>
                <c:pt idx="47">
                  <c:v>0</c:v>
                </c:pt>
                <c:pt idx="48">
                  <c:v>890</c:v>
                </c:pt>
                <c:pt idx="49">
                  <c:v>0</c:v>
                </c:pt>
                <c:pt idx="50">
                  <c:v>0</c:v>
                </c:pt>
                <c:pt idx="51">
                  <c:v>0</c:v>
                </c:pt>
                <c:pt idx="52">
                  <c:v>0</c:v>
                </c:pt>
                <c:pt idx="53">
                  <c:v>0</c:v>
                </c:pt>
                <c:pt idx="54">
                  <c:v>0</c:v>
                </c:pt>
                <c:pt idx="55">
                  <c:v>0</c:v>
                </c:pt>
                <c:pt idx="56">
                  <c:v>0</c:v>
                </c:pt>
                <c:pt idx="57">
                  <c:v>0</c:v>
                </c:pt>
                <c:pt idx="58">
                  <c:v>975</c:v>
                </c:pt>
                <c:pt idx="59">
                  <c:v>0</c:v>
                </c:pt>
                <c:pt idx="60">
                  <c:v>0</c:v>
                </c:pt>
                <c:pt idx="61">
                  <c:v>0</c:v>
                </c:pt>
                <c:pt idx="62">
                  <c:v>0</c:v>
                </c:pt>
                <c:pt idx="63">
                  <c:v>0</c:v>
                </c:pt>
                <c:pt idx="64">
                  <c:v>1014</c:v>
                </c:pt>
                <c:pt idx="65">
                  <c:v>0</c:v>
                </c:pt>
                <c:pt idx="66">
                  <c:v>0</c:v>
                </c:pt>
                <c:pt idx="67">
                  <c:v>0</c:v>
                </c:pt>
                <c:pt idx="68">
                  <c:v>0</c:v>
                </c:pt>
                <c:pt idx="69">
                  <c:v>0</c:v>
                </c:pt>
                <c:pt idx="70">
                  <c:v>0</c:v>
                </c:pt>
                <c:pt idx="71">
                  <c:v>0</c:v>
                </c:pt>
                <c:pt idx="72">
                  <c:v>1438</c:v>
                </c:pt>
                <c:pt idx="73">
                  <c:v>0</c:v>
                </c:pt>
                <c:pt idx="74">
                  <c:v>0</c:v>
                </c:pt>
                <c:pt idx="75">
                  <c:v>0</c:v>
                </c:pt>
                <c:pt idx="76">
                  <c:v>0</c:v>
                </c:pt>
                <c:pt idx="77">
                  <c:v>0</c:v>
                </c:pt>
                <c:pt idx="78">
                  <c:v>0</c:v>
                </c:pt>
                <c:pt idx="79">
                  <c:v>0</c:v>
                </c:pt>
                <c:pt idx="80">
                  <c:v>0</c:v>
                </c:pt>
                <c:pt idx="81">
                  <c:v>0</c:v>
                </c:pt>
                <c:pt idx="82">
                  <c:v>1764</c:v>
                </c:pt>
                <c:pt idx="83">
                  <c:v>0</c:v>
                </c:pt>
                <c:pt idx="84">
                  <c:v>0</c:v>
                </c:pt>
                <c:pt idx="85">
                  <c:v>0</c:v>
                </c:pt>
                <c:pt idx="86">
                  <c:v>0</c:v>
                </c:pt>
                <c:pt idx="87">
                  <c:v>0</c:v>
                </c:pt>
                <c:pt idx="88">
                  <c:v>0</c:v>
                </c:pt>
                <c:pt idx="89">
                  <c:v>0</c:v>
                </c:pt>
                <c:pt idx="90">
                  <c:v>1936</c:v>
                </c:pt>
                <c:pt idx="91">
                  <c:v>0</c:v>
                </c:pt>
                <c:pt idx="92">
                  <c:v>0</c:v>
                </c:pt>
                <c:pt idx="93">
                  <c:v>0</c:v>
                </c:pt>
                <c:pt idx="94">
                  <c:v>0</c:v>
                </c:pt>
                <c:pt idx="95">
                  <c:v>0</c:v>
                </c:pt>
                <c:pt idx="96">
                  <c:v>2251</c:v>
                </c:pt>
                <c:pt idx="97">
                  <c:v>0</c:v>
                </c:pt>
                <c:pt idx="98">
                  <c:v>0</c:v>
                </c:pt>
                <c:pt idx="99">
                  <c:v>0</c:v>
                </c:pt>
                <c:pt idx="100">
                  <c:v>0</c:v>
                </c:pt>
                <c:pt idx="101">
                  <c:v>0</c:v>
                </c:pt>
                <c:pt idx="102">
                  <c:v>0</c:v>
                </c:pt>
                <c:pt idx="103">
                  <c:v>0</c:v>
                </c:pt>
                <c:pt idx="104">
                  <c:v>0</c:v>
                </c:pt>
                <c:pt idx="105">
                  <c:v>0</c:v>
                </c:pt>
                <c:pt idx="106">
                  <c:v>2273</c:v>
                </c:pt>
                <c:pt idx="107">
                  <c:v>0</c:v>
                </c:pt>
                <c:pt idx="108">
                  <c:v>0</c:v>
                </c:pt>
                <c:pt idx="109">
                  <c:v>0</c:v>
                </c:pt>
                <c:pt idx="110">
                  <c:v>0</c:v>
                </c:pt>
                <c:pt idx="111">
                  <c:v>0</c:v>
                </c:pt>
                <c:pt idx="112">
                  <c:v>2222</c:v>
                </c:pt>
                <c:pt idx="113">
                  <c:v>0</c:v>
                </c:pt>
                <c:pt idx="114">
                  <c:v>0</c:v>
                </c:pt>
                <c:pt idx="115">
                  <c:v>0</c:v>
                </c:pt>
                <c:pt idx="116">
                  <c:v>0</c:v>
                </c:pt>
                <c:pt idx="117">
                  <c:v>0</c:v>
                </c:pt>
                <c:pt idx="118">
                  <c:v>0</c:v>
                </c:pt>
                <c:pt idx="119">
                  <c:v>0</c:v>
                </c:pt>
                <c:pt idx="120">
                  <c:v>1786</c:v>
                </c:pt>
                <c:pt idx="121">
                  <c:v>0</c:v>
                </c:pt>
                <c:pt idx="122">
                  <c:v>0</c:v>
                </c:pt>
                <c:pt idx="123">
                  <c:v>0</c:v>
                </c:pt>
                <c:pt idx="124">
                  <c:v>0</c:v>
                </c:pt>
                <c:pt idx="125">
                  <c:v>0</c:v>
                </c:pt>
                <c:pt idx="126">
                  <c:v>0</c:v>
                </c:pt>
                <c:pt idx="127">
                  <c:v>0</c:v>
                </c:pt>
                <c:pt idx="128">
                  <c:v>0</c:v>
                </c:pt>
                <c:pt idx="129">
                  <c:v>0</c:v>
                </c:pt>
                <c:pt idx="130">
                  <c:v>420</c:v>
                </c:pt>
                <c:pt idx="131">
                  <c:v>0</c:v>
                </c:pt>
                <c:pt idx="132">
                  <c:v>0</c:v>
                </c:pt>
                <c:pt idx="133">
                  <c:v>0</c:v>
                </c:pt>
                <c:pt idx="134">
                  <c:v>0</c:v>
                </c:pt>
                <c:pt idx="135">
                  <c:v>0</c:v>
                </c:pt>
                <c:pt idx="136">
                  <c:v>0</c:v>
                </c:pt>
                <c:pt idx="137">
                  <c:v>0</c:v>
                </c:pt>
                <c:pt idx="138">
                  <c:v>462</c:v>
                </c:pt>
                <c:pt idx="139">
                  <c:v>0</c:v>
                </c:pt>
                <c:pt idx="140">
                  <c:v>0</c:v>
                </c:pt>
                <c:pt idx="141">
                  <c:v>0</c:v>
                </c:pt>
                <c:pt idx="142">
                  <c:v>0</c:v>
                </c:pt>
                <c:pt idx="143">
                  <c:v>0</c:v>
                </c:pt>
                <c:pt idx="144">
                  <c:v>628</c:v>
                </c:pt>
                <c:pt idx="145">
                  <c:v>0</c:v>
                </c:pt>
                <c:pt idx="146">
                  <c:v>0</c:v>
                </c:pt>
                <c:pt idx="147">
                  <c:v>0</c:v>
                </c:pt>
                <c:pt idx="148">
                  <c:v>0</c:v>
                </c:pt>
                <c:pt idx="149">
                  <c:v>0</c:v>
                </c:pt>
                <c:pt idx="150">
                  <c:v>0</c:v>
                </c:pt>
                <c:pt idx="151">
                  <c:v>0</c:v>
                </c:pt>
                <c:pt idx="152">
                  <c:v>0</c:v>
                </c:pt>
                <c:pt idx="153">
                  <c:v>0</c:v>
                </c:pt>
                <c:pt idx="154">
                  <c:v>903</c:v>
                </c:pt>
                <c:pt idx="155">
                  <c:v>0</c:v>
                </c:pt>
                <c:pt idx="156">
                  <c:v>0</c:v>
                </c:pt>
                <c:pt idx="157">
                  <c:v>0</c:v>
                </c:pt>
                <c:pt idx="158">
                  <c:v>0</c:v>
                </c:pt>
                <c:pt idx="159">
                  <c:v>0</c:v>
                </c:pt>
                <c:pt idx="160">
                  <c:v>1348</c:v>
                </c:pt>
                <c:pt idx="161">
                  <c:v>0</c:v>
                </c:pt>
                <c:pt idx="162">
                  <c:v>0</c:v>
                </c:pt>
                <c:pt idx="163">
                  <c:v>0</c:v>
                </c:pt>
                <c:pt idx="164">
                  <c:v>0</c:v>
                </c:pt>
                <c:pt idx="165">
                  <c:v>0</c:v>
                </c:pt>
                <c:pt idx="166">
                  <c:v>0</c:v>
                </c:pt>
                <c:pt idx="167">
                  <c:v>0</c:v>
                </c:pt>
                <c:pt idx="168">
                  <c:v>2062</c:v>
                </c:pt>
                <c:pt idx="169">
                  <c:v>0</c:v>
                </c:pt>
                <c:pt idx="170">
                  <c:v>0</c:v>
                </c:pt>
                <c:pt idx="171">
                  <c:v>0</c:v>
                </c:pt>
                <c:pt idx="172">
                  <c:v>0</c:v>
                </c:pt>
                <c:pt idx="173">
                  <c:v>0</c:v>
                </c:pt>
                <c:pt idx="174">
                  <c:v>0</c:v>
                </c:pt>
                <c:pt idx="175">
                  <c:v>0</c:v>
                </c:pt>
                <c:pt idx="176">
                  <c:v>0</c:v>
                </c:pt>
                <c:pt idx="177">
                  <c:v>0</c:v>
                </c:pt>
                <c:pt idx="178">
                  <c:v>1773</c:v>
                </c:pt>
              </c:numCache>
            </c:numRef>
          </c:val>
        </c:ser>
        <c:ser>
          <c:idx val="1"/>
          <c:order val="1"/>
          <c:tx>
            <c:strRef>
              <c:f>File20110925!$M$1</c:f>
              <c:strCache>
                <c:ptCount val="1"/>
                <c:pt idx="0">
                  <c:v>24 hour prediction</c:v>
                </c:pt>
              </c:strCache>
            </c:strRef>
          </c:tx>
          <c:spPr>
            <a:solidFill>
              <a:srgbClr val="FF0000"/>
            </a:solidFill>
          </c:spPr>
          <c:cat>
            <c:numRef>
              <c:f>File20110925!$K$2:$K$180</c:f>
              <c:numCache>
                <c:formatCode>General</c:formatCode>
                <c:ptCount val="17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numCache>
            </c:numRef>
          </c:cat>
          <c:val>
            <c:numRef>
              <c:f>File20110925!$M$2:$M$180</c:f>
              <c:numCache>
                <c:formatCode>General</c:formatCode>
                <c:ptCount val="179"/>
                <c:pt idx="0">
                  <c:v>1824</c:v>
                </c:pt>
                <c:pt idx="1">
                  <c:v>0</c:v>
                </c:pt>
                <c:pt idx="2">
                  <c:v>0</c:v>
                </c:pt>
                <c:pt idx="3">
                  <c:v>0</c:v>
                </c:pt>
                <c:pt idx="4">
                  <c:v>0</c:v>
                </c:pt>
                <c:pt idx="5">
                  <c:v>0</c:v>
                </c:pt>
                <c:pt idx="6">
                  <c:v>0</c:v>
                </c:pt>
                <c:pt idx="7">
                  <c:v>0</c:v>
                </c:pt>
                <c:pt idx="8">
                  <c:v>0</c:v>
                </c:pt>
                <c:pt idx="9">
                  <c:v>0</c:v>
                </c:pt>
                <c:pt idx="10">
                  <c:v>1628</c:v>
                </c:pt>
                <c:pt idx="11">
                  <c:v>0</c:v>
                </c:pt>
                <c:pt idx="12">
                  <c:v>0</c:v>
                </c:pt>
                <c:pt idx="13">
                  <c:v>0</c:v>
                </c:pt>
                <c:pt idx="14">
                  <c:v>0</c:v>
                </c:pt>
                <c:pt idx="15">
                  <c:v>0</c:v>
                </c:pt>
                <c:pt idx="16">
                  <c:v>1156</c:v>
                </c:pt>
                <c:pt idx="17">
                  <c:v>0</c:v>
                </c:pt>
                <c:pt idx="18">
                  <c:v>0</c:v>
                </c:pt>
                <c:pt idx="19">
                  <c:v>0</c:v>
                </c:pt>
                <c:pt idx="20">
                  <c:v>0</c:v>
                </c:pt>
                <c:pt idx="21">
                  <c:v>0</c:v>
                </c:pt>
                <c:pt idx="22">
                  <c:v>0</c:v>
                </c:pt>
                <c:pt idx="23">
                  <c:v>0</c:v>
                </c:pt>
                <c:pt idx="24">
                  <c:v>1018</c:v>
                </c:pt>
                <c:pt idx="25">
                  <c:v>0</c:v>
                </c:pt>
                <c:pt idx="26">
                  <c:v>0</c:v>
                </c:pt>
                <c:pt idx="27">
                  <c:v>0</c:v>
                </c:pt>
                <c:pt idx="28">
                  <c:v>0</c:v>
                </c:pt>
                <c:pt idx="29">
                  <c:v>0</c:v>
                </c:pt>
                <c:pt idx="30">
                  <c:v>0</c:v>
                </c:pt>
                <c:pt idx="31">
                  <c:v>0</c:v>
                </c:pt>
                <c:pt idx="32">
                  <c:v>0</c:v>
                </c:pt>
                <c:pt idx="33">
                  <c:v>0</c:v>
                </c:pt>
                <c:pt idx="34">
                  <c:v>645</c:v>
                </c:pt>
                <c:pt idx="35">
                  <c:v>0</c:v>
                </c:pt>
                <c:pt idx="36">
                  <c:v>0</c:v>
                </c:pt>
                <c:pt idx="37">
                  <c:v>0</c:v>
                </c:pt>
                <c:pt idx="38">
                  <c:v>0</c:v>
                </c:pt>
                <c:pt idx="39">
                  <c:v>0</c:v>
                </c:pt>
                <c:pt idx="40">
                  <c:v>0</c:v>
                </c:pt>
                <c:pt idx="41">
                  <c:v>0</c:v>
                </c:pt>
                <c:pt idx="42">
                  <c:v>599</c:v>
                </c:pt>
                <c:pt idx="43">
                  <c:v>0</c:v>
                </c:pt>
                <c:pt idx="44">
                  <c:v>0</c:v>
                </c:pt>
                <c:pt idx="45">
                  <c:v>0</c:v>
                </c:pt>
                <c:pt idx="46">
                  <c:v>0</c:v>
                </c:pt>
                <c:pt idx="47">
                  <c:v>0</c:v>
                </c:pt>
                <c:pt idx="48">
                  <c:v>695</c:v>
                </c:pt>
                <c:pt idx="49">
                  <c:v>0</c:v>
                </c:pt>
                <c:pt idx="50">
                  <c:v>0</c:v>
                </c:pt>
                <c:pt idx="51">
                  <c:v>0</c:v>
                </c:pt>
                <c:pt idx="52">
                  <c:v>0</c:v>
                </c:pt>
                <c:pt idx="53">
                  <c:v>0</c:v>
                </c:pt>
                <c:pt idx="54">
                  <c:v>0</c:v>
                </c:pt>
                <c:pt idx="55">
                  <c:v>0</c:v>
                </c:pt>
                <c:pt idx="56">
                  <c:v>0</c:v>
                </c:pt>
                <c:pt idx="57">
                  <c:v>0</c:v>
                </c:pt>
                <c:pt idx="58">
                  <c:v>924</c:v>
                </c:pt>
                <c:pt idx="59">
                  <c:v>0</c:v>
                </c:pt>
                <c:pt idx="60">
                  <c:v>0</c:v>
                </c:pt>
                <c:pt idx="61">
                  <c:v>0</c:v>
                </c:pt>
                <c:pt idx="62">
                  <c:v>0</c:v>
                </c:pt>
                <c:pt idx="63">
                  <c:v>0</c:v>
                </c:pt>
                <c:pt idx="64">
                  <c:v>1270</c:v>
                </c:pt>
                <c:pt idx="65">
                  <c:v>0</c:v>
                </c:pt>
                <c:pt idx="66">
                  <c:v>0</c:v>
                </c:pt>
                <c:pt idx="67">
                  <c:v>0</c:v>
                </c:pt>
                <c:pt idx="68">
                  <c:v>0</c:v>
                </c:pt>
                <c:pt idx="69">
                  <c:v>0</c:v>
                </c:pt>
                <c:pt idx="70">
                  <c:v>0</c:v>
                </c:pt>
                <c:pt idx="71">
                  <c:v>0</c:v>
                </c:pt>
                <c:pt idx="72">
                  <c:v>1805</c:v>
                </c:pt>
                <c:pt idx="73">
                  <c:v>0</c:v>
                </c:pt>
                <c:pt idx="74">
                  <c:v>0</c:v>
                </c:pt>
                <c:pt idx="75">
                  <c:v>0</c:v>
                </c:pt>
                <c:pt idx="76">
                  <c:v>0</c:v>
                </c:pt>
                <c:pt idx="77">
                  <c:v>0</c:v>
                </c:pt>
                <c:pt idx="78">
                  <c:v>0</c:v>
                </c:pt>
                <c:pt idx="79">
                  <c:v>0</c:v>
                </c:pt>
                <c:pt idx="80">
                  <c:v>0</c:v>
                </c:pt>
                <c:pt idx="81">
                  <c:v>0</c:v>
                </c:pt>
                <c:pt idx="82">
                  <c:v>2016</c:v>
                </c:pt>
                <c:pt idx="83">
                  <c:v>0</c:v>
                </c:pt>
                <c:pt idx="84">
                  <c:v>0</c:v>
                </c:pt>
                <c:pt idx="85">
                  <c:v>0</c:v>
                </c:pt>
                <c:pt idx="86">
                  <c:v>0</c:v>
                </c:pt>
                <c:pt idx="87">
                  <c:v>0</c:v>
                </c:pt>
                <c:pt idx="88">
                  <c:v>0</c:v>
                </c:pt>
                <c:pt idx="89">
                  <c:v>0</c:v>
                </c:pt>
                <c:pt idx="90">
                  <c:v>2224</c:v>
                </c:pt>
                <c:pt idx="91">
                  <c:v>0</c:v>
                </c:pt>
                <c:pt idx="92">
                  <c:v>0</c:v>
                </c:pt>
                <c:pt idx="93">
                  <c:v>0</c:v>
                </c:pt>
                <c:pt idx="94">
                  <c:v>0</c:v>
                </c:pt>
                <c:pt idx="95">
                  <c:v>0</c:v>
                </c:pt>
                <c:pt idx="96">
                  <c:v>2065</c:v>
                </c:pt>
                <c:pt idx="97">
                  <c:v>0</c:v>
                </c:pt>
                <c:pt idx="98">
                  <c:v>0</c:v>
                </c:pt>
                <c:pt idx="99">
                  <c:v>0</c:v>
                </c:pt>
                <c:pt idx="100">
                  <c:v>0</c:v>
                </c:pt>
                <c:pt idx="101">
                  <c:v>0</c:v>
                </c:pt>
                <c:pt idx="102">
                  <c:v>0</c:v>
                </c:pt>
                <c:pt idx="103">
                  <c:v>0</c:v>
                </c:pt>
                <c:pt idx="104">
                  <c:v>0</c:v>
                </c:pt>
                <c:pt idx="105">
                  <c:v>0</c:v>
                </c:pt>
                <c:pt idx="106">
                  <c:v>1703</c:v>
                </c:pt>
                <c:pt idx="107">
                  <c:v>0</c:v>
                </c:pt>
                <c:pt idx="108">
                  <c:v>0</c:v>
                </c:pt>
                <c:pt idx="109">
                  <c:v>0</c:v>
                </c:pt>
                <c:pt idx="110">
                  <c:v>0</c:v>
                </c:pt>
                <c:pt idx="111">
                  <c:v>0</c:v>
                </c:pt>
                <c:pt idx="112">
                  <c:v>1355</c:v>
                </c:pt>
                <c:pt idx="113">
                  <c:v>0</c:v>
                </c:pt>
                <c:pt idx="114">
                  <c:v>0</c:v>
                </c:pt>
                <c:pt idx="115">
                  <c:v>0</c:v>
                </c:pt>
                <c:pt idx="116">
                  <c:v>0</c:v>
                </c:pt>
                <c:pt idx="117">
                  <c:v>0</c:v>
                </c:pt>
                <c:pt idx="118">
                  <c:v>0</c:v>
                </c:pt>
                <c:pt idx="119">
                  <c:v>0</c:v>
                </c:pt>
                <c:pt idx="120">
                  <c:v>944</c:v>
                </c:pt>
                <c:pt idx="121">
                  <c:v>0</c:v>
                </c:pt>
                <c:pt idx="122">
                  <c:v>0</c:v>
                </c:pt>
                <c:pt idx="123">
                  <c:v>0</c:v>
                </c:pt>
                <c:pt idx="124">
                  <c:v>0</c:v>
                </c:pt>
                <c:pt idx="125">
                  <c:v>0</c:v>
                </c:pt>
                <c:pt idx="126">
                  <c:v>0</c:v>
                </c:pt>
                <c:pt idx="127">
                  <c:v>0</c:v>
                </c:pt>
                <c:pt idx="128">
                  <c:v>0</c:v>
                </c:pt>
                <c:pt idx="129">
                  <c:v>0</c:v>
                </c:pt>
                <c:pt idx="130">
                  <c:v>388</c:v>
                </c:pt>
                <c:pt idx="131">
                  <c:v>0</c:v>
                </c:pt>
                <c:pt idx="132">
                  <c:v>0</c:v>
                </c:pt>
                <c:pt idx="133">
                  <c:v>0</c:v>
                </c:pt>
                <c:pt idx="134">
                  <c:v>0</c:v>
                </c:pt>
                <c:pt idx="135">
                  <c:v>0</c:v>
                </c:pt>
                <c:pt idx="136">
                  <c:v>0</c:v>
                </c:pt>
                <c:pt idx="137">
                  <c:v>0</c:v>
                </c:pt>
                <c:pt idx="138">
                  <c:v>462</c:v>
                </c:pt>
                <c:pt idx="139">
                  <c:v>0</c:v>
                </c:pt>
                <c:pt idx="140">
                  <c:v>0</c:v>
                </c:pt>
                <c:pt idx="141">
                  <c:v>0</c:v>
                </c:pt>
                <c:pt idx="142">
                  <c:v>0</c:v>
                </c:pt>
                <c:pt idx="143">
                  <c:v>0</c:v>
                </c:pt>
                <c:pt idx="144">
                  <c:v>711</c:v>
                </c:pt>
                <c:pt idx="145">
                  <c:v>0</c:v>
                </c:pt>
                <c:pt idx="146">
                  <c:v>0</c:v>
                </c:pt>
                <c:pt idx="147">
                  <c:v>0</c:v>
                </c:pt>
                <c:pt idx="148">
                  <c:v>0</c:v>
                </c:pt>
                <c:pt idx="149">
                  <c:v>0</c:v>
                </c:pt>
                <c:pt idx="150">
                  <c:v>0</c:v>
                </c:pt>
                <c:pt idx="151">
                  <c:v>0</c:v>
                </c:pt>
                <c:pt idx="152">
                  <c:v>0</c:v>
                </c:pt>
                <c:pt idx="153">
                  <c:v>0</c:v>
                </c:pt>
                <c:pt idx="154">
                  <c:v>1114</c:v>
                </c:pt>
                <c:pt idx="155">
                  <c:v>0</c:v>
                </c:pt>
                <c:pt idx="156">
                  <c:v>0</c:v>
                </c:pt>
                <c:pt idx="157">
                  <c:v>0</c:v>
                </c:pt>
                <c:pt idx="158">
                  <c:v>0</c:v>
                </c:pt>
                <c:pt idx="159">
                  <c:v>0</c:v>
                </c:pt>
                <c:pt idx="160">
                  <c:v>1547</c:v>
                </c:pt>
                <c:pt idx="161">
                  <c:v>0</c:v>
                </c:pt>
                <c:pt idx="162">
                  <c:v>0</c:v>
                </c:pt>
                <c:pt idx="163">
                  <c:v>0</c:v>
                </c:pt>
                <c:pt idx="164">
                  <c:v>0</c:v>
                </c:pt>
                <c:pt idx="165">
                  <c:v>0</c:v>
                </c:pt>
                <c:pt idx="166">
                  <c:v>0</c:v>
                </c:pt>
                <c:pt idx="167">
                  <c:v>0</c:v>
                </c:pt>
                <c:pt idx="168">
                  <c:v>1871</c:v>
                </c:pt>
                <c:pt idx="169">
                  <c:v>0</c:v>
                </c:pt>
                <c:pt idx="170">
                  <c:v>0</c:v>
                </c:pt>
                <c:pt idx="171">
                  <c:v>0</c:v>
                </c:pt>
                <c:pt idx="172">
                  <c:v>0</c:v>
                </c:pt>
                <c:pt idx="173">
                  <c:v>0</c:v>
                </c:pt>
                <c:pt idx="174">
                  <c:v>0</c:v>
                </c:pt>
                <c:pt idx="175">
                  <c:v>0</c:v>
                </c:pt>
                <c:pt idx="176">
                  <c:v>0</c:v>
                </c:pt>
                <c:pt idx="177">
                  <c:v>0</c:v>
                </c:pt>
                <c:pt idx="178">
                  <c:v>1661</c:v>
                </c:pt>
              </c:numCache>
            </c:numRef>
          </c:val>
        </c:ser>
        <c:gapWidth val="0"/>
        <c:overlap val="100"/>
        <c:axId val="86667264"/>
        <c:axId val="86668800"/>
      </c:barChart>
      <c:lineChart>
        <c:grouping val="standard"/>
        <c:ser>
          <c:idx val="2"/>
          <c:order val="2"/>
          <c:tx>
            <c:strRef>
              <c:f>File20110925!$N$1</c:f>
              <c:strCache>
                <c:ptCount val="1"/>
                <c:pt idx="0">
                  <c:v>Actual</c:v>
                </c:pt>
              </c:strCache>
            </c:strRef>
          </c:tx>
          <c:spPr>
            <a:ln>
              <a:solidFill>
                <a:schemeClr val="tx1"/>
              </a:solidFill>
            </a:ln>
          </c:spPr>
          <c:marker>
            <c:symbol val="none"/>
          </c:marker>
          <c:cat>
            <c:numRef>
              <c:f>File20110925!$K$2:$K$180</c:f>
              <c:numCache>
                <c:formatCode>General</c:formatCode>
                <c:ptCount val="17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numCache>
            </c:numRef>
          </c:cat>
          <c:val>
            <c:numRef>
              <c:f>File20110925!$N$2:$N$180</c:f>
              <c:numCache>
                <c:formatCode>General</c:formatCode>
                <c:ptCount val="179"/>
                <c:pt idx="0">
                  <c:v>1509</c:v>
                </c:pt>
                <c:pt idx="1">
                  <c:v>1397</c:v>
                </c:pt>
                <c:pt idx="2">
                  <c:v>1449</c:v>
                </c:pt>
                <c:pt idx="3">
                  <c:v>1375</c:v>
                </c:pt>
                <c:pt idx="4">
                  <c:v>1428</c:v>
                </c:pt>
                <c:pt idx="5">
                  <c:v>1399</c:v>
                </c:pt>
                <c:pt idx="6">
                  <c:v>1397</c:v>
                </c:pt>
                <c:pt idx="7">
                  <c:v>1416</c:v>
                </c:pt>
                <c:pt idx="8">
                  <c:v>1446</c:v>
                </c:pt>
                <c:pt idx="9">
                  <c:v>1453</c:v>
                </c:pt>
                <c:pt idx="10">
                  <c:v>1432</c:v>
                </c:pt>
                <c:pt idx="11">
                  <c:v>1369</c:v>
                </c:pt>
                <c:pt idx="12">
                  <c:v>1282</c:v>
                </c:pt>
                <c:pt idx="13">
                  <c:v>1201</c:v>
                </c:pt>
                <c:pt idx="14">
                  <c:v>1228</c:v>
                </c:pt>
                <c:pt idx="15">
                  <c:v>1119</c:v>
                </c:pt>
                <c:pt idx="16">
                  <c:v>1043</c:v>
                </c:pt>
                <c:pt idx="17">
                  <c:v>1014</c:v>
                </c:pt>
                <c:pt idx="18">
                  <c:v>1027</c:v>
                </c:pt>
                <c:pt idx="19">
                  <c:v>986</c:v>
                </c:pt>
                <c:pt idx="20">
                  <c:v>996</c:v>
                </c:pt>
                <c:pt idx="21">
                  <c:v>949</c:v>
                </c:pt>
                <c:pt idx="22">
                  <c:v>961</c:v>
                </c:pt>
                <c:pt idx="23">
                  <c:v>892</c:v>
                </c:pt>
                <c:pt idx="24">
                  <c:v>863</c:v>
                </c:pt>
                <c:pt idx="25">
                  <c:v>873</c:v>
                </c:pt>
                <c:pt idx="26">
                  <c:v>885</c:v>
                </c:pt>
                <c:pt idx="27">
                  <c:v>885</c:v>
                </c:pt>
                <c:pt idx="28">
                  <c:v>869</c:v>
                </c:pt>
                <c:pt idx="29">
                  <c:v>924</c:v>
                </c:pt>
                <c:pt idx="30">
                  <c:v>897</c:v>
                </c:pt>
                <c:pt idx="31">
                  <c:v>841</c:v>
                </c:pt>
                <c:pt idx="32">
                  <c:v>799</c:v>
                </c:pt>
                <c:pt idx="33">
                  <c:v>831</c:v>
                </c:pt>
                <c:pt idx="34">
                  <c:v>737</c:v>
                </c:pt>
                <c:pt idx="35">
                  <c:v>702</c:v>
                </c:pt>
                <c:pt idx="36">
                  <c:v>621</c:v>
                </c:pt>
                <c:pt idx="37">
                  <c:v>608</c:v>
                </c:pt>
                <c:pt idx="38">
                  <c:v>582</c:v>
                </c:pt>
                <c:pt idx="39">
                  <c:v>580</c:v>
                </c:pt>
                <c:pt idx="40">
                  <c:v>590</c:v>
                </c:pt>
                <c:pt idx="41">
                  <c:v>538</c:v>
                </c:pt>
                <c:pt idx="42">
                  <c:v>610</c:v>
                </c:pt>
                <c:pt idx="43">
                  <c:v>603</c:v>
                </c:pt>
                <c:pt idx="44">
                  <c:v>563</c:v>
                </c:pt>
                <c:pt idx="45">
                  <c:v>563</c:v>
                </c:pt>
                <c:pt idx="46">
                  <c:v>562</c:v>
                </c:pt>
                <c:pt idx="47">
                  <c:v>531</c:v>
                </c:pt>
                <c:pt idx="48">
                  <c:v>613</c:v>
                </c:pt>
                <c:pt idx="49">
                  <c:v>606</c:v>
                </c:pt>
                <c:pt idx="50">
                  <c:v>663</c:v>
                </c:pt>
                <c:pt idx="51">
                  <c:v>718</c:v>
                </c:pt>
                <c:pt idx="52">
                  <c:v>739</c:v>
                </c:pt>
                <c:pt idx="53">
                  <c:v>713</c:v>
                </c:pt>
                <c:pt idx="54">
                  <c:v>686</c:v>
                </c:pt>
                <c:pt idx="55">
                  <c:v>712</c:v>
                </c:pt>
                <c:pt idx="56">
                  <c:v>702</c:v>
                </c:pt>
                <c:pt idx="57">
                  <c:v>735</c:v>
                </c:pt>
                <c:pt idx="58">
                  <c:v>863</c:v>
                </c:pt>
                <c:pt idx="59">
                  <c:v>869</c:v>
                </c:pt>
                <c:pt idx="60">
                  <c:v>850</c:v>
                </c:pt>
                <c:pt idx="61">
                  <c:v>937</c:v>
                </c:pt>
                <c:pt idx="62">
                  <c:v>979</c:v>
                </c:pt>
                <c:pt idx="63">
                  <c:v>1047</c:v>
                </c:pt>
                <c:pt idx="64">
                  <c:v>1152</c:v>
                </c:pt>
                <c:pt idx="65">
                  <c:v>1219</c:v>
                </c:pt>
                <c:pt idx="66">
                  <c:v>1229</c:v>
                </c:pt>
                <c:pt idx="67">
                  <c:v>1278</c:v>
                </c:pt>
                <c:pt idx="68">
                  <c:v>1380</c:v>
                </c:pt>
                <c:pt idx="69">
                  <c:v>1467</c:v>
                </c:pt>
                <c:pt idx="70">
                  <c:v>1614</c:v>
                </c:pt>
                <c:pt idx="71">
                  <c:v>1700</c:v>
                </c:pt>
                <c:pt idx="72">
                  <c:v>1817</c:v>
                </c:pt>
                <c:pt idx="73">
                  <c:v>1857</c:v>
                </c:pt>
                <c:pt idx="74">
                  <c:v>1902</c:v>
                </c:pt>
                <c:pt idx="75">
                  <c:v>2001</c:v>
                </c:pt>
                <c:pt idx="76">
                  <c:v>2018</c:v>
                </c:pt>
                <c:pt idx="77">
                  <c:v>1985</c:v>
                </c:pt>
                <c:pt idx="78">
                  <c:v>1854</c:v>
                </c:pt>
                <c:pt idx="79">
                  <c:v>1929</c:v>
                </c:pt>
                <c:pt idx="80">
                  <c:v>2051</c:v>
                </c:pt>
                <c:pt idx="81">
                  <c:v>2238</c:v>
                </c:pt>
                <c:pt idx="82">
                  <c:v>2320</c:v>
                </c:pt>
                <c:pt idx="83">
                  <c:v>2459</c:v>
                </c:pt>
                <c:pt idx="84">
                  <c:v>2444</c:v>
                </c:pt>
                <c:pt idx="85">
                  <c:v>2488</c:v>
                </c:pt>
                <c:pt idx="86">
                  <c:v>2347</c:v>
                </c:pt>
                <c:pt idx="87">
                  <c:v>2148</c:v>
                </c:pt>
                <c:pt idx="88">
                  <c:v>2031</c:v>
                </c:pt>
                <c:pt idx="89">
                  <c:v>1975</c:v>
                </c:pt>
                <c:pt idx="90">
                  <c:v>2022</c:v>
                </c:pt>
                <c:pt idx="91">
                  <c:v>2039</c:v>
                </c:pt>
                <c:pt idx="92">
                  <c:v>2148</c:v>
                </c:pt>
                <c:pt idx="93">
                  <c:v>2124</c:v>
                </c:pt>
                <c:pt idx="94">
                  <c:v>2075</c:v>
                </c:pt>
                <c:pt idx="95">
                  <c:v>1995</c:v>
                </c:pt>
                <c:pt idx="96">
                  <c:v>2026</c:v>
                </c:pt>
                <c:pt idx="97">
                  <c:v>2042</c:v>
                </c:pt>
                <c:pt idx="98">
                  <c:v>1955</c:v>
                </c:pt>
                <c:pt idx="99">
                  <c:v>1923</c:v>
                </c:pt>
                <c:pt idx="100">
                  <c:v>1769</c:v>
                </c:pt>
                <c:pt idx="101">
                  <c:v>1774</c:v>
                </c:pt>
                <c:pt idx="102">
                  <c:v>1773</c:v>
                </c:pt>
                <c:pt idx="103">
                  <c:v>1709</c:v>
                </c:pt>
                <c:pt idx="104">
                  <c:v>1710</c:v>
                </c:pt>
                <c:pt idx="105">
                  <c:v>1682</c:v>
                </c:pt>
                <c:pt idx="106">
                  <c:v>1629</c:v>
                </c:pt>
                <c:pt idx="107">
                  <c:v>1625</c:v>
                </c:pt>
                <c:pt idx="108">
                  <c:v>1616</c:v>
                </c:pt>
                <c:pt idx="109">
                  <c:v>1577</c:v>
                </c:pt>
                <c:pt idx="110">
                  <c:v>1471</c:v>
                </c:pt>
                <c:pt idx="111">
                  <c:v>1324</c:v>
                </c:pt>
                <c:pt idx="112">
                  <c:v>1321</c:v>
                </c:pt>
                <c:pt idx="113">
                  <c:v>1276</c:v>
                </c:pt>
                <c:pt idx="114">
                  <c:v>1222</c:v>
                </c:pt>
                <c:pt idx="115">
                  <c:v>1100</c:v>
                </c:pt>
                <c:pt idx="116">
                  <c:v>1107</c:v>
                </c:pt>
                <c:pt idx="117">
                  <c:v>1042</c:v>
                </c:pt>
                <c:pt idx="118">
                  <c:v>1041</c:v>
                </c:pt>
                <c:pt idx="119">
                  <c:v>1064</c:v>
                </c:pt>
                <c:pt idx="120">
                  <c:v>993</c:v>
                </c:pt>
                <c:pt idx="121">
                  <c:v>932</c:v>
                </c:pt>
                <c:pt idx="122">
                  <c:v>889</c:v>
                </c:pt>
                <c:pt idx="123">
                  <c:v>805</c:v>
                </c:pt>
                <c:pt idx="124">
                  <c:v>777</c:v>
                </c:pt>
                <c:pt idx="125">
                  <c:v>712</c:v>
                </c:pt>
                <c:pt idx="126">
                  <c:v>644</c:v>
                </c:pt>
                <c:pt idx="127">
                  <c:v>647</c:v>
                </c:pt>
                <c:pt idx="128">
                  <c:v>661</c:v>
                </c:pt>
                <c:pt idx="129">
                  <c:v>582</c:v>
                </c:pt>
                <c:pt idx="130">
                  <c:v>567</c:v>
                </c:pt>
                <c:pt idx="131">
                  <c:v>525</c:v>
                </c:pt>
                <c:pt idx="132">
                  <c:v>522</c:v>
                </c:pt>
                <c:pt idx="133">
                  <c:v>497</c:v>
                </c:pt>
                <c:pt idx="134">
                  <c:v>573</c:v>
                </c:pt>
                <c:pt idx="135">
                  <c:v>631</c:v>
                </c:pt>
                <c:pt idx="136">
                  <c:v>652</c:v>
                </c:pt>
                <c:pt idx="137">
                  <c:v>643</c:v>
                </c:pt>
                <c:pt idx="138">
                  <c:v>588</c:v>
                </c:pt>
                <c:pt idx="139">
                  <c:v>602</c:v>
                </c:pt>
                <c:pt idx="140">
                  <c:v>655</c:v>
                </c:pt>
                <c:pt idx="141">
                  <c:v>689</c:v>
                </c:pt>
                <c:pt idx="142">
                  <c:v>697</c:v>
                </c:pt>
                <c:pt idx="143">
                  <c:v>697</c:v>
                </c:pt>
                <c:pt idx="144">
                  <c:v>745</c:v>
                </c:pt>
                <c:pt idx="145">
                  <c:v>809</c:v>
                </c:pt>
                <c:pt idx="146">
                  <c:v>848</c:v>
                </c:pt>
                <c:pt idx="147">
                  <c:v>854</c:v>
                </c:pt>
                <c:pt idx="148">
                  <c:v>845</c:v>
                </c:pt>
                <c:pt idx="149">
                  <c:v>890</c:v>
                </c:pt>
                <c:pt idx="150">
                  <c:v>897</c:v>
                </c:pt>
                <c:pt idx="151">
                  <c:v>874</c:v>
                </c:pt>
                <c:pt idx="152">
                  <c:v>904</c:v>
                </c:pt>
                <c:pt idx="153">
                  <c:v>959</c:v>
                </c:pt>
                <c:pt idx="154">
                  <c:v>898</c:v>
                </c:pt>
                <c:pt idx="155">
                  <c:v>953</c:v>
                </c:pt>
                <c:pt idx="156">
                  <c:v>1024</c:v>
                </c:pt>
                <c:pt idx="157">
                  <c:v>1089</c:v>
                </c:pt>
                <c:pt idx="158">
                  <c:v>1022</c:v>
                </c:pt>
                <c:pt idx="159">
                  <c:v>1090</c:v>
                </c:pt>
                <c:pt idx="160">
                  <c:v>1161</c:v>
                </c:pt>
                <c:pt idx="161">
                  <c:v>1238</c:v>
                </c:pt>
                <c:pt idx="162">
                  <c:v>1305</c:v>
                </c:pt>
                <c:pt idx="163">
                  <c:v>1400</c:v>
                </c:pt>
                <c:pt idx="164">
                  <c:v>1371</c:v>
                </c:pt>
                <c:pt idx="165">
                  <c:v>1328</c:v>
                </c:pt>
                <c:pt idx="166">
                  <c:v>1392</c:v>
                </c:pt>
                <c:pt idx="167">
                  <c:v>1477</c:v>
                </c:pt>
                <c:pt idx="168">
                  <c:v>1501</c:v>
                </c:pt>
                <c:pt idx="169">
                  <c:v>1480</c:v>
                </c:pt>
                <c:pt idx="170">
                  <c:v>1509</c:v>
                </c:pt>
                <c:pt idx="171">
                  <c:v>1437</c:v>
                </c:pt>
                <c:pt idx="172">
                  <c:v>1427</c:v>
                </c:pt>
                <c:pt idx="173">
                  <c:v>1403</c:v>
                </c:pt>
                <c:pt idx="174">
                  <c:v>1416</c:v>
                </c:pt>
                <c:pt idx="175">
                  <c:v>1346</c:v>
                </c:pt>
                <c:pt idx="176">
                  <c:v>1310</c:v>
                </c:pt>
                <c:pt idx="177">
                  <c:v>1310</c:v>
                </c:pt>
                <c:pt idx="178">
                  <c:v>1280</c:v>
                </c:pt>
              </c:numCache>
            </c:numRef>
          </c:val>
        </c:ser>
        <c:marker val="1"/>
        <c:axId val="86667264"/>
        <c:axId val="86668800"/>
      </c:lineChart>
      <c:catAx>
        <c:axId val="86667264"/>
        <c:scaling>
          <c:orientation val="minMax"/>
        </c:scaling>
        <c:axPos val="b"/>
        <c:numFmt formatCode="General" sourceLinked="1"/>
        <c:tickLblPos val="nextTo"/>
        <c:txPr>
          <a:bodyPr/>
          <a:lstStyle/>
          <a:p>
            <a:pPr>
              <a:defRPr sz="1200" b="1">
                <a:latin typeface="Times New Roman" pitchFamily="18" charset="0"/>
                <a:cs typeface="Times New Roman" pitchFamily="18" charset="0"/>
              </a:defRPr>
            </a:pPr>
            <a:endParaRPr lang="en-US"/>
          </a:p>
        </c:txPr>
        <c:crossAx val="86668800"/>
        <c:crosses val="autoZero"/>
        <c:auto val="1"/>
        <c:lblAlgn val="ctr"/>
        <c:lblOffset val="100"/>
        <c:tickLblSkip val="12"/>
      </c:catAx>
      <c:valAx>
        <c:axId val="86668800"/>
        <c:scaling>
          <c:orientation val="minMax"/>
          <c:max val="2500"/>
          <c:min val="0"/>
        </c:scaling>
        <c:axPos val="l"/>
        <c:majorGridlines/>
        <c:title>
          <c:tx>
            <c:rich>
              <a:bodyPr rot="-5400000" vert="horz"/>
              <a:lstStyle/>
              <a:p>
                <a:pPr>
                  <a:defRPr sz="1600" b="1">
                    <a:latin typeface="Times New Roman" pitchFamily="18" charset="0"/>
                    <a:cs typeface="Times New Roman" pitchFamily="18" charset="0"/>
                  </a:defRPr>
                </a:pPr>
                <a:r>
                  <a:rPr lang="en-US" sz="1600" b="1">
                    <a:latin typeface="Times New Roman" pitchFamily="18" charset="0"/>
                    <a:cs typeface="Times New Roman" pitchFamily="18" charset="0"/>
                  </a:rPr>
                  <a:t>MW</a:t>
                </a:r>
              </a:p>
            </c:rich>
          </c:tx>
          <c:layout>
            <c:manualLayout>
              <c:xMode val="edge"/>
              <c:yMode val="edge"/>
              <c:x val="9.2137821578092433E-3"/>
              <c:y val="0.41745058788836548"/>
            </c:manualLayout>
          </c:layout>
        </c:title>
        <c:numFmt formatCode="General" sourceLinked="1"/>
        <c:tickLblPos val="nextTo"/>
        <c:txPr>
          <a:bodyPr/>
          <a:lstStyle/>
          <a:p>
            <a:pPr>
              <a:defRPr sz="1600" b="1">
                <a:latin typeface="Times New Roman" pitchFamily="18" charset="0"/>
                <a:cs typeface="Times New Roman" pitchFamily="18" charset="0"/>
              </a:defRPr>
            </a:pPr>
            <a:endParaRPr lang="en-US"/>
          </a:p>
        </c:txPr>
        <c:crossAx val="86667264"/>
        <c:crosses val="autoZero"/>
        <c:crossBetween val="between"/>
      </c:valAx>
      <c:spPr>
        <a:solidFill>
          <a:srgbClr val="FFFFCC"/>
        </a:solidFill>
      </c:spPr>
    </c:plotArea>
    <c:legend>
      <c:legendPos val="r"/>
      <c:layout>
        <c:manualLayout>
          <c:xMode val="edge"/>
          <c:yMode val="edge"/>
          <c:x val="0.10557476986031551"/>
          <c:y val="0.14351478985025504"/>
          <c:w val="0.46576891353334182"/>
          <c:h val="0.19659855670442078"/>
        </c:manualLayout>
      </c:layout>
      <c:txPr>
        <a:bodyPr/>
        <a:lstStyle/>
        <a:p>
          <a:pPr>
            <a:defRPr sz="1600" b="1">
              <a:latin typeface="Times New Roman" pitchFamily="18" charset="0"/>
              <a:cs typeface="Times New Roman" pitchFamily="18" charset="0"/>
            </a:defRPr>
          </a:pPr>
          <a:endParaRPr lang="en-US"/>
        </a:p>
      </c:txPr>
    </c:legend>
    <c:plotVisOnly val="1"/>
    <c:dispBlanksAs val="gap"/>
  </c:chart>
  <c:spPr>
    <a:solidFill>
      <a:srgbClr val="CCFF99"/>
    </a:solidFill>
  </c:spPr>
  <c:externalData r:id="rId2"/>
  <c:userShapes r:id="rId3"/>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GB"/>
  <c:chart>
    <c:plotArea>
      <c:layout>
        <c:manualLayout>
          <c:layoutTarget val="inner"/>
          <c:xMode val="edge"/>
          <c:yMode val="edge"/>
          <c:x val="0.18253277669125761"/>
          <c:y val="4.5678515185601787E-2"/>
          <c:w val="0.6183165198943672"/>
          <c:h val="0.81190258717660257"/>
        </c:manualLayout>
      </c:layout>
      <c:lineChart>
        <c:grouping val="standard"/>
        <c:ser>
          <c:idx val="2"/>
          <c:order val="2"/>
          <c:tx>
            <c:strRef>
              <c:f>'Sheet1'!$D$1</c:f>
              <c:strCache>
                <c:ptCount val="1"/>
                <c:pt idx="0">
                  <c:v>Demand</c:v>
                </c:pt>
              </c:strCache>
            </c:strRef>
          </c:tx>
          <c:spPr>
            <a:ln w="34925">
              <a:solidFill>
                <a:srgbClr val="FF0000"/>
              </a:solidFill>
            </a:ln>
          </c:spPr>
          <c:marker>
            <c:symbol val="none"/>
          </c:marker>
          <c:cat>
            <c:numRef>
              <c:f>'Sheet1'!$A$2:$A$84</c:f>
              <c:numCache>
                <c:formatCode>General</c:formatCode>
                <c:ptCount val="83"/>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pt idx="29">
                  <c:v>14.5</c:v>
                </c:pt>
                <c:pt idx="30">
                  <c:v>15</c:v>
                </c:pt>
                <c:pt idx="31">
                  <c:v>15.5</c:v>
                </c:pt>
                <c:pt idx="32">
                  <c:v>16</c:v>
                </c:pt>
                <c:pt idx="33">
                  <c:v>16.5</c:v>
                </c:pt>
                <c:pt idx="34">
                  <c:v>17</c:v>
                </c:pt>
                <c:pt idx="35">
                  <c:v>17.5</c:v>
                </c:pt>
                <c:pt idx="36">
                  <c:v>18</c:v>
                </c:pt>
                <c:pt idx="37">
                  <c:v>18.5</c:v>
                </c:pt>
                <c:pt idx="38">
                  <c:v>19</c:v>
                </c:pt>
                <c:pt idx="39">
                  <c:v>19.5</c:v>
                </c:pt>
                <c:pt idx="40">
                  <c:v>20</c:v>
                </c:pt>
                <c:pt idx="41">
                  <c:v>20.5</c:v>
                </c:pt>
                <c:pt idx="42">
                  <c:v>21</c:v>
                </c:pt>
                <c:pt idx="43">
                  <c:v>21.5</c:v>
                </c:pt>
                <c:pt idx="44">
                  <c:v>22</c:v>
                </c:pt>
                <c:pt idx="45">
                  <c:v>22.5</c:v>
                </c:pt>
                <c:pt idx="46">
                  <c:v>23</c:v>
                </c:pt>
                <c:pt idx="47">
                  <c:v>23.5</c:v>
                </c:pt>
                <c:pt idx="48">
                  <c:v>24</c:v>
                </c:pt>
                <c:pt idx="49">
                  <c:v>24.5</c:v>
                </c:pt>
                <c:pt idx="50">
                  <c:v>25</c:v>
                </c:pt>
                <c:pt idx="51">
                  <c:v>25.5</c:v>
                </c:pt>
                <c:pt idx="52">
                  <c:v>26</c:v>
                </c:pt>
                <c:pt idx="53">
                  <c:v>26.5</c:v>
                </c:pt>
                <c:pt idx="54">
                  <c:v>27</c:v>
                </c:pt>
                <c:pt idx="55">
                  <c:v>27.5</c:v>
                </c:pt>
                <c:pt idx="56">
                  <c:v>28</c:v>
                </c:pt>
                <c:pt idx="57">
                  <c:v>28.5</c:v>
                </c:pt>
                <c:pt idx="58">
                  <c:v>29</c:v>
                </c:pt>
                <c:pt idx="59">
                  <c:v>29.5</c:v>
                </c:pt>
                <c:pt idx="60">
                  <c:v>30</c:v>
                </c:pt>
                <c:pt idx="61">
                  <c:v>30.5</c:v>
                </c:pt>
                <c:pt idx="62">
                  <c:v>31</c:v>
                </c:pt>
                <c:pt idx="63">
                  <c:v>31.5</c:v>
                </c:pt>
                <c:pt idx="64">
                  <c:v>32</c:v>
                </c:pt>
                <c:pt idx="65">
                  <c:v>32.5</c:v>
                </c:pt>
                <c:pt idx="66">
                  <c:v>33</c:v>
                </c:pt>
                <c:pt idx="67">
                  <c:v>33.5</c:v>
                </c:pt>
                <c:pt idx="68">
                  <c:v>34</c:v>
                </c:pt>
                <c:pt idx="69">
                  <c:v>34.5</c:v>
                </c:pt>
                <c:pt idx="70">
                  <c:v>35</c:v>
                </c:pt>
                <c:pt idx="71">
                  <c:v>35.5</c:v>
                </c:pt>
                <c:pt idx="72">
                  <c:v>36</c:v>
                </c:pt>
                <c:pt idx="73">
                  <c:v>36.5</c:v>
                </c:pt>
                <c:pt idx="74">
                  <c:v>37</c:v>
                </c:pt>
                <c:pt idx="75">
                  <c:v>37.5</c:v>
                </c:pt>
                <c:pt idx="76">
                  <c:v>38</c:v>
                </c:pt>
                <c:pt idx="77">
                  <c:v>38.5</c:v>
                </c:pt>
                <c:pt idx="78">
                  <c:v>39</c:v>
                </c:pt>
                <c:pt idx="79">
                  <c:v>39.5</c:v>
                </c:pt>
                <c:pt idx="80">
                  <c:v>40</c:v>
                </c:pt>
                <c:pt idx="81">
                  <c:v>40.5</c:v>
                </c:pt>
                <c:pt idx="82">
                  <c:v>41</c:v>
                </c:pt>
              </c:numCache>
            </c:numRef>
          </c:cat>
          <c:val>
            <c:numRef>
              <c:f>'Sheet1'!$D$2:$D$84</c:f>
              <c:numCache>
                <c:formatCode>General</c:formatCode>
                <c:ptCount val="83"/>
                <c:pt idx="1">
                  <c:v>25441</c:v>
                </c:pt>
                <c:pt idx="2">
                  <c:v>24521</c:v>
                </c:pt>
                <c:pt idx="3">
                  <c:v>24627</c:v>
                </c:pt>
                <c:pt idx="4">
                  <c:v>24538</c:v>
                </c:pt>
                <c:pt idx="5">
                  <c:v>24368</c:v>
                </c:pt>
                <c:pt idx="6">
                  <c:v>24267</c:v>
                </c:pt>
                <c:pt idx="7">
                  <c:v>24312</c:v>
                </c:pt>
                <c:pt idx="8">
                  <c:v>24228</c:v>
                </c:pt>
                <c:pt idx="9">
                  <c:v>24158</c:v>
                </c:pt>
                <c:pt idx="10">
                  <c:v>23815</c:v>
                </c:pt>
                <c:pt idx="11">
                  <c:v>23918</c:v>
                </c:pt>
                <c:pt idx="12">
                  <c:v>23825</c:v>
                </c:pt>
                <c:pt idx="13">
                  <c:v>24082</c:v>
                </c:pt>
                <c:pt idx="14">
                  <c:v>24441</c:v>
                </c:pt>
                <c:pt idx="15">
                  <c:v>24813</c:v>
                </c:pt>
                <c:pt idx="16">
                  <c:v>25980</c:v>
                </c:pt>
                <c:pt idx="17">
                  <c:v>27533</c:v>
                </c:pt>
                <c:pt idx="18">
                  <c:v>29056</c:v>
                </c:pt>
                <c:pt idx="19">
                  <c:v>30661</c:v>
                </c:pt>
                <c:pt idx="20">
                  <c:v>31956</c:v>
                </c:pt>
                <c:pt idx="21">
                  <c:v>32894</c:v>
                </c:pt>
                <c:pt idx="22">
                  <c:v>33579</c:v>
                </c:pt>
                <c:pt idx="23">
                  <c:v>34108</c:v>
                </c:pt>
                <c:pt idx="24">
                  <c:v>34384</c:v>
                </c:pt>
                <c:pt idx="25">
                  <c:v>34557</c:v>
                </c:pt>
                <c:pt idx="26">
                  <c:v>34558</c:v>
                </c:pt>
                <c:pt idx="27">
                  <c:v>34265</c:v>
                </c:pt>
                <c:pt idx="28">
                  <c:v>33512</c:v>
                </c:pt>
                <c:pt idx="29">
                  <c:v>33005</c:v>
                </c:pt>
                <c:pt idx="30">
                  <c:v>32468</c:v>
                </c:pt>
                <c:pt idx="31">
                  <c:v>32475</c:v>
                </c:pt>
                <c:pt idx="32">
                  <c:v>32596</c:v>
                </c:pt>
                <c:pt idx="33">
                  <c:v>32977</c:v>
                </c:pt>
                <c:pt idx="34">
                  <c:v>33591</c:v>
                </c:pt>
                <c:pt idx="35">
                  <c:v>34072</c:v>
                </c:pt>
                <c:pt idx="36">
                  <c:v>34192</c:v>
                </c:pt>
                <c:pt idx="37">
                  <c:v>34518</c:v>
                </c:pt>
                <c:pt idx="38">
                  <c:v>35203</c:v>
                </c:pt>
                <c:pt idx="39">
                  <c:v>37210</c:v>
                </c:pt>
                <c:pt idx="40">
                  <c:v>37632</c:v>
                </c:pt>
                <c:pt idx="41">
                  <c:v>36587</c:v>
                </c:pt>
                <c:pt idx="42">
                  <c:v>35185</c:v>
                </c:pt>
                <c:pt idx="43">
                  <c:v>34402</c:v>
                </c:pt>
                <c:pt idx="44">
                  <c:v>32908</c:v>
                </c:pt>
                <c:pt idx="45">
                  <c:v>31424</c:v>
                </c:pt>
                <c:pt idx="46">
                  <c:v>29348</c:v>
                </c:pt>
                <c:pt idx="47">
                  <c:v>27106</c:v>
                </c:pt>
                <c:pt idx="48">
                  <c:v>25692</c:v>
                </c:pt>
                <c:pt idx="49">
                  <c:v>25131</c:v>
                </c:pt>
                <c:pt idx="50">
                  <c:v>24949</c:v>
                </c:pt>
                <c:pt idx="51">
                  <c:v>25198</c:v>
                </c:pt>
                <c:pt idx="52">
                  <c:v>25255</c:v>
                </c:pt>
                <c:pt idx="53">
                  <c:v>24957</c:v>
                </c:pt>
                <c:pt idx="54">
                  <c:v>24700</c:v>
                </c:pt>
                <c:pt idx="55">
                  <c:v>24689</c:v>
                </c:pt>
                <c:pt idx="56">
                  <c:v>24596</c:v>
                </c:pt>
                <c:pt idx="57">
                  <c:v>24569</c:v>
                </c:pt>
                <c:pt idx="58">
                  <c:v>24522</c:v>
                </c:pt>
                <c:pt idx="59">
                  <c:v>25102</c:v>
                </c:pt>
                <c:pt idx="60">
                  <c:v>26487</c:v>
                </c:pt>
                <c:pt idx="61">
                  <c:v>29378</c:v>
                </c:pt>
                <c:pt idx="62">
                  <c:v>32482</c:v>
                </c:pt>
                <c:pt idx="63">
                  <c:v>36371</c:v>
                </c:pt>
                <c:pt idx="64">
                  <c:v>38774</c:v>
                </c:pt>
                <c:pt idx="65">
                  <c:v>39481</c:v>
                </c:pt>
                <c:pt idx="66">
                  <c:v>39754</c:v>
                </c:pt>
                <c:pt idx="67">
                  <c:v>39884</c:v>
                </c:pt>
                <c:pt idx="68">
                  <c:v>40178</c:v>
                </c:pt>
                <c:pt idx="69">
                  <c:v>40402</c:v>
                </c:pt>
                <c:pt idx="70">
                  <c:v>40403</c:v>
                </c:pt>
                <c:pt idx="71">
                  <c:v>40639</c:v>
                </c:pt>
                <c:pt idx="72">
                  <c:v>40734</c:v>
                </c:pt>
                <c:pt idx="73">
                  <c:v>40769</c:v>
                </c:pt>
                <c:pt idx="74">
                  <c:v>40523</c:v>
                </c:pt>
                <c:pt idx="75">
                  <c:v>40414</c:v>
                </c:pt>
                <c:pt idx="76">
                  <c:v>40022</c:v>
                </c:pt>
                <c:pt idx="77">
                  <c:v>40196</c:v>
                </c:pt>
                <c:pt idx="78">
                  <c:v>39982</c:v>
                </c:pt>
                <c:pt idx="79">
                  <c:v>39239</c:v>
                </c:pt>
                <c:pt idx="80">
                  <c:v>39543</c:v>
                </c:pt>
                <c:pt idx="81">
                  <c:v>40418</c:v>
                </c:pt>
                <c:pt idx="82">
                  <c:v>41346</c:v>
                </c:pt>
              </c:numCache>
            </c:numRef>
          </c:val>
        </c:ser>
        <c:marker val="1"/>
        <c:axId val="130627456"/>
        <c:axId val="130628992"/>
      </c:lineChart>
      <c:lineChart>
        <c:grouping val="standard"/>
        <c:ser>
          <c:idx val="0"/>
          <c:order val="0"/>
          <c:tx>
            <c:strRef>
              <c:f>'Sheet1'!$B$1</c:f>
              <c:strCache>
                <c:ptCount val="1"/>
                <c:pt idx="0">
                  <c:v>Interconnectors</c:v>
                </c:pt>
              </c:strCache>
            </c:strRef>
          </c:tx>
          <c:spPr>
            <a:ln w="31750">
              <a:solidFill>
                <a:srgbClr val="0000CC"/>
              </a:solidFill>
            </a:ln>
          </c:spPr>
          <c:marker>
            <c:symbol val="none"/>
          </c:marker>
          <c:cat>
            <c:numRef>
              <c:f>'Sheet1'!$A$2:$A$84</c:f>
              <c:numCache>
                <c:formatCode>General</c:formatCode>
                <c:ptCount val="83"/>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pt idx="29">
                  <c:v>14.5</c:v>
                </c:pt>
                <c:pt idx="30">
                  <c:v>15</c:v>
                </c:pt>
                <c:pt idx="31">
                  <c:v>15.5</c:v>
                </c:pt>
                <c:pt idx="32">
                  <c:v>16</c:v>
                </c:pt>
                <c:pt idx="33">
                  <c:v>16.5</c:v>
                </c:pt>
                <c:pt idx="34">
                  <c:v>17</c:v>
                </c:pt>
                <c:pt idx="35">
                  <c:v>17.5</c:v>
                </c:pt>
                <c:pt idx="36">
                  <c:v>18</c:v>
                </c:pt>
                <c:pt idx="37">
                  <c:v>18.5</c:v>
                </c:pt>
                <c:pt idx="38">
                  <c:v>19</c:v>
                </c:pt>
                <c:pt idx="39">
                  <c:v>19.5</c:v>
                </c:pt>
                <c:pt idx="40">
                  <c:v>20</c:v>
                </c:pt>
                <c:pt idx="41">
                  <c:v>20.5</c:v>
                </c:pt>
                <c:pt idx="42">
                  <c:v>21</c:v>
                </c:pt>
                <c:pt idx="43">
                  <c:v>21.5</c:v>
                </c:pt>
                <c:pt idx="44">
                  <c:v>22</c:v>
                </c:pt>
                <c:pt idx="45">
                  <c:v>22.5</c:v>
                </c:pt>
                <c:pt idx="46">
                  <c:v>23</c:v>
                </c:pt>
                <c:pt idx="47">
                  <c:v>23.5</c:v>
                </c:pt>
                <c:pt idx="48">
                  <c:v>24</c:v>
                </c:pt>
                <c:pt idx="49">
                  <c:v>24.5</c:v>
                </c:pt>
                <c:pt idx="50">
                  <c:v>25</c:v>
                </c:pt>
                <c:pt idx="51">
                  <c:v>25.5</c:v>
                </c:pt>
                <c:pt idx="52">
                  <c:v>26</c:v>
                </c:pt>
                <c:pt idx="53">
                  <c:v>26.5</c:v>
                </c:pt>
                <c:pt idx="54">
                  <c:v>27</c:v>
                </c:pt>
                <c:pt idx="55">
                  <c:v>27.5</c:v>
                </c:pt>
                <c:pt idx="56">
                  <c:v>28</c:v>
                </c:pt>
                <c:pt idx="57">
                  <c:v>28.5</c:v>
                </c:pt>
                <c:pt idx="58">
                  <c:v>29</c:v>
                </c:pt>
                <c:pt idx="59">
                  <c:v>29.5</c:v>
                </c:pt>
                <c:pt idx="60">
                  <c:v>30</c:v>
                </c:pt>
                <c:pt idx="61">
                  <c:v>30.5</c:v>
                </c:pt>
                <c:pt idx="62">
                  <c:v>31</c:v>
                </c:pt>
                <c:pt idx="63">
                  <c:v>31.5</c:v>
                </c:pt>
                <c:pt idx="64">
                  <c:v>32</c:v>
                </c:pt>
                <c:pt idx="65">
                  <c:v>32.5</c:v>
                </c:pt>
                <c:pt idx="66">
                  <c:v>33</c:v>
                </c:pt>
                <c:pt idx="67">
                  <c:v>33.5</c:v>
                </c:pt>
                <c:pt idx="68">
                  <c:v>34</c:v>
                </c:pt>
                <c:pt idx="69">
                  <c:v>34.5</c:v>
                </c:pt>
                <c:pt idx="70">
                  <c:v>35</c:v>
                </c:pt>
                <c:pt idx="71">
                  <c:v>35.5</c:v>
                </c:pt>
                <c:pt idx="72">
                  <c:v>36</c:v>
                </c:pt>
                <c:pt idx="73">
                  <c:v>36.5</c:v>
                </c:pt>
                <c:pt idx="74">
                  <c:v>37</c:v>
                </c:pt>
                <c:pt idx="75">
                  <c:v>37.5</c:v>
                </c:pt>
                <c:pt idx="76">
                  <c:v>38</c:v>
                </c:pt>
                <c:pt idx="77">
                  <c:v>38.5</c:v>
                </c:pt>
                <c:pt idx="78">
                  <c:v>39</c:v>
                </c:pt>
                <c:pt idx="79">
                  <c:v>39.5</c:v>
                </c:pt>
                <c:pt idx="80">
                  <c:v>40</c:v>
                </c:pt>
                <c:pt idx="81">
                  <c:v>40.5</c:v>
                </c:pt>
                <c:pt idx="82">
                  <c:v>41</c:v>
                </c:pt>
              </c:numCache>
            </c:numRef>
          </c:cat>
          <c:val>
            <c:numRef>
              <c:f>'Sheet1'!$B$2:$B$84</c:f>
              <c:numCache>
                <c:formatCode>General</c:formatCode>
                <c:ptCount val="83"/>
                <c:pt idx="1">
                  <c:v>1194</c:v>
                </c:pt>
                <c:pt idx="2">
                  <c:v>1196</c:v>
                </c:pt>
                <c:pt idx="3">
                  <c:v>1486</c:v>
                </c:pt>
                <c:pt idx="4">
                  <c:v>1488</c:v>
                </c:pt>
                <c:pt idx="5">
                  <c:v>1486</c:v>
                </c:pt>
                <c:pt idx="6">
                  <c:v>1488</c:v>
                </c:pt>
                <c:pt idx="7">
                  <c:v>1486</c:v>
                </c:pt>
                <c:pt idx="8">
                  <c:v>1488</c:v>
                </c:pt>
                <c:pt idx="9">
                  <c:v>1486</c:v>
                </c:pt>
                <c:pt idx="10">
                  <c:v>1486</c:v>
                </c:pt>
                <c:pt idx="11">
                  <c:v>1402</c:v>
                </c:pt>
                <c:pt idx="12">
                  <c:v>1404</c:v>
                </c:pt>
                <c:pt idx="13">
                  <c:v>914</c:v>
                </c:pt>
                <c:pt idx="14">
                  <c:v>916</c:v>
                </c:pt>
                <c:pt idx="15">
                  <c:v>172</c:v>
                </c:pt>
                <c:pt idx="16">
                  <c:v>166</c:v>
                </c:pt>
                <c:pt idx="17">
                  <c:v>308</c:v>
                </c:pt>
                <c:pt idx="18">
                  <c:v>296</c:v>
                </c:pt>
                <c:pt idx="19">
                  <c:v>898</c:v>
                </c:pt>
                <c:pt idx="20">
                  <c:v>904</c:v>
                </c:pt>
                <c:pt idx="21">
                  <c:v>1006</c:v>
                </c:pt>
                <c:pt idx="22">
                  <c:v>962</c:v>
                </c:pt>
                <c:pt idx="23">
                  <c:v>1404</c:v>
                </c:pt>
                <c:pt idx="24">
                  <c:v>1402</c:v>
                </c:pt>
                <c:pt idx="25">
                  <c:v>1486</c:v>
                </c:pt>
                <c:pt idx="26">
                  <c:v>1486</c:v>
                </c:pt>
                <c:pt idx="27">
                  <c:v>1486</c:v>
                </c:pt>
                <c:pt idx="28">
                  <c:v>1488</c:v>
                </c:pt>
                <c:pt idx="29">
                  <c:v>1436</c:v>
                </c:pt>
                <c:pt idx="30">
                  <c:v>1436</c:v>
                </c:pt>
                <c:pt idx="31">
                  <c:v>1224</c:v>
                </c:pt>
                <c:pt idx="32">
                  <c:v>1230</c:v>
                </c:pt>
                <c:pt idx="33">
                  <c:v>1040</c:v>
                </c:pt>
                <c:pt idx="34">
                  <c:v>1042</c:v>
                </c:pt>
                <c:pt idx="35">
                  <c:v>1026</c:v>
                </c:pt>
                <c:pt idx="36">
                  <c:v>1030</c:v>
                </c:pt>
                <c:pt idx="37">
                  <c:v>890</c:v>
                </c:pt>
                <c:pt idx="38">
                  <c:v>886</c:v>
                </c:pt>
                <c:pt idx="39">
                  <c:v>1468</c:v>
                </c:pt>
                <c:pt idx="40">
                  <c:v>1490</c:v>
                </c:pt>
                <c:pt idx="41">
                  <c:v>1486</c:v>
                </c:pt>
                <c:pt idx="42">
                  <c:v>1490</c:v>
                </c:pt>
                <c:pt idx="43">
                  <c:v>844</c:v>
                </c:pt>
                <c:pt idx="44">
                  <c:v>878</c:v>
                </c:pt>
                <c:pt idx="45">
                  <c:v>272</c:v>
                </c:pt>
                <c:pt idx="46">
                  <c:v>268</c:v>
                </c:pt>
                <c:pt idx="47">
                  <c:v>1154</c:v>
                </c:pt>
                <c:pt idx="48">
                  <c:v>1176</c:v>
                </c:pt>
                <c:pt idx="49">
                  <c:v>900</c:v>
                </c:pt>
                <c:pt idx="50">
                  <c:v>896</c:v>
                </c:pt>
                <c:pt idx="51">
                  <c:v>1168</c:v>
                </c:pt>
                <c:pt idx="52">
                  <c:v>1166</c:v>
                </c:pt>
                <c:pt idx="53">
                  <c:v>1486</c:v>
                </c:pt>
                <c:pt idx="54">
                  <c:v>1488</c:v>
                </c:pt>
                <c:pt idx="55">
                  <c:v>1374</c:v>
                </c:pt>
                <c:pt idx="56">
                  <c:v>1376</c:v>
                </c:pt>
                <c:pt idx="57">
                  <c:v>968</c:v>
                </c:pt>
                <c:pt idx="58">
                  <c:v>964</c:v>
                </c:pt>
                <c:pt idx="59">
                  <c:v>-1164</c:v>
                </c:pt>
                <c:pt idx="60">
                  <c:v>-1414</c:v>
                </c:pt>
                <c:pt idx="61">
                  <c:v>-1474</c:v>
                </c:pt>
                <c:pt idx="62">
                  <c:v>-1496</c:v>
                </c:pt>
                <c:pt idx="63">
                  <c:v>-1228</c:v>
                </c:pt>
                <c:pt idx="64">
                  <c:v>-1220</c:v>
                </c:pt>
                <c:pt idx="65">
                  <c:v>-666</c:v>
                </c:pt>
                <c:pt idx="66">
                  <c:v>-666</c:v>
                </c:pt>
                <c:pt idx="67">
                  <c:v>224</c:v>
                </c:pt>
                <c:pt idx="68">
                  <c:v>246</c:v>
                </c:pt>
                <c:pt idx="69">
                  <c:v>194</c:v>
                </c:pt>
                <c:pt idx="70">
                  <c:v>194</c:v>
                </c:pt>
                <c:pt idx="71">
                  <c:v>308</c:v>
                </c:pt>
                <c:pt idx="72">
                  <c:v>320</c:v>
                </c:pt>
                <c:pt idx="73">
                  <c:v>318</c:v>
                </c:pt>
                <c:pt idx="74">
                  <c:v>324</c:v>
                </c:pt>
                <c:pt idx="75">
                  <c:v>-164</c:v>
                </c:pt>
                <c:pt idx="76">
                  <c:v>-164</c:v>
                </c:pt>
                <c:pt idx="77">
                  <c:v>-408</c:v>
                </c:pt>
                <c:pt idx="78">
                  <c:v>-416</c:v>
                </c:pt>
                <c:pt idx="79">
                  <c:v>-36</c:v>
                </c:pt>
                <c:pt idx="80">
                  <c:v>-44</c:v>
                </c:pt>
                <c:pt idx="81">
                  <c:v>-150</c:v>
                </c:pt>
                <c:pt idx="82">
                  <c:v>-168</c:v>
                </c:pt>
              </c:numCache>
            </c:numRef>
          </c:val>
        </c:ser>
        <c:ser>
          <c:idx val="1"/>
          <c:order val="1"/>
          <c:tx>
            <c:strRef>
              <c:f>'Sheet1'!$C$1</c:f>
              <c:strCache>
                <c:ptCount val="1"/>
                <c:pt idx="0">
                  <c:v>Wind Output</c:v>
                </c:pt>
              </c:strCache>
            </c:strRef>
          </c:tx>
          <c:spPr>
            <a:ln w="31750">
              <a:solidFill>
                <a:schemeClr val="tx1"/>
              </a:solidFill>
            </a:ln>
          </c:spPr>
          <c:marker>
            <c:symbol val="none"/>
          </c:marker>
          <c:cat>
            <c:numRef>
              <c:f>'Sheet1'!$A$2:$A$84</c:f>
              <c:numCache>
                <c:formatCode>General</c:formatCode>
                <c:ptCount val="83"/>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pt idx="29">
                  <c:v>14.5</c:v>
                </c:pt>
                <c:pt idx="30">
                  <c:v>15</c:v>
                </c:pt>
                <c:pt idx="31">
                  <c:v>15.5</c:v>
                </c:pt>
                <c:pt idx="32">
                  <c:v>16</c:v>
                </c:pt>
                <c:pt idx="33">
                  <c:v>16.5</c:v>
                </c:pt>
                <c:pt idx="34">
                  <c:v>17</c:v>
                </c:pt>
                <c:pt idx="35">
                  <c:v>17.5</c:v>
                </c:pt>
                <c:pt idx="36">
                  <c:v>18</c:v>
                </c:pt>
                <c:pt idx="37">
                  <c:v>18.5</c:v>
                </c:pt>
                <c:pt idx="38">
                  <c:v>19</c:v>
                </c:pt>
                <c:pt idx="39">
                  <c:v>19.5</c:v>
                </c:pt>
                <c:pt idx="40">
                  <c:v>20</c:v>
                </c:pt>
                <c:pt idx="41">
                  <c:v>20.5</c:v>
                </c:pt>
                <c:pt idx="42">
                  <c:v>21</c:v>
                </c:pt>
                <c:pt idx="43">
                  <c:v>21.5</c:v>
                </c:pt>
                <c:pt idx="44">
                  <c:v>22</c:v>
                </c:pt>
                <c:pt idx="45">
                  <c:v>22.5</c:v>
                </c:pt>
                <c:pt idx="46">
                  <c:v>23</c:v>
                </c:pt>
                <c:pt idx="47">
                  <c:v>23.5</c:v>
                </c:pt>
                <c:pt idx="48">
                  <c:v>24</c:v>
                </c:pt>
                <c:pt idx="49">
                  <c:v>24.5</c:v>
                </c:pt>
                <c:pt idx="50">
                  <c:v>25</c:v>
                </c:pt>
                <c:pt idx="51">
                  <c:v>25.5</c:v>
                </c:pt>
                <c:pt idx="52">
                  <c:v>26</c:v>
                </c:pt>
                <c:pt idx="53">
                  <c:v>26.5</c:v>
                </c:pt>
                <c:pt idx="54">
                  <c:v>27</c:v>
                </c:pt>
                <c:pt idx="55">
                  <c:v>27.5</c:v>
                </c:pt>
                <c:pt idx="56">
                  <c:v>28</c:v>
                </c:pt>
                <c:pt idx="57">
                  <c:v>28.5</c:v>
                </c:pt>
                <c:pt idx="58">
                  <c:v>29</c:v>
                </c:pt>
                <c:pt idx="59">
                  <c:v>29.5</c:v>
                </c:pt>
                <c:pt idx="60">
                  <c:v>30</c:v>
                </c:pt>
                <c:pt idx="61">
                  <c:v>30.5</c:v>
                </c:pt>
                <c:pt idx="62">
                  <c:v>31</c:v>
                </c:pt>
                <c:pt idx="63">
                  <c:v>31.5</c:v>
                </c:pt>
                <c:pt idx="64">
                  <c:v>32</c:v>
                </c:pt>
                <c:pt idx="65">
                  <c:v>32.5</c:v>
                </c:pt>
                <c:pt idx="66">
                  <c:v>33</c:v>
                </c:pt>
                <c:pt idx="67">
                  <c:v>33.5</c:v>
                </c:pt>
                <c:pt idx="68">
                  <c:v>34</c:v>
                </c:pt>
                <c:pt idx="69">
                  <c:v>34.5</c:v>
                </c:pt>
                <c:pt idx="70">
                  <c:v>35</c:v>
                </c:pt>
                <c:pt idx="71">
                  <c:v>35.5</c:v>
                </c:pt>
                <c:pt idx="72">
                  <c:v>36</c:v>
                </c:pt>
                <c:pt idx="73">
                  <c:v>36.5</c:v>
                </c:pt>
                <c:pt idx="74">
                  <c:v>37</c:v>
                </c:pt>
                <c:pt idx="75">
                  <c:v>37.5</c:v>
                </c:pt>
                <c:pt idx="76">
                  <c:v>38</c:v>
                </c:pt>
                <c:pt idx="77">
                  <c:v>38.5</c:v>
                </c:pt>
                <c:pt idx="78">
                  <c:v>39</c:v>
                </c:pt>
                <c:pt idx="79">
                  <c:v>39.5</c:v>
                </c:pt>
                <c:pt idx="80">
                  <c:v>40</c:v>
                </c:pt>
                <c:pt idx="81">
                  <c:v>40.5</c:v>
                </c:pt>
                <c:pt idx="82">
                  <c:v>41</c:v>
                </c:pt>
              </c:numCache>
            </c:numRef>
          </c:cat>
          <c:val>
            <c:numRef>
              <c:f>'Sheet1'!$C$2:$C$84</c:f>
              <c:numCache>
                <c:formatCode>General</c:formatCode>
                <c:ptCount val="83"/>
                <c:pt idx="1">
                  <c:v>613</c:v>
                </c:pt>
                <c:pt idx="2">
                  <c:v>606</c:v>
                </c:pt>
                <c:pt idx="3">
                  <c:v>663</c:v>
                </c:pt>
                <c:pt idx="4">
                  <c:v>718</c:v>
                </c:pt>
                <c:pt idx="5">
                  <c:v>739</c:v>
                </c:pt>
                <c:pt idx="6">
                  <c:v>713</c:v>
                </c:pt>
                <c:pt idx="7">
                  <c:v>686</c:v>
                </c:pt>
                <c:pt idx="8">
                  <c:v>712</c:v>
                </c:pt>
                <c:pt idx="9">
                  <c:v>702</c:v>
                </c:pt>
                <c:pt idx="10">
                  <c:v>735</c:v>
                </c:pt>
                <c:pt idx="11">
                  <c:v>863</c:v>
                </c:pt>
                <c:pt idx="12">
                  <c:v>869</c:v>
                </c:pt>
                <c:pt idx="13">
                  <c:v>850</c:v>
                </c:pt>
                <c:pt idx="14">
                  <c:v>937</c:v>
                </c:pt>
                <c:pt idx="15">
                  <c:v>979</c:v>
                </c:pt>
                <c:pt idx="16">
                  <c:v>1047</c:v>
                </c:pt>
                <c:pt idx="17">
                  <c:v>1152</c:v>
                </c:pt>
                <c:pt idx="18">
                  <c:v>1219</c:v>
                </c:pt>
                <c:pt idx="19">
                  <c:v>1229</c:v>
                </c:pt>
                <c:pt idx="20">
                  <c:v>1278</c:v>
                </c:pt>
                <c:pt idx="21">
                  <c:v>1380</c:v>
                </c:pt>
                <c:pt idx="22">
                  <c:v>1467</c:v>
                </c:pt>
                <c:pt idx="23">
                  <c:v>1614</c:v>
                </c:pt>
                <c:pt idx="24">
                  <c:v>1700</c:v>
                </c:pt>
                <c:pt idx="25">
                  <c:v>1817</c:v>
                </c:pt>
                <c:pt idx="26">
                  <c:v>1857</c:v>
                </c:pt>
                <c:pt idx="27">
                  <c:v>1902</c:v>
                </c:pt>
                <c:pt idx="28">
                  <c:v>2001</c:v>
                </c:pt>
                <c:pt idx="29">
                  <c:v>2018</c:v>
                </c:pt>
                <c:pt idx="30">
                  <c:v>1985</c:v>
                </c:pt>
                <c:pt idx="31">
                  <c:v>1854</c:v>
                </c:pt>
                <c:pt idx="32">
                  <c:v>1929</c:v>
                </c:pt>
                <c:pt idx="33">
                  <c:v>2051</c:v>
                </c:pt>
                <c:pt idx="34">
                  <c:v>2238</c:v>
                </c:pt>
                <c:pt idx="35">
                  <c:v>2320</c:v>
                </c:pt>
                <c:pt idx="36">
                  <c:v>2459</c:v>
                </c:pt>
                <c:pt idx="37">
                  <c:v>2444</c:v>
                </c:pt>
                <c:pt idx="38">
                  <c:v>2488</c:v>
                </c:pt>
                <c:pt idx="39">
                  <c:v>2347</c:v>
                </c:pt>
                <c:pt idx="40">
                  <c:v>2148</c:v>
                </c:pt>
                <c:pt idx="41">
                  <c:v>2031</c:v>
                </c:pt>
                <c:pt idx="42">
                  <c:v>1975</c:v>
                </c:pt>
                <c:pt idx="43">
                  <c:v>2022</c:v>
                </c:pt>
                <c:pt idx="44">
                  <c:v>2039</c:v>
                </c:pt>
                <c:pt idx="45">
                  <c:v>2148</c:v>
                </c:pt>
                <c:pt idx="46">
                  <c:v>2124</c:v>
                </c:pt>
                <c:pt idx="47">
                  <c:v>2075</c:v>
                </c:pt>
                <c:pt idx="48">
                  <c:v>1995</c:v>
                </c:pt>
                <c:pt idx="49">
                  <c:v>2026</c:v>
                </c:pt>
                <c:pt idx="50">
                  <c:v>2042</c:v>
                </c:pt>
                <c:pt idx="51">
                  <c:v>1955</c:v>
                </c:pt>
                <c:pt idx="52">
                  <c:v>1923</c:v>
                </c:pt>
                <c:pt idx="53">
                  <c:v>1769</c:v>
                </c:pt>
                <c:pt idx="54">
                  <c:v>1774</c:v>
                </c:pt>
                <c:pt idx="55">
                  <c:v>1773</c:v>
                </c:pt>
                <c:pt idx="56">
                  <c:v>1709</c:v>
                </c:pt>
                <c:pt idx="57">
                  <c:v>1710</c:v>
                </c:pt>
                <c:pt idx="58">
                  <c:v>1682</c:v>
                </c:pt>
                <c:pt idx="59">
                  <c:v>1629</c:v>
                </c:pt>
                <c:pt idx="60">
                  <c:v>1625</c:v>
                </c:pt>
                <c:pt idx="61">
                  <c:v>1616</c:v>
                </c:pt>
                <c:pt idx="62">
                  <c:v>1577</c:v>
                </c:pt>
                <c:pt idx="63">
                  <c:v>1471</c:v>
                </c:pt>
                <c:pt idx="64">
                  <c:v>1324</c:v>
                </c:pt>
                <c:pt idx="65">
                  <c:v>1321</c:v>
                </c:pt>
                <c:pt idx="66">
                  <c:v>1276</c:v>
                </c:pt>
                <c:pt idx="67">
                  <c:v>1222</c:v>
                </c:pt>
                <c:pt idx="68">
                  <c:v>1100</c:v>
                </c:pt>
                <c:pt idx="69">
                  <c:v>1107</c:v>
                </c:pt>
                <c:pt idx="70">
                  <c:v>1042</c:v>
                </c:pt>
                <c:pt idx="71">
                  <c:v>1041</c:v>
                </c:pt>
                <c:pt idx="72">
                  <c:v>1064</c:v>
                </c:pt>
                <c:pt idx="73">
                  <c:v>993</c:v>
                </c:pt>
                <c:pt idx="74">
                  <c:v>932</c:v>
                </c:pt>
                <c:pt idx="75">
                  <c:v>889</c:v>
                </c:pt>
                <c:pt idx="76">
                  <c:v>805</c:v>
                </c:pt>
                <c:pt idx="77">
                  <c:v>777</c:v>
                </c:pt>
                <c:pt idx="78">
                  <c:v>712</c:v>
                </c:pt>
                <c:pt idx="79">
                  <c:v>644</c:v>
                </c:pt>
                <c:pt idx="80">
                  <c:v>647</c:v>
                </c:pt>
                <c:pt idx="81">
                  <c:v>661</c:v>
                </c:pt>
                <c:pt idx="82">
                  <c:v>582</c:v>
                </c:pt>
              </c:numCache>
            </c:numRef>
          </c:val>
        </c:ser>
        <c:marker val="1"/>
        <c:axId val="130641280"/>
        <c:axId val="130639360"/>
      </c:lineChart>
      <c:catAx>
        <c:axId val="130627456"/>
        <c:scaling>
          <c:orientation val="minMax"/>
        </c:scaling>
        <c:axPos val="b"/>
        <c:numFmt formatCode="General" sourceLinked="1"/>
        <c:tickLblPos val="nextTo"/>
        <c:txPr>
          <a:bodyPr/>
          <a:lstStyle/>
          <a:p>
            <a:pPr>
              <a:defRPr b="0">
                <a:latin typeface="Times New Roman" pitchFamily="18" charset="0"/>
                <a:cs typeface="Times New Roman" pitchFamily="18" charset="0"/>
              </a:defRPr>
            </a:pPr>
            <a:endParaRPr lang="en-US"/>
          </a:p>
        </c:txPr>
        <c:crossAx val="130628992"/>
        <c:crosses val="autoZero"/>
        <c:auto val="1"/>
        <c:lblAlgn val="ctr"/>
        <c:lblOffset val="100"/>
        <c:tickLblSkip val="6"/>
      </c:catAx>
      <c:valAx>
        <c:axId val="130628992"/>
        <c:scaling>
          <c:orientation val="minMax"/>
          <c:max val="50000"/>
        </c:scaling>
        <c:axPos val="l"/>
        <c:majorGridlines/>
        <c:title>
          <c:tx>
            <c:rich>
              <a:bodyPr rot="-5400000" vert="horz"/>
              <a:lstStyle/>
              <a:p>
                <a:pPr>
                  <a:defRPr b="1">
                    <a:solidFill>
                      <a:srgbClr val="FF0000"/>
                    </a:solidFill>
                    <a:latin typeface="Times New Roman" pitchFamily="18" charset="0"/>
                    <a:cs typeface="Times New Roman" pitchFamily="18" charset="0"/>
                  </a:defRPr>
                </a:pPr>
                <a:r>
                  <a:rPr lang="en-GB" b="1" dirty="0" smtClean="0">
                    <a:solidFill>
                      <a:srgbClr val="FF0000"/>
                    </a:solidFill>
                    <a:latin typeface="Times New Roman" pitchFamily="18" charset="0"/>
                    <a:cs typeface="Times New Roman" pitchFamily="18" charset="0"/>
                  </a:rPr>
                  <a:t>Demand</a:t>
                </a:r>
                <a:r>
                  <a:rPr lang="en-GB" b="1" baseline="0" dirty="0" smtClean="0">
                    <a:solidFill>
                      <a:srgbClr val="FF0000"/>
                    </a:solidFill>
                    <a:latin typeface="Times New Roman" pitchFamily="18" charset="0"/>
                    <a:cs typeface="Times New Roman" pitchFamily="18" charset="0"/>
                  </a:rPr>
                  <a:t> MW</a:t>
                </a:r>
                <a:endParaRPr lang="en-GB" b="1" dirty="0">
                  <a:solidFill>
                    <a:srgbClr val="FF0000"/>
                  </a:solidFill>
                  <a:latin typeface="Times New Roman" pitchFamily="18" charset="0"/>
                  <a:cs typeface="Times New Roman" pitchFamily="18" charset="0"/>
                </a:endParaRPr>
              </a:p>
            </c:rich>
          </c:tx>
          <c:layout/>
        </c:title>
        <c:numFmt formatCode="General" sourceLinked="1"/>
        <c:tickLblPos val="nextTo"/>
        <c:txPr>
          <a:bodyPr/>
          <a:lstStyle/>
          <a:p>
            <a:pPr>
              <a:defRPr b="1">
                <a:latin typeface="Times New Roman" pitchFamily="18" charset="0"/>
                <a:cs typeface="Times New Roman" pitchFamily="18" charset="0"/>
              </a:defRPr>
            </a:pPr>
            <a:endParaRPr lang="en-US"/>
          </a:p>
        </c:txPr>
        <c:crossAx val="130627456"/>
        <c:crosses val="autoZero"/>
        <c:crossBetween val="between"/>
      </c:valAx>
      <c:valAx>
        <c:axId val="130639360"/>
        <c:scaling>
          <c:orientation val="minMax"/>
        </c:scaling>
        <c:axPos val="r"/>
        <c:title>
          <c:tx>
            <c:rich>
              <a:bodyPr rot="-5400000" vert="horz"/>
              <a:lstStyle/>
              <a:p>
                <a:pPr>
                  <a:defRPr>
                    <a:latin typeface="Times New Roman" pitchFamily="18" charset="0"/>
                    <a:cs typeface="Times New Roman" pitchFamily="18" charset="0"/>
                  </a:defRPr>
                </a:pPr>
                <a:r>
                  <a:rPr lang="en-GB" dirty="0" smtClean="0">
                    <a:solidFill>
                      <a:srgbClr val="0000FF"/>
                    </a:solidFill>
                    <a:latin typeface="Times New Roman" pitchFamily="18" charset="0"/>
                    <a:cs typeface="Times New Roman" pitchFamily="18" charset="0"/>
                  </a:rPr>
                  <a:t>Interconnector Flows </a:t>
                </a:r>
                <a:r>
                  <a:rPr lang="en-GB" dirty="0" smtClean="0">
                    <a:latin typeface="Times New Roman" pitchFamily="18" charset="0"/>
                    <a:cs typeface="Times New Roman" pitchFamily="18" charset="0"/>
                  </a:rPr>
                  <a:t>and Wind Output (MW)</a:t>
                </a:r>
                <a:endParaRPr lang="en-GB" dirty="0">
                  <a:latin typeface="Times New Roman" pitchFamily="18" charset="0"/>
                  <a:cs typeface="Times New Roman" pitchFamily="18" charset="0"/>
                </a:endParaRPr>
              </a:p>
            </c:rich>
          </c:tx>
          <c:layout/>
        </c:title>
        <c:numFmt formatCode="General" sourceLinked="1"/>
        <c:tickLblPos val="nextTo"/>
        <c:txPr>
          <a:bodyPr/>
          <a:lstStyle/>
          <a:p>
            <a:pPr>
              <a:defRPr b="1">
                <a:latin typeface="Times New Roman" pitchFamily="18" charset="0"/>
                <a:cs typeface="Times New Roman" pitchFamily="18" charset="0"/>
              </a:defRPr>
            </a:pPr>
            <a:endParaRPr lang="en-US"/>
          </a:p>
        </c:txPr>
        <c:crossAx val="130641280"/>
        <c:crosses val="max"/>
        <c:crossBetween val="between"/>
      </c:valAx>
      <c:catAx>
        <c:axId val="130641280"/>
        <c:scaling>
          <c:orientation val="minMax"/>
        </c:scaling>
        <c:delete val="1"/>
        <c:axPos val="b"/>
        <c:numFmt formatCode="General" sourceLinked="1"/>
        <c:tickLblPos val="none"/>
        <c:crossAx val="130639360"/>
        <c:crosses val="autoZero"/>
        <c:auto val="1"/>
        <c:lblAlgn val="ctr"/>
        <c:lblOffset val="100"/>
      </c:catAx>
      <c:spPr>
        <a:solidFill>
          <a:srgbClr val="FFFF99"/>
        </a:solidFill>
        <a:ln w="12700">
          <a:solidFill>
            <a:schemeClr val="tx1"/>
          </a:solidFill>
        </a:ln>
      </c:spPr>
    </c:plotArea>
    <c:legend>
      <c:legendPos val="r"/>
      <c:layout>
        <c:manualLayout>
          <c:xMode val="edge"/>
          <c:yMode val="edge"/>
          <c:x val="0.16766666666666669"/>
          <c:y val="0.58676332958380206"/>
          <c:w val="0.35603792139487161"/>
          <c:h val="0.22059077615298089"/>
        </c:manualLayout>
      </c:layout>
      <c:txPr>
        <a:bodyPr/>
        <a:lstStyle/>
        <a:p>
          <a:pPr>
            <a:defRPr b="1">
              <a:latin typeface="Times New Roman" pitchFamily="18" charset="0"/>
              <a:cs typeface="Times New Roman" pitchFamily="18" charset="0"/>
            </a:defRPr>
          </a:pPr>
          <a:endParaRPr lang="en-US"/>
        </a:p>
      </c:txPr>
    </c:legend>
    <c:plotVisOnly val="1"/>
  </c:chart>
  <c:spPr>
    <a:solidFill>
      <a:srgbClr val="99FF99"/>
    </a:solidFill>
  </c:spPr>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plotArea>
      <c:layout>
        <c:manualLayout>
          <c:layoutTarget val="inner"/>
          <c:xMode val="edge"/>
          <c:yMode val="edge"/>
          <c:x val="0.12789632357476899"/>
          <c:y val="5.1431620806240676E-2"/>
          <c:w val="0.83109824009906264"/>
          <c:h val="0.64283368359734661"/>
        </c:manualLayout>
      </c:layout>
      <c:barChart>
        <c:barDir val="col"/>
        <c:grouping val="clustered"/>
        <c:ser>
          <c:idx val="0"/>
          <c:order val="0"/>
          <c:tx>
            <c:strRef>
              <c:f>summary!$E$126</c:f>
              <c:strCache>
                <c:ptCount val="1"/>
                <c:pt idx="0">
                  <c:v>Developing</c:v>
                </c:pt>
              </c:strCache>
            </c:strRef>
          </c:tx>
          <c:spPr>
            <a:solidFill>
              <a:srgbClr val="00FF00"/>
            </a:solidFill>
            <a:ln>
              <a:solidFill>
                <a:sysClr val="windowText" lastClr="000000"/>
              </a:solidFill>
            </a:ln>
          </c:spPr>
          <c:cat>
            <c:strRef>
              <c:f>summary!$D$127:$D$152</c:f>
              <c:strCache>
                <c:ptCount val="26"/>
                <c:pt idx="0">
                  <c:v>Pakistan</c:v>
                </c:pt>
                <c:pt idx="1">
                  <c:v>India</c:v>
                </c:pt>
                <c:pt idx="2">
                  <c:v>Namibia</c:v>
                </c:pt>
                <c:pt idx="3">
                  <c:v>Brazil</c:v>
                </c:pt>
                <c:pt idx="4">
                  <c:v>Turkey</c:v>
                </c:pt>
                <c:pt idx="5">
                  <c:v>China</c:v>
                </c:pt>
                <c:pt idx="6">
                  <c:v>Mexico</c:v>
                </c:pt>
                <c:pt idx="7">
                  <c:v>Lithuania</c:v>
                </c:pt>
                <c:pt idx="8">
                  <c:v>Sweden</c:v>
                </c:pt>
                <c:pt idx="9">
                  <c:v>Switzerland</c:v>
                </c:pt>
                <c:pt idx="10">
                  <c:v>France</c:v>
                </c:pt>
                <c:pt idx="11">
                  <c:v>Ukraine</c:v>
                </c:pt>
                <c:pt idx="12">
                  <c:v>South_Africa</c:v>
                </c:pt>
                <c:pt idx="13">
                  <c:v>Libya</c:v>
                </c:pt>
                <c:pt idx="14">
                  <c:v>Norway</c:v>
                </c:pt>
                <c:pt idx="15">
                  <c:v>Italy</c:v>
                </c:pt>
                <c:pt idx="16">
                  <c:v>Greece</c:v>
                </c:pt>
                <c:pt idx="17">
                  <c:v>UK</c:v>
                </c:pt>
                <c:pt idx="18">
                  <c:v>Denmark</c:v>
                </c:pt>
                <c:pt idx="19">
                  <c:v>Japan</c:v>
                </c:pt>
                <c:pt idx="20">
                  <c:v>Germany</c:v>
                </c:pt>
                <c:pt idx="21">
                  <c:v>Russia</c:v>
                </c:pt>
                <c:pt idx="22">
                  <c:v>Netherlands</c:v>
                </c:pt>
                <c:pt idx="23">
                  <c:v>US</c:v>
                </c:pt>
                <c:pt idx="24">
                  <c:v>UAE</c:v>
                </c:pt>
                <c:pt idx="25">
                  <c:v>Qatar</c:v>
                </c:pt>
              </c:strCache>
            </c:strRef>
          </c:cat>
          <c:val>
            <c:numRef>
              <c:f>summary!$E$127:$E$152</c:f>
              <c:numCache>
                <c:formatCode>General</c:formatCode>
                <c:ptCount val="26"/>
                <c:pt idx="0">
                  <c:v>0.76000000000001022</c:v>
                </c:pt>
                <c:pt idx="1">
                  <c:v>1.02</c:v>
                </c:pt>
                <c:pt idx="2">
                  <c:v>1.36</c:v>
                </c:pt>
                <c:pt idx="3">
                  <c:v>1.770000000000006</c:v>
                </c:pt>
                <c:pt idx="4">
                  <c:v>0</c:v>
                </c:pt>
                <c:pt idx="5">
                  <c:v>3.65</c:v>
                </c:pt>
                <c:pt idx="6">
                  <c:v>0</c:v>
                </c:pt>
                <c:pt idx="7">
                  <c:v>0</c:v>
                </c:pt>
                <c:pt idx="8">
                  <c:v>0</c:v>
                </c:pt>
                <c:pt idx="9">
                  <c:v>0</c:v>
                </c:pt>
                <c:pt idx="10">
                  <c:v>0</c:v>
                </c:pt>
                <c:pt idx="11">
                  <c:v>0</c:v>
                </c:pt>
                <c:pt idx="12">
                  <c:v>7.05</c:v>
                </c:pt>
                <c:pt idx="13">
                  <c:v>0</c:v>
                </c:pt>
                <c:pt idx="14">
                  <c:v>0</c:v>
                </c:pt>
                <c:pt idx="15">
                  <c:v>0</c:v>
                </c:pt>
                <c:pt idx="16">
                  <c:v>0</c:v>
                </c:pt>
                <c:pt idx="17">
                  <c:v>0</c:v>
                </c:pt>
                <c:pt idx="18">
                  <c:v>0</c:v>
                </c:pt>
                <c:pt idx="19">
                  <c:v>0</c:v>
                </c:pt>
                <c:pt idx="20">
                  <c:v>0</c:v>
                </c:pt>
                <c:pt idx="21">
                  <c:v>0</c:v>
                </c:pt>
                <c:pt idx="22">
                  <c:v>0</c:v>
                </c:pt>
                <c:pt idx="23">
                  <c:v>0</c:v>
                </c:pt>
                <c:pt idx="24">
                  <c:v>0</c:v>
                </c:pt>
                <c:pt idx="25">
                  <c:v>0</c:v>
                </c:pt>
              </c:numCache>
            </c:numRef>
          </c:val>
        </c:ser>
        <c:ser>
          <c:idx val="1"/>
          <c:order val="1"/>
          <c:tx>
            <c:strRef>
              <c:f>summary!$F$126</c:f>
              <c:strCache>
                <c:ptCount val="1"/>
                <c:pt idx="0">
                  <c:v>EU</c:v>
                </c:pt>
              </c:strCache>
            </c:strRef>
          </c:tx>
          <c:spPr>
            <a:solidFill>
              <a:srgbClr val="FFFF00"/>
            </a:solidFill>
            <a:ln>
              <a:solidFill>
                <a:schemeClr val="tx1"/>
              </a:solidFill>
            </a:ln>
          </c:spPr>
          <c:cat>
            <c:strRef>
              <c:f>summary!$D$127:$D$152</c:f>
              <c:strCache>
                <c:ptCount val="26"/>
                <c:pt idx="0">
                  <c:v>Pakistan</c:v>
                </c:pt>
                <c:pt idx="1">
                  <c:v>India</c:v>
                </c:pt>
                <c:pt idx="2">
                  <c:v>Namibia</c:v>
                </c:pt>
                <c:pt idx="3">
                  <c:v>Brazil</c:v>
                </c:pt>
                <c:pt idx="4">
                  <c:v>Turkey</c:v>
                </c:pt>
                <c:pt idx="5">
                  <c:v>China</c:v>
                </c:pt>
                <c:pt idx="6">
                  <c:v>Mexico</c:v>
                </c:pt>
                <c:pt idx="7">
                  <c:v>Lithuania</c:v>
                </c:pt>
                <c:pt idx="8">
                  <c:v>Sweden</c:v>
                </c:pt>
                <c:pt idx="9">
                  <c:v>Switzerland</c:v>
                </c:pt>
                <c:pt idx="10">
                  <c:v>France</c:v>
                </c:pt>
                <c:pt idx="11">
                  <c:v>Ukraine</c:v>
                </c:pt>
                <c:pt idx="12">
                  <c:v>South_Africa</c:v>
                </c:pt>
                <c:pt idx="13">
                  <c:v>Libya</c:v>
                </c:pt>
                <c:pt idx="14">
                  <c:v>Norway</c:v>
                </c:pt>
                <c:pt idx="15">
                  <c:v>Italy</c:v>
                </c:pt>
                <c:pt idx="16">
                  <c:v>Greece</c:v>
                </c:pt>
                <c:pt idx="17">
                  <c:v>UK</c:v>
                </c:pt>
                <c:pt idx="18">
                  <c:v>Denmark</c:v>
                </c:pt>
                <c:pt idx="19">
                  <c:v>Japan</c:v>
                </c:pt>
                <c:pt idx="20">
                  <c:v>Germany</c:v>
                </c:pt>
                <c:pt idx="21">
                  <c:v>Russia</c:v>
                </c:pt>
                <c:pt idx="22">
                  <c:v>Netherlands</c:v>
                </c:pt>
                <c:pt idx="23">
                  <c:v>US</c:v>
                </c:pt>
                <c:pt idx="24">
                  <c:v>UAE</c:v>
                </c:pt>
                <c:pt idx="25">
                  <c:v>Qatar</c:v>
                </c:pt>
              </c:strCache>
            </c:strRef>
          </c:cat>
          <c:val>
            <c:numRef>
              <c:f>summary!$F$127:$F$152</c:f>
              <c:numCache>
                <c:formatCode>General</c:formatCode>
                <c:ptCount val="26"/>
                <c:pt idx="0">
                  <c:v>0</c:v>
                </c:pt>
                <c:pt idx="1">
                  <c:v>0</c:v>
                </c:pt>
                <c:pt idx="2">
                  <c:v>0</c:v>
                </c:pt>
                <c:pt idx="3">
                  <c:v>0</c:v>
                </c:pt>
                <c:pt idx="4">
                  <c:v>0</c:v>
                </c:pt>
                <c:pt idx="5">
                  <c:v>0</c:v>
                </c:pt>
                <c:pt idx="6">
                  <c:v>0</c:v>
                </c:pt>
                <c:pt idx="7">
                  <c:v>3.92</c:v>
                </c:pt>
                <c:pt idx="8">
                  <c:v>5.8</c:v>
                </c:pt>
                <c:pt idx="9">
                  <c:v>0</c:v>
                </c:pt>
                <c:pt idx="10">
                  <c:v>6.22</c:v>
                </c:pt>
                <c:pt idx="11">
                  <c:v>0</c:v>
                </c:pt>
                <c:pt idx="12">
                  <c:v>0</c:v>
                </c:pt>
                <c:pt idx="13">
                  <c:v>0</c:v>
                </c:pt>
                <c:pt idx="14">
                  <c:v>0</c:v>
                </c:pt>
                <c:pt idx="15">
                  <c:v>7.95</c:v>
                </c:pt>
                <c:pt idx="16">
                  <c:v>8.49</c:v>
                </c:pt>
                <c:pt idx="17">
                  <c:v>8.98</c:v>
                </c:pt>
                <c:pt idx="18">
                  <c:v>9.42</c:v>
                </c:pt>
                <c:pt idx="19">
                  <c:v>0</c:v>
                </c:pt>
                <c:pt idx="20">
                  <c:v>10.29</c:v>
                </c:pt>
                <c:pt idx="21">
                  <c:v>0</c:v>
                </c:pt>
                <c:pt idx="22">
                  <c:v>11.41</c:v>
                </c:pt>
                <c:pt idx="23">
                  <c:v>0</c:v>
                </c:pt>
                <c:pt idx="24">
                  <c:v>0</c:v>
                </c:pt>
                <c:pt idx="25">
                  <c:v>0</c:v>
                </c:pt>
              </c:numCache>
            </c:numRef>
          </c:val>
        </c:ser>
        <c:ser>
          <c:idx val="2"/>
          <c:order val="2"/>
          <c:tx>
            <c:strRef>
              <c:f>summary!$G$126</c:f>
              <c:strCache>
                <c:ptCount val="1"/>
                <c:pt idx="0">
                  <c:v>Other OECD</c:v>
                </c:pt>
              </c:strCache>
            </c:strRef>
          </c:tx>
          <c:spPr>
            <a:solidFill>
              <a:srgbClr val="FF0000"/>
            </a:solidFill>
            <a:ln>
              <a:solidFill>
                <a:sysClr val="windowText" lastClr="000000"/>
              </a:solidFill>
            </a:ln>
          </c:spPr>
          <c:cat>
            <c:strRef>
              <c:f>summary!$D$127:$D$152</c:f>
              <c:strCache>
                <c:ptCount val="26"/>
                <c:pt idx="0">
                  <c:v>Pakistan</c:v>
                </c:pt>
                <c:pt idx="1">
                  <c:v>India</c:v>
                </c:pt>
                <c:pt idx="2">
                  <c:v>Namibia</c:v>
                </c:pt>
                <c:pt idx="3">
                  <c:v>Brazil</c:v>
                </c:pt>
                <c:pt idx="4">
                  <c:v>Turkey</c:v>
                </c:pt>
                <c:pt idx="5">
                  <c:v>China</c:v>
                </c:pt>
                <c:pt idx="6">
                  <c:v>Mexico</c:v>
                </c:pt>
                <c:pt idx="7">
                  <c:v>Lithuania</c:v>
                </c:pt>
                <c:pt idx="8">
                  <c:v>Sweden</c:v>
                </c:pt>
                <c:pt idx="9">
                  <c:v>Switzerland</c:v>
                </c:pt>
                <c:pt idx="10">
                  <c:v>France</c:v>
                </c:pt>
                <c:pt idx="11">
                  <c:v>Ukraine</c:v>
                </c:pt>
                <c:pt idx="12">
                  <c:v>South_Africa</c:v>
                </c:pt>
                <c:pt idx="13">
                  <c:v>Libya</c:v>
                </c:pt>
                <c:pt idx="14">
                  <c:v>Norway</c:v>
                </c:pt>
                <c:pt idx="15">
                  <c:v>Italy</c:v>
                </c:pt>
                <c:pt idx="16">
                  <c:v>Greece</c:v>
                </c:pt>
                <c:pt idx="17">
                  <c:v>UK</c:v>
                </c:pt>
                <c:pt idx="18">
                  <c:v>Denmark</c:v>
                </c:pt>
                <c:pt idx="19">
                  <c:v>Japan</c:v>
                </c:pt>
                <c:pt idx="20">
                  <c:v>Germany</c:v>
                </c:pt>
                <c:pt idx="21">
                  <c:v>Russia</c:v>
                </c:pt>
                <c:pt idx="22">
                  <c:v>Netherlands</c:v>
                </c:pt>
                <c:pt idx="23">
                  <c:v>US</c:v>
                </c:pt>
                <c:pt idx="24">
                  <c:v>UAE</c:v>
                </c:pt>
                <c:pt idx="25">
                  <c:v>Qatar</c:v>
                </c:pt>
              </c:strCache>
            </c:strRef>
          </c:cat>
          <c:val>
            <c:numRef>
              <c:f>summary!$G$127:$G$152</c:f>
              <c:numCache>
                <c:formatCode>General</c:formatCode>
                <c:ptCount val="26"/>
                <c:pt idx="0">
                  <c:v>0</c:v>
                </c:pt>
                <c:pt idx="1">
                  <c:v>0</c:v>
                </c:pt>
                <c:pt idx="2">
                  <c:v>0</c:v>
                </c:pt>
                <c:pt idx="3">
                  <c:v>0</c:v>
                </c:pt>
                <c:pt idx="4">
                  <c:v>2.92</c:v>
                </c:pt>
                <c:pt idx="5">
                  <c:v>0</c:v>
                </c:pt>
                <c:pt idx="6">
                  <c:v>3.7</c:v>
                </c:pt>
                <c:pt idx="7">
                  <c:v>0</c:v>
                </c:pt>
                <c:pt idx="8">
                  <c:v>0</c:v>
                </c:pt>
                <c:pt idx="9">
                  <c:v>5.95</c:v>
                </c:pt>
                <c:pt idx="10">
                  <c:v>0</c:v>
                </c:pt>
                <c:pt idx="11">
                  <c:v>0</c:v>
                </c:pt>
                <c:pt idx="12">
                  <c:v>0</c:v>
                </c:pt>
                <c:pt idx="13">
                  <c:v>0</c:v>
                </c:pt>
                <c:pt idx="14">
                  <c:v>7.91</c:v>
                </c:pt>
                <c:pt idx="15">
                  <c:v>0</c:v>
                </c:pt>
                <c:pt idx="16">
                  <c:v>0</c:v>
                </c:pt>
                <c:pt idx="17">
                  <c:v>0</c:v>
                </c:pt>
                <c:pt idx="18">
                  <c:v>0</c:v>
                </c:pt>
                <c:pt idx="19">
                  <c:v>9.5</c:v>
                </c:pt>
                <c:pt idx="20">
                  <c:v>0</c:v>
                </c:pt>
                <c:pt idx="21">
                  <c:v>0</c:v>
                </c:pt>
                <c:pt idx="22">
                  <c:v>0</c:v>
                </c:pt>
                <c:pt idx="23">
                  <c:v>19.73</c:v>
                </c:pt>
                <c:pt idx="24">
                  <c:v>0</c:v>
                </c:pt>
                <c:pt idx="25">
                  <c:v>0</c:v>
                </c:pt>
              </c:numCache>
            </c:numRef>
          </c:val>
        </c:ser>
        <c:ser>
          <c:idx val="3"/>
          <c:order val="3"/>
          <c:tx>
            <c:strRef>
              <c:f>summary!$H$126</c:f>
              <c:strCache>
                <c:ptCount val="1"/>
                <c:pt idx="0">
                  <c:v>Transition</c:v>
                </c:pt>
              </c:strCache>
            </c:strRef>
          </c:tx>
          <c:spPr>
            <a:solidFill>
              <a:srgbClr val="7030A0"/>
            </a:solidFill>
            <a:ln>
              <a:solidFill>
                <a:sysClr val="windowText" lastClr="000000"/>
              </a:solidFill>
            </a:ln>
          </c:spPr>
          <c:cat>
            <c:strRef>
              <c:f>summary!$D$127:$D$152</c:f>
              <c:strCache>
                <c:ptCount val="26"/>
                <c:pt idx="0">
                  <c:v>Pakistan</c:v>
                </c:pt>
                <c:pt idx="1">
                  <c:v>India</c:v>
                </c:pt>
                <c:pt idx="2">
                  <c:v>Namibia</c:v>
                </c:pt>
                <c:pt idx="3">
                  <c:v>Brazil</c:v>
                </c:pt>
                <c:pt idx="4">
                  <c:v>Turkey</c:v>
                </c:pt>
                <c:pt idx="5">
                  <c:v>China</c:v>
                </c:pt>
                <c:pt idx="6">
                  <c:v>Mexico</c:v>
                </c:pt>
                <c:pt idx="7">
                  <c:v>Lithuania</c:v>
                </c:pt>
                <c:pt idx="8">
                  <c:v>Sweden</c:v>
                </c:pt>
                <c:pt idx="9">
                  <c:v>Switzerland</c:v>
                </c:pt>
                <c:pt idx="10">
                  <c:v>France</c:v>
                </c:pt>
                <c:pt idx="11">
                  <c:v>Ukraine</c:v>
                </c:pt>
                <c:pt idx="12">
                  <c:v>South_Africa</c:v>
                </c:pt>
                <c:pt idx="13">
                  <c:v>Libya</c:v>
                </c:pt>
                <c:pt idx="14">
                  <c:v>Norway</c:v>
                </c:pt>
                <c:pt idx="15">
                  <c:v>Italy</c:v>
                </c:pt>
                <c:pt idx="16">
                  <c:v>Greece</c:v>
                </c:pt>
                <c:pt idx="17">
                  <c:v>UK</c:v>
                </c:pt>
                <c:pt idx="18">
                  <c:v>Denmark</c:v>
                </c:pt>
                <c:pt idx="19">
                  <c:v>Japan</c:v>
                </c:pt>
                <c:pt idx="20">
                  <c:v>Germany</c:v>
                </c:pt>
                <c:pt idx="21">
                  <c:v>Russia</c:v>
                </c:pt>
                <c:pt idx="22">
                  <c:v>Netherlands</c:v>
                </c:pt>
                <c:pt idx="23">
                  <c:v>US</c:v>
                </c:pt>
                <c:pt idx="24">
                  <c:v>UAE</c:v>
                </c:pt>
                <c:pt idx="25">
                  <c:v>Qatar</c:v>
                </c:pt>
              </c:strCache>
            </c:strRef>
          </c:cat>
          <c:val>
            <c:numRef>
              <c:f>summary!$H$127:$H$152</c:f>
              <c:numCache>
                <c:formatCode>General</c:formatCode>
                <c:ptCount val="26"/>
                <c:pt idx="0">
                  <c:v>0</c:v>
                </c:pt>
                <c:pt idx="1">
                  <c:v>0</c:v>
                </c:pt>
                <c:pt idx="2">
                  <c:v>0</c:v>
                </c:pt>
                <c:pt idx="3">
                  <c:v>0</c:v>
                </c:pt>
                <c:pt idx="4">
                  <c:v>0</c:v>
                </c:pt>
                <c:pt idx="5">
                  <c:v>0</c:v>
                </c:pt>
                <c:pt idx="6">
                  <c:v>0</c:v>
                </c:pt>
                <c:pt idx="7">
                  <c:v>0</c:v>
                </c:pt>
                <c:pt idx="8">
                  <c:v>0</c:v>
                </c:pt>
                <c:pt idx="9">
                  <c:v>0</c:v>
                </c:pt>
                <c:pt idx="10">
                  <c:v>0</c:v>
                </c:pt>
                <c:pt idx="11">
                  <c:v>6.31</c:v>
                </c:pt>
                <c:pt idx="12">
                  <c:v>0</c:v>
                </c:pt>
                <c:pt idx="13">
                  <c:v>0</c:v>
                </c:pt>
                <c:pt idx="14">
                  <c:v>0</c:v>
                </c:pt>
                <c:pt idx="15">
                  <c:v>0</c:v>
                </c:pt>
                <c:pt idx="16">
                  <c:v>0</c:v>
                </c:pt>
                <c:pt idx="17">
                  <c:v>0</c:v>
                </c:pt>
                <c:pt idx="18">
                  <c:v>0</c:v>
                </c:pt>
                <c:pt idx="19">
                  <c:v>0</c:v>
                </c:pt>
                <c:pt idx="20">
                  <c:v>0</c:v>
                </c:pt>
                <c:pt idx="21">
                  <c:v>10.63</c:v>
                </c:pt>
                <c:pt idx="22">
                  <c:v>0</c:v>
                </c:pt>
                <c:pt idx="23">
                  <c:v>0</c:v>
                </c:pt>
                <c:pt idx="24">
                  <c:v>0</c:v>
                </c:pt>
                <c:pt idx="25">
                  <c:v>0</c:v>
                </c:pt>
              </c:numCache>
            </c:numRef>
          </c:val>
        </c:ser>
        <c:ser>
          <c:idx val="4"/>
          <c:order val="4"/>
          <c:tx>
            <c:strRef>
              <c:f>summary!$I$126</c:f>
              <c:strCache>
                <c:ptCount val="1"/>
                <c:pt idx="0">
                  <c:v>Oil Producing</c:v>
                </c:pt>
              </c:strCache>
            </c:strRef>
          </c:tx>
          <c:spPr>
            <a:solidFill>
              <a:schemeClr val="tx1"/>
            </a:solidFill>
          </c:spPr>
          <c:cat>
            <c:strRef>
              <c:f>summary!$D$127:$D$152</c:f>
              <c:strCache>
                <c:ptCount val="26"/>
                <c:pt idx="0">
                  <c:v>Pakistan</c:v>
                </c:pt>
                <c:pt idx="1">
                  <c:v>India</c:v>
                </c:pt>
                <c:pt idx="2">
                  <c:v>Namibia</c:v>
                </c:pt>
                <c:pt idx="3">
                  <c:v>Brazil</c:v>
                </c:pt>
                <c:pt idx="4">
                  <c:v>Turkey</c:v>
                </c:pt>
                <c:pt idx="5">
                  <c:v>China</c:v>
                </c:pt>
                <c:pt idx="6">
                  <c:v>Mexico</c:v>
                </c:pt>
                <c:pt idx="7">
                  <c:v>Lithuania</c:v>
                </c:pt>
                <c:pt idx="8">
                  <c:v>Sweden</c:v>
                </c:pt>
                <c:pt idx="9">
                  <c:v>Switzerland</c:v>
                </c:pt>
                <c:pt idx="10">
                  <c:v>France</c:v>
                </c:pt>
                <c:pt idx="11">
                  <c:v>Ukraine</c:v>
                </c:pt>
                <c:pt idx="12">
                  <c:v>South_Africa</c:v>
                </c:pt>
                <c:pt idx="13">
                  <c:v>Libya</c:v>
                </c:pt>
                <c:pt idx="14">
                  <c:v>Norway</c:v>
                </c:pt>
                <c:pt idx="15">
                  <c:v>Italy</c:v>
                </c:pt>
                <c:pt idx="16">
                  <c:v>Greece</c:v>
                </c:pt>
                <c:pt idx="17">
                  <c:v>UK</c:v>
                </c:pt>
                <c:pt idx="18">
                  <c:v>Denmark</c:v>
                </c:pt>
                <c:pt idx="19">
                  <c:v>Japan</c:v>
                </c:pt>
                <c:pt idx="20">
                  <c:v>Germany</c:v>
                </c:pt>
                <c:pt idx="21">
                  <c:v>Russia</c:v>
                </c:pt>
                <c:pt idx="22">
                  <c:v>Netherlands</c:v>
                </c:pt>
                <c:pt idx="23">
                  <c:v>US</c:v>
                </c:pt>
                <c:pt idx="24">
                  <c:v>UAE</c:v>
                </c:pt>
                <c:pt idx="25">
                  <c:v>Qatar</c:v>
                </c:pt>
              </c:strCache>
            </c:strRef>
          </c:cat>
          <c:val>
            <c:numRef>
              <c:f>summary!$I$127:$I$152</c:f>
              <c:numCache>
                <c:formatCode>General</c:formatCode>
                <c:ptCount val="26"/>
                <c:pt idx="0">
                  <c:v>0</c:v>
                </c:pt>
                <c:pt idx="1">
                  <c:v>0</c:v>
                </c:pt>
                <c:pt idx="2">
                  <c:v>0</c:v>
                </c:pt>
                <c:pt idx="3">
                  <c:v>0</c:v>
                </c:pt>
                <c:pt idx="4">
                  <c:v>0</c:v>
                </c:pt>
                <c:pt idx="5">
                  <c:v>0</c:v>
                </c:pt>
                <c:pt idx="6">
                  <c:v>0</c:v>
                </c:pt>
                <c:pt idx="7">
                  <c:v>0</c:v>
                </c:pt>
                <c:pt idx="8">
                  <c:v>0</c:v>
                </c:pt>
                <c:pt idx="9">
                  <c:v>0</c:v>
                </c:pt>
                <c:pt idx="10">
                  <c:v>0</c:v>
                </c:pt>
                <c:pt idx="11">
                  <c:v>0</c:v>
                </c:pt>
                <c:pt idx="12">
                  <c:v>0</c:v>
                </c:pt>
                <c:pt idx="13">
                  <c:v>7.58</c:v>
                </c:pt>
                <c:pt idx="14">
                  <c:v>0</c:v>
                </c:pt>
                <c:pt idx="15">
                  <c:v>0</c:v>
                </c:pt>
                <c:pt idx="16">
                  <c:v>0</c:v>
                </c:pt>
                <c:pt idx="17">
                  <c:v>0</c:v>
                </c:pt>
                <c:pt idx="18">
                  <c:v>0</c:v>
                </c:pt>
                <c:pt idx="19">
                  <c:v>0</c:v>
                </c:pt>
                <c:pt idx="20">
                  <c:v>0</c:v>
                </c:pt>
                <c:pt idx="21">
                  <c:v>0</c:v>
                </c:pt>
                <c:pt idx="22">
                  <c:v>0</c:v>
                </c:pt>
                <c:pt idx="23">
                  <c:v>0</c:v>
                </c:pt>
                <c:pt idx="24">
                  <c:v>24.35</c:v>
                </c:pt>
                <c:pt idx="25">
                  <c:v>44.730000000000011</c:v>
                </c:pt>
              </c:numCache>
            </c:numRef>
          </c:val>
        </c:ser>
        <c:gapWidth val="102"/>
        <c:overlap val="100"/>
        <c:axId val="75266304"/>
        <c:axId val="75272192"/>
      </c:barChart>
      <c:catAx>
        <c:axId val="75266304"/>
        <c:scaling>
          <c:orientation val="minMax"/>
        </c:scaling>
        <c:axPos val="b"/>
        <c:numFmt formatCode="General" sourceLinked="1"/>
        <c:tickLblPos val="nextTo"/>
        <c:txPr>
          <a:bodyPr rot="-5400000" vert="horz"/>
          <a:lstStyle/>
          <a:p>
            <a:pPr>
              <a:defRPr sz="1600" b="1">
                <a:latin typeface="Times New Roman" pitchFamily="18" charset="0"/>
                <a:cs typeface="Times New Roman" pitchFamily="18" charset="0"/>
              </a:defRPr>
            </a:pPr>
            <a:endParaRPr lang="en-US"/>
          </a:p>
        </c:txPr>
        <c:crossAx val="75272192"/>
        <c:crosses val="autoZero"/>
        <c:auto val="1"/>
        <c:lblAlgn val="ctr"/>
        <c:lblOffset val="100"/>
      </c:catAx>
      <c:valAx>
        <c:axId val="75272192"/>
        <c:scaling>
          <c:orientation val="minMax"/>
        </c:scaling>
        <c:axPos val="l"/>
        <c:majorGridlines/>
        <c:title>
          <c:tx>
            <c:rich>
              <a:bodyPr rot="-5400000" vert="horz"/>
              <a:lstStyle/>
              <a:p>
                <a:pPr>
                  <a:defRPr sz="2000">
                    <a:latin typeface="Times New Roman" pitchFamily="18" charset="0"/>
                    <a:cs typeface="Times New Roman" pitchFamily="18" charset="0"/>
                  </a:defRPr>
                </a:pPr>
                <a:r>
                  <a:rPr lang="en-US" sz="2000">
                    <a:latin typeface="Times New Roman" pitchFamily="18" charset="0"/>
                    <a:cs typeface="Times New Roman" pitchFamily="18" charset="0"/>
                  </a:rPr>
                  <a:t>tonnes/capita</a:t>
                </a:r>
              </a:p>
            </c:rich>
          </c:tx>
          <c:layout>
            <c:manualLayout>
              <c:xMode val="edge"/>
              <c:yMode val="edge"/>
              <c:x val="1.1640551109783532E-3"/>
              <c:y val="0.22513719548552946"/>
            </c:manualLayout>
          </c:layout>
        </c:title>
        <c:numFmt formatCode="General" sourceLinked="1"/>
        <c:tickLblPos val="nextTo"/>
        <c:txPr>
          <a:bodyPr/>
          <a:lstStyle/>
          <a:p>
            <a:pPr>
              <a:defRPr sz="1600" b="1">
                <a:latin typeface="Times New Roman" pitchFamily="18" charset="0"/>
                <a:cs typeface="Times New Roman" pitchFamily="18" charset="0"/>
              </a:defRPr>
            </a:pPr>
            <a:endParaRPr lang="en-US"/>
          </a:p>
        </c:txPr>
        <c:crossAx val="75266304"/>
        <c:crosses val="autoZero"/>
        <c:crossBetween val="between"/>
      </c:valAx>
      <c:spPr>
        <a:solidFill>
          <a:srgbClr val="99FF99"/>
        </a:solidFill>
        <a:ln>
          <a:solidFill>
            <a:sysClr val="windowText" lastClr="000000"/>
          </a:solidFill>
        </a:ln>
      </c:spPr>
    </c:plotArea>
    <c:legend>
      <c:legendPos val="r"/>
      <c:layout>
        <c:manualLayout>
          <c:xMode val="edge"/>
          <c:yMode val="edge"/>
          <c:x val="0.17214734476783558"/>
          <c:y val="0.16455917601038308"/>
          <c:w val="0.25218199298539606"/>
          <c:h val="0.30223504750496827"/>
        </c:manualLayout>
      </c:layout>
      <c:txPr>
        <a:bodyPr/>
        <a:lstStyle/>
        <a:p>
          <a:pPr>
            <a:defRPr sz="1400" b="1">
              <a:latin typeface="Times New Roman" pitchFamily="18" charset="0"/>
              <a:cs typeface="Times New Roman" pitchFamily="18" charset="0"/>
            </a:defRPr>
          </a:pPr>
          <a:endParaRPr lang="en-US"/>
        </a:p>
      </c:txPr>
    </c:legend>
    <c:plotVisOnly val="1"/>
    <c:dispBlanksAs val="gap"/>
  </c:chart>
  <c:spPr>
    <a:solidFill>
      <a:srgbClr val="FFFF99"/>
    </a:solidFill>
  </c:spPr>
  <c:externalData r:id="rId2"/>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title>
      <c:tx>
        <c:rich>
          <a:bodyPr/>
          <a:lstStyle/>
          <a:p>
            <a:pPr>
              <a:defRPr/>
            </a:pPr>
            <a:r>
              <a:rPr lang="en-GB"/>
              <a:t>Electricity Indicies:  2001 = 100</a:t>
            </a:r>
          </a:p>
        </c:rich>
      </c:tx>
      <c:layout/>
    </c:title>
    <c:plotArea>
      <c:layout>
        <c:manualLayout>
          <c:layoutTarget val="inner"/>
          <c:xMode val="edge"/>
          <c:yMode val="edge"/>
          <c:x val="9.8571741032371027E-2"/>
          <c:y val="0.12434881809986352"/>
          <c:w val="0.82890748031496053"/>
          <c:h val="0.68069725326888852"/>
        </c:manualLayout>
      </c:layout>
      <c:scatterChart>
        <c:scatterStyle val="lineMarker"/>
        <c:ser>
          <c:idx val="0"/>
          <c:order val="0"/>
          <c:tx>
            <c:strRef>
              <c:f>index!$O$4</c:f>
              <c:strCache>
                <c:ptCount val="1"/>
                <c:pt idx="0">
                  <c:v>wholesale</c:v>
                </c:pt>
              </c:strCache>
            </c:strRef>
          </c:tx>
          <c:spPr>
            <a:ln w="31750">
              <a:solidFill>
                <a:srgbClr val="1F0EFE"/>
              </a:solidFill>
            </a:ln>
          </c:spPr>
          <c:marker>
            <c:symbol val="none"/>
          </c:marker>
          <c:xVal>
            <c:numRef>
              <c:f>index!$N$5:$N$1040</c:f>
              <c:numCache>
                <c:formatCode>General</c:formatCode>
                <c:ptCount val="1036"/>
                <c:pt idx="0">
                  <c:v>2001.2327173169058</c:v>
                </c:pt>
                <c:pt idx="1">
                  <c:v>2001.2419986310747</c:v>
                </c:pt>
                <c:pt idx="2">
                  <c:v>2001.260479123888</c:v>
                </c:pt>
                <c:pt idx="3">
                  <c:v>2001.2650787132111</c:v>
                </c:pt>
                <c:pt idx="4">
                  <c:v>2001.2721423682408</c:v>
                </c:pt>
                <c:pt idx="5">
                  <c:v>2001.2778918548938</c:v>
                </c:pt>
                <c:pt idx="6">
                  <c:v>2001.2836413415469</c:v>
                </c:pt>
                <c:pt idx="7">
                  <c:v>2001.2836413415469</c:v>
                </c:pt>
                <c:pt idx="8">
                  <c:v>2001.2928405201908</c:v>
                </c:pt>
                <c:pt idx="9">
                  <c:v>2001.3021218343483</c:v>
                </c:pt>
                <c:pt idx="10">
                  <c:v>2001.3160027378508</c:v>
                </c:pt>
                <c:pt idx="11">
                  <c:v>2001.3160027378508</c:v>
                </c:pt>
                <c:pt idx="12">
                  <c:v>2001.3160027378508</c:v>
                </c:pt>
                <c:pt idx="13">
                  <c:v>2001.3298836413414</c:v>
                </c:pt>
                <c:pt idx="14">
                  <c:v>2001.3344832306598</c:v>
                </c:pt>
                <c:pt idx="15">
                  <c:v>2001.3530458589844</c:v>
                </c:pt>
                <c:pt idx="16">
                  <c:v>2001.3530458589844</c:v>
                </c:pt>
                <c:pt idx="17">
                  <c:v>2001.3761259411363</c:v>
                </c:pt>
                <c:pt idx="18">
                  <c:v>2001.3854072552999</c:v>
                </c:pt>
                <c:pt idx="19">
                  <c:v>2001.4039698836461</c:v>
                </c:pt>
                <c:pt idx="20">
                  <c:v>2001.4178507871502</c:v>
                </c:pt>
                <c:pt idx="21">
                  <c:v>2001.4317316906231</c:v>
                </c:pt>
                <c:pt idx="22">
                  <c:v>2001.4409308692677</c:v>
                </c:pt>
                <c:pt idx="23">
                  <c:v>2001.450212183436</c:v>
                </c:pt>
                <c:pt idx="24">
                  <c:v>2001.4548117727611</c:v>
                </c:pt>
                <c:pt idx="25">
                  <c:v>2001.4594934976051</c:v>
                </c:pt>
                <c:pt idx="26">
                  <c:v>2001.4686926762511</c:v>
                </c:pt>
                <c:pt idx="27">
                  <c:v>2001.4825735797401</c:v>
                </c:pt>
                <c:pt idx="28">
                  <c:v>2001.4918548939079</c:v>
                </c:pt>
                <c:pt idx="29">
                  <c:v>2001.5103353867214</c:v>
                </c:pt>
                <c:pt idx="30">
                  <c:v>2001.5288980150578</c:v>
                </c:pt>
                <c:pt idx="31">
                  <c:v>2001.5427789185478</c:v>
                </c:pt>
                <c:pt idx="32">
                  <c:v>2001.5473785078698</c:v>
                </c:pt>
                <c:pt idx="33">
                  <c:v>2001.561259411362</c:v>
                </c:pt>
                <c:pt idx="34">
                  <c:v>2001.5658590006988</c:v>
                </c:pt>
                <c:pt idx="35">
                  <c:v>2001.5844216290104</c:v>
                </c:pt>
                <c:pt idx="36">
                  <c:v>2001.5983025325004</c:v>
                </c:pt>
                <c:pt idx="37">
                  <c:v>2001.6213826146372</c:v>
                </c:pt>
                <c:pt idx="38">
                  <c:v>2001.6306639288159</c:v>
                </c:pt>
                <c:pt idx="39">
                  <c:v>2001.649144421629</c:v>
                </c:pt>
                <c:pt idx="40">
                  <c:v>2001.6538261464748</c:v>
                </c:pt>
                <c:pt idx="41">
                  <c:v>2001.6723066392744</c:v>
                </c:pt>
                <c:pt idx="42">
                  <c:v>2001.6907871321014</c:v>
                </c:pt>
                <c:pt idx="43">
                  <c:v>2001.704668035592</c:v>
                </c:pt>
                <c:pt idx="44">
                  <c:v>2001.7185489390829</c:v>
                </c:pt>
                <c:pt idx="45">
                  <c:v>2001.746392881588</c:v>
                </c:pt>
                <c:pt idx="46">
                  <c:v>2001.7509924709104</c:v>
                </c:pt>
                <c:pt idx="47">
                  <c:v>2001.7787542778908</c:v>
                </c:pt>
                <c:pt idx="48">
                  <c:v>2001.792635181383</c:v>
                </c:pt>
                <c:pt idx="49">
                  <c:v>2001.8065160848735</c:v>
                </c:pt>
                <c:pt idx="50">
                  <c:v>2001.8203969883598</c:v>
                </c:pt>
                <c:pt idx="51">
                  <c:v>2001.8203969883598</c:v>
                </c:pt>
                <c:pt idx="52">
                  <c:v>2001.8481587953456</c:v>
                </c:pt>
                <c:pt idx="53">
                  <c:v>2001.8574401095098</c:v>
                </c:pt>
                <c:pt idx="54">
                  <c:v>2001.8852019164956</c:v>
                </c:pt>
                <c:pt idx="55">
                  <c:v>2001.8944010951398</c:v>
                </c:pt>
                <c:pt idx="56">
                  <c:v>2001.9129637234885</c:v>
                </c:pt>
                <c:pt idx="57">
                  <c:v>2001.9129637234885</c:v>
                </c:pt>
                <c:pt idx="58">
                  <c:v>2001.9268446269677</c:v>
                </c:pt>
                <c:pt idx="59">
                  <c:v>2001.931444216279</c:v>
                </c:pt>
                <c:pt idx="60">
                  <c:v>2001.9592060232717</c:v>
                </c:pt>
                <c:pt idx="61">
                  <c:v>2001.9638056125941</c:v>
                </c:pt>
                <c:pt idx="62">
                  <c:v>2001.9823682409308</c:v>
                </c:pt>
                <c:pt idx="63">
                  <c:v>2001.9869678302639</c:v>
                </c:pt>
                <c:pt idx="64">
                  <c:v>2002.0101300479098</c:v>
                </c:pt>
                <c:pt idx="65">
                  <c:v>2002.0332101300478</c:v>
                </c:pt>
                <c:pt idx="66">
                  <c:v>2002.0470910335387</c:v>
                </c:pt>
                <c:pt idx="67">
                  <c:v>2002.0563723477071</c:v>
                </c:pt>
                <c:pt idx="68">
                  <c:v>2002.0795345653648</c:v>
                </c:pt>
                <c:pt idx="69">
                  <c:v>2002.1026967830253</c:v>
                </c:pt>
                <c:pt idx="70">
                  <c:v>2002.1304585900048</c:v>
                </c:pt>
                <c:pt idx="71">
                  <c:v>2002.1443394934865</c:v>
                </c:pt>
                <c:pt idx="72">
                  <c:v>2002.1443394934865</c:v>
                </c:pt>
                <c:pt idx="73">
                  <c:v>2002.1443394934865</c:v>
                </c:pt>
                <c:pt idx="74">
                  <c:v>2002.1628199863108</c:v>
                </c:pt>
                <c:pt idx="75">
                  <c:v>2002.1767008897998</c:v>
                </c:pt>
                <c:pt idx="76">
                  <c:v>2002.1905817932961</c:v>
                </c:pt>
                <c:pt idx="77">
                  <c:v>2002.1946064339381</c:v>
                </c:pt>
                <c:pt idx="78">
                  <c:v>2002.2044626967829</c:v>
                </c:pt>
                <c:pt idx="79">
                  <c:v>2002.2137440109498</c:v>
                </c:pt>
                <c:pt idx="80">
                  <c:v>2002.2137440109498</c:v>
                </c:pt>
                <c:pt idx="81">
                  <c:v>2002.2183436002751</c:v>
                </c:pt>
                <c:pt idx="82">
                  <c:v>2002.2276249144422</c:v>
                </c:pt>
                <c:pt idx="83">
                  <c:v>2002.2322245037647</c:v>
                </c:pt>
                <c:pt idx="84">
                  <c:v>2002.2415058179329</c:v>
                </c:pt>
                <c:pt idx="85">
                  <c:v>2002.2415058179329</c:v>
                </c:pt>
                <c:pt idx="86">
                  <c:v>2002.2461054072671</c:v>
                </c:pt>
                <c:pt idx="87">
                  <c:v>2002.2553867214237</c:v>
                </c:pt>
                <c:pt idx="88">
                  <c:v>2002.2645859000711</c:v>
                </c:pt>
                <c:pt idx="89">
                  <c:v>2002.2738672142368</c:v>
                </c:pt>
                <c:pt idx="90">
                  <c:v>2002.2784668035592</c:v>
                </c:pt>
                <c:pt idx="91">
                  <c:v>2002.2831485283884</c:v>
                </c:pt>
                <c:pt idx="92">
                  <c:v>2002.2877481177277</c:v>
                </c:pt>
                <c:pt idx="93">
                  <c:v>2002.2923477070499</c:v>
                </c:pt>
                <c:pt idx="94">
                  <c:v>2002.3062286105408</c:v>
                </c:pt>
                <c:pt idx="95">
                  <c:v>2002.3155099247226</c:v>
                </c:pt>
                <c:pt idx="96">
                  <c:v>2002.3155099247226</c:v>
                </c:pt>
                <c:pt idx="97">
                  <c:v>2002.3247912388656</c:v>
                </c:pt>
                <c:pt idx="98">
                  <c:v>2002.3386721423683</c:v>
                </c:pt>
                <c:pt idx="99">
                  <c:v>2002.3478713210131</c:v>
                </c:pt>
                <c:pt idx="100">
                  <c:v>2002.3710335386615</c:v>
                </c:pt>
                <c:pt idx="101">
                  <c:v>2002.3803148528209</c:v>
                </c:pt>
                <c:pt idx="102">
                  <c:v>2002.3895961670089</c:v>
                </c:pt>
                <c:pt idx="103">
                  <c:v>2002.3941957563204</c:v>
                </c:pt>
                <c:pt idx="104">
                  <c:v>2002.4034770705</c:v>
                </c:pt>
                <c:pt idx="105">
                  <c:v>2002.4219575633131</c:v>
                </c:pt>
                <c:pt idx="106">
                  <c:v>2002.4404380561248</c:v>
                </c:pt>
                <c:pt idx="107">
                  <c:v>2002.4497193703003</c:v>
                </c:pt>
                <c:pt idx="108">
                  <c:v>2002.4543189596059</c:v>
                </c:pt>
                <c:pt idx="109">
                  <c:v>2002.4543189596059</c:v>
                </c:pt>
                <c:pt idx="110">
                  <c:v>2002.4543189596059</c:v>
                </c:pt>
                <c:pt idx="111">
                  <c:v>2002.4728815879535</c:v>
                </c:pt>
                <c:pt idx="112">
                  <c:v>2002.4867624914461</c:v>
                </c:pt>
                <c:pt idx="113">
                  <c:v>2002.500643394935</c:v>
                </c:pt>
                <c:pt idx="114">
                  <c:v>2002.5145242984147</c:v>
                </c:pt>
                <c:pt idx="115">
                  <c:v>2002.5330047912389</c:v>
                </c:pt>
                <c:pt idx="116">
                  <c:v>2002.5468856947311</c:v>
                </c:pt>
                <c:pt idx="117">
                  <c:v>2002.5607665982204</c:v>
                </c:pt>
                <c:pt idx="118">
                  <c:v>2002.5746475017108</c:v>
                </c:pt>
                <c:pt idx="119">
                  <c:v>2002.5885284052019</c:v>
                </c:pt>
                <c:pt idx="120">
                  <c:v>2002.6024093086926</c:v>
                </c:pt>
                <c:pt idx="121">
                  <c:v>2002.6162902121828</c:v>
                </c:pt>
                <c:pt idx="122">
                  <c:v>2002.6301711156741</c:v>
                </c:pt>
                <c:pt idx="123">
                  <c:v>2002.6394524298398</c:v>
                </c:pt>
                <c:pt idx="124">
                  <c:v>2002.6440520191547</c:v>
                </c:pt>
                <c:pt idx="125">
                  <c:v>2002.6533333333136</c:v>
                </c:pt>
                <c:pt idx="126">
                  <c:v>2002.6579329226556</c:v>
                </c:pt>
                <c:pt idx="127">
                  <c:v>2002.6672142368036</c:v>
                </c:pt>
                <c:pt idx="128">
                  <c:v>2002.6764134154678</c:v>
                </c:pt>
                <c:pt idx="129">
                  <c:v>2002.6856947296371</c:v>
                </c:pt>
                <c:pt idx="130">
                  <c:v>2002.69029431894</c:v>
                </c:pt>
                <c:pt idx="131">
                  <c:v>2002.6949760437997</c:v>
                </c:pt>
                <c:pt idx="132">
                  <c:v>2002.7041752224504</c:v>
                </c:pt>
                <c:pt idx="133">
                  <c:v>2002.7088569473003</c:v>
                </c:pt>
                <c:pt idx="134">
                  <c:v>2002.7181382614647</c:v>
                </c:pt>
                <c:pt idx="135">
                  <c:v>2002.7273374401111</c:v>
                </c:pt>
                <c:pt idx="136">
                  <c:v>2002.7320191649555</c:v>
                </c:pt>
                <c:pt idx="137">
                  <c:v>2002.7320191649555</c:v>
                </c:pt>
                <c:pt idx="138">
                  <c:v>2002.7366187542882</c:v>
                </c:pt>
                <c:pt idx="139">
                  <c:v>2002.7459000684462</c:v>
                </c:pt>
                <c:pt idx="140">
                  <c:v>2002.755099247091</c:v>
                </c:pt>
                <c:pt idx="141">
                  <c:v>2002.7597809719371</c:v>
                </c:pt>
                <c:pt idx="142">
                  <c:v>2002.7689801505819</c:v>
                </c:pt>
                <c:pt idx="143">
                  <c:v>2002.7736618754277</c:v>
                </c:pt>
                <c:pt idx="144">
                  <c:v>2002.7782614647651</c:v>
                </c:pt>
                <c:pt idx="145">
                  <c:v>2002.782861054073</c:v>
                </c:pt>
                <c:pt idx="146">
                  <c:v>2002.7875427789186</c:v>
                </c:pt>
                <c:pt idx="147">
                  <c:v>2002.7967419575634</c:v>
                </c:pt>
                <c:pt idx="148">
                  <c:v>2002.8014236824092</c:v>
                </c:pt>
                <c:pt idx="149">
                  <c:v>2002.8199041752225</c:v>
                </c:pt>
                <c:pt idx="150">
                  <c:v>2002.8337850787132</c:v>
                </c:pt>
                <c:pt idx="151">
                  <c:v>2002.8383846680356</c:v>
                </c:pt>
                <c:pt idx="152">
                  <c:v>2002.8430663928798</c:v>
                </c:pt>
                <c:pt idx="153">
                  <c:v>2002.8430663928798</c:v>
                </c:pt>
                <c:pt idx="154">
                  <c:v>2002.8569472963698</c:v>
                </c:pt>
                <c:pt idx="155">
                  <c:v>2002.8661464750148</c:v>
                </c:pt>
                <c:pt idx="156">
                  <c:v>2002.875427789186</c:v>
                </c:pt>
                <c:pt idx="157">
                  <c:v>2002.8847091033538</c:v>
                </c:pt>
                <c:pt idx="158">
                  <c:v>2002.8984257357974</c:v>
                </c:pt>
                <c:pt idx="159">
                  <c:v>2002.9025325119778</c:v>
                </c:pt>
                <c:pt idx="160">
                  <c:v>2002.9170704996611</c:v>
                </c:pt>
                <c:pt idx="161">
                  <c:v>2002.9216700889801</c:v>
                </c:pt>
                <c:pt idx="162">
                  <c:v>2002.9448323066392</c:v>
                </c:pt>
                <c:pt idx="163">
                  <c:v>2002.9541136208077</c:v>
                </c:pt>
                <c:pt idx="164">
                  <c:v>2002.9633127994498</c:v>
                </c:pt>
                <c:pt idx="165">
                  <c:v>2002.9771937029461</c:v>
                </c:pt>
                <c:pt idx="166">
                  <c:v>2002.9818754278003</c:v>
                </c:pt>
                <c:pt idx="167">
                  <c:v>2003.0003559206061</c:v>
                </c:pt>
                <c:pt idx="168">
                  <c:v>2003.0188364134156</c:v>
                </c:pt>
                <c:pt idx="169">
                  <c:v>2003.0327173169048</c:v>
                </c:pt>
                <c:pt idx="170">
                  <c:v>2003.0558795345653</c:v>
                </c:pt>
                <c:pt idx="171">
                  <c:v>2003.0605612594109</c:v>
                </c:pt>
                <c:pt idx="172">
                  <c:v>2003.0646680355908</c:v>
                </c:pt>
                <c:pt idx="173">
                  <c:v>2003.0697604380562</c:v>
                </c:pt>
                <c:pt idx="174">
                  <c:v>2003.0790417522251</c:v>
                </c:pt>
                <c:pt idx="175">
                  <c:v>2003.0836413415468</c:v>
                </c:pt>
                <c:pt idx="176">
                  <c:v>2003.0929226557148</c:v>
                </c:pt>
                <c:pt idx="177">
                  <c:v>2003.1022039698828</c:v>
                </c:pt>
                <c:pt idx="178">
                  <c:v>2003.1206844626981</c:v>
                </c:pt>
                <c:pt idx="179">
                  <c:v>2003.1299657768652</c:v>
                </c:pt>
                <c:pt idx="180">
                  <c:v>2003.1391649555098</c:v>
                </c:pt>
                <c:pt idx="181">
                  <c:v>2003.153045858983</c:v>
                </c:pt>
                <c:pt idx="182">
                  <c:v>2003.1669267624914</c:v>
                </c:pt>
                <c:pt idx="183">
                  <c:v>2003.1762080766598</c:v>
                </c:pt>
                <c:pt idx="184">
                  <c:v>2003.1900889801507</c:v>
                </c:pt>
                <c:pt idx="185">
                  <c:v>2003.1900889801507</c:v>
                </c:pt>
                <c:pt idx="186">
                  <c:v>2003.1993702943007</c:v>
                </c:pt>
                <c:pt idx="187">
                  <c:v>2003.2039698836413</c:v>
                </c:pt>
                <c:pt idx="188">
                  <c:v>2003.2085694729772</c:v>
                </c:pt>
                <c:pt idx="189">
                  <c:v>2003.21325119781</c:v>
                </c:pt>
                <c:pt idx="190">
                  <c:v>2003.2317316906231</c:v>
                </c:pt>
                <c:pt idx="191">
                  <c:v>2003.2548939082819</c:v>
                </c:pt>
                <c:pt idx="192">
                  <c:v>2003.2826557152748</c:v>
                </c:pt>
                <c:pt idx="193">
                  <c:v>2003.3011362080645</c:v>
                </c:pt>
                <c:pt idx="194">
                  <c:v>2003.31961670089</c:v>
                </c:pt>
                <c:pt idx="195">
                  <c:v>2003.3288980150578</c:v>
                </c:pt>
                <c:pt idx="196">
                  <c:v>2003.3427789185478</c:v>
                </c:pt>
                <c:pt idx="197">
                  <c:v>2003.3520602327158</c:v>
                </c:pt>
                <c:pt idx="198">
                  <c:v>2003.365941136208</c:v>
                </c:pt>
                <c:pt idx="199">
                  <c:v>2003.3844216290097</c:v>
                </c:pt>
                <c:pt idx="200">
                  <c:v>2003.3937029431895</c:v>
                </c:pt>
                <c:pt idx="201">
                  <c:v>2003.412183436003</c:v>
                </c:pt>
                <c:pt idx="202">
                  <c:v>2003.4260643394935</c:v>
                </c:pt>
                <c:pt idx="203">
                  <c:v>2003.4399452429843</c:v>
                </c:pt>
                <c:pt idx="204">
                  <c:v>2003.4446269678299</c:v>
                </c:pt>
                <c:pt idx="205">
                  <c:v>2003.453826146475</c:v>
                </c:pt>
                <c:pt idx="206">
                  <c:v>2003.4723887748098</c:v>
                </c:pt>
                <c:pt idx="207">
                  <c:v>2003.4723887748098</c:v>
                </c:pt>
                <c:pt idx="208">
                  <c:v>2003.4815879534565</c:v>
                </c:pt>
                <c:pt idx="209">
                  <c:v>2003.4954688569474</c:v>
                </c:pt>
                <c:pt idx="210">
                  <c:v>2003.5001505817961</c:v>
                </c:pt>
                <c:pt idx="211">
                  <c:v>2003.509349760438</c:v>
                </c:pt>
                <c:pt idx="212">
                  <c:v>2003.5232306639248</c:v>
                </c:pt>
                <c:pt idx="213">
                  <c:v>2003.5325119780971</c:v>
                </c:pt>
                <c:pt idx="214">
                  <c:v>2003.5371115674195</c:v>
                </c:pt>
                <c:pt idx="215">
                  <c:v>2003.5417932922655</c:v>
                </c:pt>
                <c:pt idx="216">
                  <c:v>2003.546392881588</c:v>
                </c:pt>
                <c:pt idx="217">
                  <c:v>2003.5509924709104</c:v>
                </c:pt>
                <c:pt idx="218">
                  <c:v>2003.5648733744008</c:v>
                </c:pt>
                <c:pt idx="219">
                  <c:v>2003.5695550992511</c:v>
                </c:pt>
                <c:pt idx="220">
                  <c:v>2003.5834360027275</c:v>
                </c:pt>
                <c:pt idx="221">
                  <c:v>2003.5926351813825</c:v>
                </c:pt>
                <c:pt idx="222">
                  <c:v>2003.5926351813825</c:v>
                </c:pt>
                <c:pt idx="223">
                  <c:v>2003.6019164955508</c:v>
                </c:pt>
                <c:pt idx="224">
                  <c:v>2003.6157973990416</c:v>
                </c:pt>
                <c:pt idx="225">
                  <c:v>2003.6203969883538</c:v>
                </c:pt>
                <c:pt idx="226">
                  <c:v>2003.638959616701</c:v>
                </c:pt>
                <c:pt idx="227">
                  <c:v>2003.6574401095027</c:v>
                </c:pt>
                <c:pt idx="228">
                  <c:v>2003.6574401095027</c:v>
                </c:pt>
                <c:pt idx="229">
                  <c:v>2003.6667214236861</c:v>
                </c:pt>
                <c:pt idx="230">
                  <c:v>2003.6667214236861</c:v>
                </c:pt>
                <c:pt idx="231">
                  <c:v>2003.6713210129915</c:v>
                </c:pt>
                <c:pt idx="232">
                  <c:v>2003.6713210129915</c:v>
                </c:pt>
                <c:pt idx="233">
                  <c:v>2003.6759206023248</c:v>
                </c:pt>
                <c:pt idx="234">
                  <c:v>2003.6852019164949</c:v>
                </c:pt>
                <c:pt idx="235">
                  <c:v>2003.6898015058148</c:v>
                </c:pt>
                <c:pt idx="236">
                  <c:v>2003.6944832306503</c:v>
                </c:pt>
                <c:pt idx="237">
                  <c:v>2003.6990828199696</c:v>
                </c:pt>
                <c:pt idx="238">
                  <c:v>2003.7129637234873</c:v>
                </c:pt>
                <c:pt idx="239">
                  <c:v>2003.7129637234873</c:v>
                </c:pt>
                <c:pt idx="240">
                  <c:v>2003.7222450376448</c:v>
                </c:pt>
                <c:pt idx="241">
                  <c:v>2003.7315263518128</c:v>
                </c:pt>
                <c:pt idx="242">
                  <c:v>2003.7315263518128</c:v>
                </c:pt>
                <c:pt idx="243">
                  <c:v>2003.7454072553046</c:v>
                </c:pt>
                <c:pt idx="244">
                  <c:v>2003.7454072553046</c:v>
                </c:pt>
                <c:pt idx="245">
                  <c:v>2003.750006844627</c:v>
                </c:pt>
                <c:pt idx="246">
                  <c:v>2003.750006844627</c:v>
                </c:pt>
                <c:pt idx="247">
                  <c:v>2003.7638877481181</c:v>
                </c:pt>
                <c:pt idx="248">
                  <c:v>2003.7684873374399</c:v>
                </c:pt>
                <c:pt idx="249">
                  <c:v>2003.7731690622861</c:v>
                </c:pt>
                <c:pt idx="250">
                  <c:v>2003.7823682409298</c:v>
                </c:pt>
                <c:pt idx="251">
                  <c:v>2003.7870499657781</c:v>
                </c:pt>
                <c:pt idx="252">
                  <c:v>2003.7870499657781</c:v>
                </c:pt>
                <c:pt idx="253">
                  <c:v>2003.8009308692676</c:v>
                </c:pt>
                <c:pt idx="254">
                  <c:v>2003.8101300479098</c:v>
                </c:pt>
                <c:pt idx="255">
                  <c:v>2003.8148117727583</c:v>
                </c:pt>
                <c:pt idx="256">
                  <c:v>2003.8332922655698</c:v>
                </c:pt>
                <c:pt idx="257">
                  <c:v>2003.8517727583846</c:v>
                </c:pt>
                <c:pt idx="258">
                  <c:v>2003.8610540725529</c:v>
                </c:pt>
                <c:pt idx="259">
                  <c:v>2003.8749349760292</c:v>
                </c:pt>
                <c:pt idx="260">
                  <c:v>2003.8888158795346</c:v>
                </c:pt>
                <c:pt idx="261">
                  <c:v>2003.9026967830357</c:v>
                </c:pt>
                <c:pt idx="262">
                  <c:v>2003.9119780971937</c:v>
                </c:pt>
                <c:pt idx="263">
                  <c:v>2003.9211772758379</c:v>
                </c:pt>
                <c:pt idx="264">
                  <c:v>2003.9304585900068</c:v>
                </c:pt>
                <c:pt idx="265">
                  <c:v>2003.9350581793301</c:v>
                </c:pt>
                <c:pt idx="266">
                  <c:v>2003.9443394934976</c:v>
                </c:pt>
                <c:pt idx="267">
                  <c:v>2003.9489390828201</c:v>
                </c:pt>
                <c:pt idx="268">
                  <c:v>2003.9582203969878</c:v>
                </c:pt>
                <c:pt idx="269">
                  <c:v>2003.9721013004801</c:v>
                </c:pt>
                <c:pt idx="270">
                  <c:v>2003.9767008898016</c:v>
                </c:pt>
                <c:pt idx="271">
                  <c:v>2003.9813826146476</c:v>
                </c:pt>
                <c:pt idx="272">
                  <c:v>2003.9952635181382</c:v>
                </c:pt>
                <c:pt idx="273">
                  <c:v>2003.9998631074611</c:v>
                </c:pt>
                <c:pt idx="274">
                  <c:v>2004.0044626967829</c:v>
                </c:pt>
                <c:pt idx="275">
                  <c:v>2004.0183436002737</c:v>
                </c:pt>
                <c:pt idx="276">
                  <c:v>2004.02302532512</c:v>
                </c:pt>
                <c:pt idx="277">
                  <c:v>2004.0323066392878</c:v>
                </c:pt>
                <c:pt idx="278">
                  <c:v>2004.0415058179328</c:v>
                </c:pt>
                <c:pt idx="279">
                  <c:v>2004.0507871321013</c:v>
                </c:pt>
                <c:pt idx="280">
                  <c:v>2004.0646680355908</c:v>
                </c:pt>
                <c:pt idx="281">
                  <c:v>2004.0831485283857</c:v>
                </c:pt>
                <c:pt idx="282">
                  <c:v>2004.0970294318959</c:v>
                </c:pt>
                <c:pt idx="283">
                  <c:v>2004.1017111567419</c:v>
                </c:pt>
                <c:pt idx="284">
                  <c:v>2004.1109103353742</c:v>
                </c:pt>
                <c:pt idx="285">
                  <c:v>2004.1155920602439</c:v>
                </c:pt>
                <c:pt idx="286">
                  <c:v>2004.124791238864</c:v>
                </c:pt>
                <c:pt idx="287">
                  <c:v>2004.1294729637234</c:v>
                </c:pt>
                <c:pt idx="288">
                  <c:v>2004.1433538672143</c:v>
                </c:pt>
                <c:pt idx="289">
                  <c:v>2004.1525530458589</c:v>
                </c:pt>
                <c:pt idx="290">
                  <c:v>2004.1664339493498</c:v>
                </c:pt>
                <c:pt idx="291">
                  <c:v>2004.1757152635182</c:v>
                </c:pt>
                <c:pt idx="292">
                  <c:v>2004.1757152635182</c:v>
                </c:pt>
                <c:pt idx="293">
                  <c:v>2004.180314852819</c:v>
                </c:pt>
                <c:pt idx="294">
                  <c:v>2004.1895961670089</c:v>
                </c:pt>
                <c:pt idx="295">
                  <c:v>2004.2034770704997</c:v>
                </c:pt>
                <c:pt idx="296">
                  <c:v>2004.2266392881611</c:v>
                </c:pt>
                <c:pt idx="297">
                  <c:v>2004.2451197809837</c:v>
                </c:pt>
                <c:pt idx="298">
                  <c:v>2004.2544010951399</c:v>
                </c:pt>
                <c:pt idx="299">
                  <c:v>2004.259000684463</c:v>
                </c:pt>
                <c:pt idx="300">
                  <c:v>2004.259000684463</c:v>
                </c:pt>
                <c:pt idx="301">
                  <c:v>2004.2636002737852</c:v>
                </c:pt>
                <c:pt idx="302">
                  <c:v>2004.2728815879534</c:v>
                </c:pt>
                <c:pt idx="303">
                  <c:v>2004.2774811772761</c:v>
                </c:pt>
                <c:pt idx="304">
                  <c:v>2004.2913620807667</c:v>
                </c:pt>
                <c:pt idx="305">
                  <c:v>2004.2913620807667</c:v>
                </c:pt>
                <c:pt idx="306">
                  <c:v>2004.2960438056125</c:v>
                </c:pt>
                <c:pt idx="307">
                  <c:v>2004.3099247091034</c:v>
                </c:pt>
                <c:pt idx="308">
                  <c:v>2004.3284052019158</c:v>
                </c:pt>
                <c:pt idx="309">
                  <c:v>2004.3468856947311</c:v>
                </c:pt>
                <c:pt idx="310">
                  <c:v>2004.3654483230648</c:v>
                </c:pt>
                <c:pt idx="311">
                  <c:v>2004.3747296372349</c:v>
                </c:pt>
                <c:pt idx="312">
                  <c:v>2004.3839288158581</c:v>
                </c:pt>
                <c:pt idx="313">
                  <c:v>2004.3932101300372</c:v>
                </c:pt>
                <c:pt idx="314">
                  <c:v>2004.4070910335411</c:v>
                </c:pt>
                <c:pt idx="315">
                  <c:v>2004.4070910335411</c:v>
                </c:pt>
                <c:pt idx="316">
                  <c:v>2004.4163723477081</c:v>
                </c:pt>
                <c:pt idx="317">
                  <c:v>2004.4209719370301</c:v>
                </c:pt>
                <c:pt idx="318">
                  <c:v>2004.4209719370301</c:v>
                </c:pt>
                <c:pt idx="319">
                  <c:v>2004.4255715263632</c:v>
                </c:pt>
                <c:pt idx="320">
                  <c:v>2004.4302532511981</c:v>
                </c:pt>
                <c:pt idx="321">
                  <c:v>2004.4441341546878</c:v>
                </c:pt>
                <c:pt idx="322">
                  <c:v>2004.4533333333225</c:v>
                </c:pt>
                <c:pt idx="323">
                  <c:v>2004.4580150581801</c:v>
                </c:pt>
                <c:pt idx="324">
                  <c:v>2004.4672142368127</c:v>
                </c:pt>
                <c:pt idx="325">
                  <c:v>2004.4718959616812</c:v>
                </c:pt>
                <c:pt idx="326">
                  <c:v>2004.4810951403151</c:v>
                </c:pt>
                <c:pt idx="327">
                  <c:v>2004.4903764544829</c:v>
                </c:pt>
                <c:pt idx="328">
                  <c:v>2004.504257357974</c:v>
                </c:pt>
                <c:pt idx="329">
                  <c:v>2004.5088569473003</c:v>
                </c:pt>
                <c:pt idx="330">
                  <c:v>2004.5088569473003</c:v>
                </c:pt>
                <c:pt idx="331">
                  <c:v>2004.5135386721424</c:v>
                </c:pt>
                <c:pt idx="332">
                  <c:v>2004.5274195756328</c:v>
                </c:pt>
                <c:pt idx="333">
                  <c:v>2004.5366187542811</c:v>
                </c:pt>
                <c:pt idx="334">
                  <c:v>2004.5413004791228</c:v>
                </c:pt>
                <c:pt idx="335">
                  <c:v>2004.5459000684464</c:v>
                </c:pt>
                <c:pt idx="336">
                  <c:v>2004.555181382626</c:v>
                </c:pt>
                <c:pt idx="337">
                  <c:v>2004.5776865160849</c:v>
                </c:pt>
                <c:pt idx="338">
                  <c:v>2004.5982203969781</c:v>
                </c:pt>
                <c:pt idx="339">
                  <c:v>2004.6186721423683</c:v>
                </c:pt>
                <c:pt idx="340">
                  <c:v>2004.6341136208048</c:v>
                </c:pt>
                <c:pt idx="341">
                  <c:v>2004.6648323066279</c:v>
                </c:pt>
                <c:pt idx="342">
                  <c:v>2004.6801916495549</c:v>
                </c:pt>
                <c:pt idx="343">
                  <c:v>2004.6956331279951</c:v>
                </c:pt>
                <c:pt idx="344">
                  <c:v>2004.6904585899952</c:v>
                </c:pt>
                <c:pt idx="345">
                  <c:v>2004.7160848733745</c:v>
                </c:pt>
                <c:pt idx="346">
                  <c:v>2004.7315263518128</c:v>
                </c:pt>
                <c:pt idx="347">
                  <c:v>2004.7417111567431</c:v>
                </c:pt>
                <c:pt idx="348">
                  <c:v>2004.7519780971936</c:v>
                </c:pt>
                <c:pt idx="349">
                  <c:v>2004.7776043805613</c:v>
                </c:pt>
                <c:pt idx="350">
                  <c:v>2004.7981382614648</c:v>
                </c:pt>
                <c:pt idx="351">
                  <c:v>2004.8288569472963</c:v>
                </c:pt>
                <c:pt idx="352">
                  <c:v>2004.8545653661881</c:v>
                </c:pt>
                <c:pt idx="353">
                  <c:v>2004.8801916495552</c:v>
                </c:pt>
                <c:pt idx="354">
                  <c:v>2004.8852840520192</c:v>
                </c:pt>
                <c:pt idx="355">
                  <c:v>2004.9109103353858</c:v>
                </c:pt>
                <c:pt idx="356">
                  <c:v>2004.9417111567461</c:v>
                </c:pt>
                <c:pt idx="357">
                  <c:v>2004.9621629021219</c:v>
                </c:pt>
                <c:pt idx="358">
                  <c:v>2004.9826967830261</c:v>
                </c:pt>
                <c:pt idx="359">
                  <c:v>2005.0083230663929</c:v>
                </c:pt>
                <c:pt idx="360">
                  <c:v>2005.0236824093088</c:v>
                </c:pt>
                <c:pt idx="361">
                  <c:v>2005.0442162902098</c:v>
                </c:pt>
                <c:pt idx="362">
                  <c:v>2005.0698425735798</c:v>
                </c:pt>
                <c:pt idx="363">
                  <c:v>2005.1057357973991</c:v>
                </c:pt>
                <c:pt idx="364">
                  <c:v>2005.121095140315</c:v>
                </c:pt>
                <c:pt idx="365">
                  <c:v>2005.1365366187542</c:v>
                </c:pt>
                <c:pt idx="366">
                  <c:v>2005.167255304586</c:v>
                </c:pt>
                <c:pt idx="367">
                  <c:v>2005.1724298425622</c:v>
                </c:pt>
                <c:pt idx="368">
                  <c:v>2005.1928815879528</c:v>
                </c:pt>
                <c:pt idx="369">
                  <c:v>2005.218507871321</c:v>
                </c:pt>
                <c:pt idx="370">
                  <c:v>2005.218507871321</c:v>
                </c:pt>
                <c:pt idx="371">
                  <c:v>2005.2287748117731</c:v>
                </c:pt>
                <c:pt idx="372">
                  <c:v>2005.2441341546878</c:v>
                </c:pt>
                <c:pt idx="373">
                  <c:v>2005.2493086926759</c:v>
                </c:pt>
                <c:pt idx="374">
                  <c:v>2005.2595756331311</c:v>
                </c:pt>
                <c:pt idx="375">
                  <c:v>2005.2800273785078</c:v>
                </c:pt>
                <c:pt idx="376">
                  <c:v>2005.2954688569448</c:v>
                </c:pt>
                <c:pt idx="377">
                  <c:v>2005.321095140315</c:v>
                </c:pt>
                <c:pt idx="378">
                  <c:v>2005.3620807665982</c:v>
                </c:pt>
                <c:pt idx="379">
                  <c:v>2005.3723477070498</c:v>
                </c:pt>
                <c:pt idx="380">
                  <c:v>2005.3826146475008</c:v>
                </c:pt>
                <c:pt idx="381">
                  <c:v>2005.3928815879528</c:v>
                </c:pt>
                <c:pt idx="382">
                  <c:v>2005.418507871321</c:v>
                </c:pt>
                <c:pt idx="383">
                  <c:v>2005.4286926762511</c:v>
                </c:pt>
                <c:pt idx="384">
                  <c:v>2005.4389596167011</c:v>
                </c:pt>
                <c:pt idx="385">
                  <c:v>2005.4594934976051</c:v>
                </c:pt>
                <c:pt idx="386">
                  <c:v>2005.4645859000711</c:v>
                </c:pt>
                <c:pt idx="387">
                  <c:v>2005.469760438056</c:v>
                </c:pt>
                <c:pt idx="388">
                  <c:v>2005.4748528405203</c:v>
                </c:pt>
                <c:pt idx="389">
                  <c:v>2005.4800273785079</c:v>
                </c:pt>
                <c:pt idx="390">
                  <c:v>2005.4902121834359</c:v>
                </c:pt>
                <c:pt idx="391">
                  <c:v>2005.4953867214251</c:v>
                </c:pt>
                <c:pt idx="392">
                  <c:v>2005.5056536618918</c:v>
                </c:pt>
                <c:pt idx="393">
                  <c:v>2005.5159206023272</c:v>
                </c:pt>
                <c:pt idx="394">
                  <c:v>2005.5210130047913</c:v>
                </c:pt>
                <c:pt idx="395">
                  <c:v>2005.5261054072664</c:v>
                </c:pt>
                <c:pt idx="396">
                  <c:v>2005.5312799452431</c:v>
                </c:pt>
                <c:pt idx="397">
                  <c:v>2005.5363723477071</c:v>
                </c:pt>
                <c:pt idx="398">
                  <c:v>2005.5466392881601</c:v>
                </c:pt>
                <c:pt idx="399">
                  <c:v>2005.5518138261464</c:v>
                </c:pt>
                <c:pt idx="400">
                  <c:v>2005.5569062286106</c:v>
                </c:pt>
                <c:pt idx="401">
                  <c:v>2005.5619986310746</c:v>
                </c:pt>
                <c:pt idx="402">
                  <c:v>2005.5876249144408</c:v>
                </c:pt>
                <c:pt idx="403">
                  <c:v>2005.6081587953456</c:v>
                </c:pt>
                <c:pt idx="404">
                  <c:v>2005.6235181382608</c:v>
                </c:pt>
                <c:pt idx="405">
                  <c:v>2005.6286926762491</c:v>
                </c:pt>
                <c:pt idx="406">
                  <c:v>2005.649144421629</c:v>
                </c:pt>
                <c:pt idx="407">
                  <c:v>2005.6645859000685</c:v>
                </c:pt>
                <c:pt idx="408">
                  <c:v>2005.6953045858897</c:v>
                </c:pt>
                <c:pt idx="409">
                  <c:v>2005.7055715263621</c:v>
                </c:pt>
                <c:pt idx="410">
                  <c:v>2005.7158384668035</c:v>
                </c:pt>
                <c:pt idx="411">
                  <c:v>2005.7209308692677</c:v>
                </c:pt>
                <c:pt idx="412">
                  <c:v>2005.7261054072685</c:v>
                </c:pt>
                <c:pt idx="413">
                  <c:v>2005.7311978097193</c:v>
                </c:pt>
                <c:pt idx="414">
                  <c:v>2005.7414647501712</c:v>
                </c:pt>
                <c:pt idx="415">
                  <c:v>2005.7568240930868</c:v>
                </c:pt>
                <c:pt idx="416">
                  <c:v>2005.7773579739903</c:v>
                </c:pt>
                <c:pt idx="417">
                  <c:v>2005.7978918548938</c:v>
                </c:pt>
                <c:pt idx="418">
                  <c:v>2005.8029842573437</c:v>
                </c:pt>
                <c:pt idx="419">
                  <c:v>2005.8235181382609</c:v>
                </c:pt>
                <c:pt idx="420">
                  <c:v>2005.8542368240787</c:v>
                </c:pt>
                <c:pt idx="421">
                  <c:v>2005.8645037645451</c:v>
                </c:pt>
                <c:pt idx="422">
                  <c:v>2005.8747707049959</c:v>
                </c:pt>
                <c:pt idx="423">
                  <c:v>2005.9054893908283</c:v>
                </c:pt>
                <c:pt idx="424">
                  <c:v>2005.9106639288161</c:v>
                </c:pt>
                <c:pt idx="425">
                  <c:v>2005.9157563312958</c:v>
                </c:pt>
                <c:pt idx="426">
                  <c:v>2005.9260232717331</c:v>
                </c:pt>
                <c:pt idx="427">
                  <c:v>2005.9413826146474</c:v>
                </c:pt>
                <c:pt idx="428">
                  <c:v>2005.9465571526564</c:v>
                </c:pt>
                <c:pt idx="429">
                  <c:v>2005.9568240930869</c:v>
                </c:pt>
                <c:pt idx="430">
                  <c:v>2005.9772758384668</c:v>
                </c:pt>
                <c:pt idx="431">
                  <c:v>2005.9875427789186</c:v>
                </c:pt>
                <c:pt idx="432">
                  <c:v>2005.9978097193703</c:v>
                </c:pt>
                <c:pt idx="433">
                  <c:v>2006.0234360027378</c:v>
                </c:pt>
                <c:pt idx="434">
                  <c:v>2006.0490622861055</c:v>
                </c:pt>
                <c:pt idx="435">
                  <c:v>2006.0593292265548</c:v>
                </c:pt>
                <c:pt idx="436">
                  <c:v>2006.0644216290198</c:v>
                </c:pt>
                <c:pt idx="437">
                  <c:v>2006.0695961670101</c:v>
                </c:pt>
                <c:pt idx="438">
                  <c:v>2006.0849555099246</c:v>
                </c:pt>
                <c:pt idx="439">
                  <c:v>2006.0900479123848</c:v>
                </c:pt>
                <c:pt idx="440">
                  <c:v>2006.1105817933001</c:v>
                </c:pt>
                <c:pt idx="441">
                  <c:v>2006.120848733744</c:v>
                </c:pt>
                <c:pt idx="442">
                  <c:v>2006.1362080766598</c:v>
                </c:pt>
                <c:pt idx="443">
                  <c:v>2006.1413826146361</c:v>
                </c:pt>
                <c:pt idx="444">
                  <c:v>2006.1567419575629</c:v>
                </c:pt>
                <c:pt idx="445">
                  <c:v>2006.1670088980038</c:v>
                </c:pt>
                <c:pt idx="446">
                  <c:v>2006.182368240919</c:v>
                </c:pt>
                <c:pt idx="447">
                  <c:v>2006.2182614647675</c:v>
                </c:pt>
                <c:pt idx="448">
                  <c:v>2006.2336208076658</c:v>
                </c:pt>
                <c:pt idx="449">
                  <c:v>2006.2489801505817</c:v>
                </c:pt>
                <c:pt idx="450">
                  <c:v>2006.2592470910336</c:v>
                </c:pt>
                <c:pt idx="451">
                  <c:v>2006.2695140314852</c:v>
                </c:pt>
                <c:pt idx="452">
                  <c:v>2006.279780971937</c:v>
                </c:pt>
                <c:pt idx="453">
                  <c:v>2006.2900479123878</c:v>
                </c:pt>
                <c:pt idx="454">
                  <c:v>2006.3104996577686</c:v>
                </c:pt>
                <c:pt idx="455">
                  <c:v>2006.3207665982204</c:v>
                </c:pt>
                <c:pt idx="456">
                  <c:v>2006.3207665982204</c:v>
                </c:pt>
                <c:pt idx="457">
                  <c:v>2006.3310191780822</c:v>
                </c:pt>
                <c:pt idx="458">
                  <c:v>2006.3419397260272</c:v>
                </c:pt>
                <c:pt idx="459">
                  <c:v>2006.3501315068381</c:v>
                </c:pt>
                <c:pt idx="460">
                  <c:v>2006.3556136986301</c:v>
                </c:pt>
                <c:pt idx="461">
                  <c:v>2006.3638054794508</c:v>
                </c:pt>
                <c:pt idx="462">
                  <c:v>2006.3692849315048</c:v>
                </c:pt>
                <c:pt idx="463">
                  <c:v>2006.3720301369731</c:v>
                </c:pt>
                <c:pt idx="464">
                  <c:v>2006.3802383561515</c:v>
                </c:pt>
                <c:pt idx="465">
                  <c:v>2006.3884356164247</c:v>
                </c:pt>
                <c:pt idx="466">
                  <c:v>2006.3911753424657</c:v>
                </c:pt>
                <c:pt idx="467">
                  <c:v>2006.3939178082192</c:v>
                </c:pt>
                <c:pt idx="468">
                  <c:v>2006.3993753424656</c:v>
                </c:pt>
                <c:pt idx="469">
                  <c:v>2006.4157698630304</c:v>
                </c:pt>
                <c:pt idx="470">
                  <c:v>2006.423961643836</c:v>
                </c:pt>
                <c:pt idx="471">
                  <c:v>2006.4294164383548</c:v>
                </c:pt>
                <c:pt idx="472">
                  <c:v>2006.4294082191748</c:v>
                </c:pt>
                <c:pt idx="473">
                  <c:v>2006.4375972602916</c:v>
                </c:pt>
                <c:pt idx="474">
                  <c:v>2006.4457945205481</c:v>
                </c:pt>
                <c:pt idx="475">
                  <c:v>2006.4458054794561</c:v>
                </c:pt>
                <c:pt idx="476">
                  <c:v>2006.4512602739726</c:v>
                </c:pt>
                <c:pt idx="477">
                  <c:v>2006.4567260273973</c:v>
                </c:pt>
                <c:pt idx="478">
                  <c:v>2006.4621972602761</c:v>
                </c:pt>
                <c:pt idx="479">
                  <c:v>2006.470389041096</c:v>
                </c:pt>
                <c:pt idx="480">
                  <c:v>2006.4758465753398</c:v>
                </c:pt>
                <c:pt idx="481">
                  <c:v>2006.478575342479</c:v>
                </c:pt>
                <c:pt idx="482">
                  <c:v>2006.4867780822053</c:v>
                </c:pt>
                <c:pt idx="483">
                  <c:v>2006.4895041095901</c:v>
                </c:pt>
                <c:pt idx="484">
                  <c:v>2006.500430136975</c:v>
                </c:pt>
                <c:pt idx="485">
                  <c:v>2006.5086356164384</c:v>
                </c:pt>
                <c:pt idx="486">
                  <c:v>2006.5141068493019</c:v>
                </c:pt>
                <c:pt idx="487">
                  <c:v>2006.5222986301358</c:v>
                </c:pt>
                <c:pt idx="488">
                  <c:v>2006.5277698630161</c:v>
                </c:pt>
                <c:pt idx="489">
                  <c:v>2006.530509589041</c:v>
                </c:pt>
                <c:pt idx="490">
                  <c:v>2006.538709589041</c:v>
                </c:pt>
                <c:pt idx="491">
                  <c:v>2006.5441808219148</c:v>
                </c:pt>
                <c:pt idx="492">
                  <c:v>2006.5496493150679</c:v>
                </c:pt>
                <c:pt idx="493">
                  <c:v>2006.5551068493148</c:v>
                </c:pt>
                <c:pt idx="494">
                  <c:v>2006.5578356164378</c:v>
                </c:pt>
                <c:pt idx="495">
                  <c:v>2006.5632958904098</c:v>
                </c:pt>
                <c:pt idx="496">
                  <c:v>2006.5687671233011</c:v>
                </c:pt>
                <c:pt idx="497">
                  <c:v>2006.5769589041101</c:v>
                </c:pt>
                <c:pt idx="498">
                  <c:v>2006.5824219177998</c:v>
                </c:pt>
                <c:pt idx="499">
                  <c:v>2006.5851506849315</c:v>
                </c:pt>
                <c:pt idx="500">
                  <c:v>2006.5878794520561</c:v>
                </c:pt>
                <c:pt idx="501">
                  <c:v>2006.5960712328758</c:v>
                </c:pt>
                <c:pt idx="502">
                  <c:v>2006.6042739726026</c:v>
                </c:pt>
                <c:pt idx="503">
                  <c:v>2006.604276712317</c:v>
                </c:pt>
                <c:pt idx="504">
                  <c:v>2006.6124739726026</c:v>
                </c:pt>
                <c:pt idx="505">
                  <c:v>2006.6179315068478</c:v>
                </c:pt>
                <c:pt idx="506">
                  <c:v>2006.6233863013579</c:v>
                </c:pt>
                <c:pt idx="507">
                  <c:v>2006.6315917808217</c:v>
                </c:pt>
                <c:pt idx="508">
                  <c:v>2006.6452547945205</c:v>
                </c:pt>
                <c:pt idx="509">
                  <c:v>2006.6561835616437</c:v>
                </c:pt>
                <c:pt idx="510">
                  <c:v>2006.6671095890408</c:v>
                </c:pt>
                <c:pt idx="511">
                  <c:v>2006.6753013698628</c:v>
                </c:pt>
                <c:pt idx="512">
                  <c:v>2006.6834931506849</c:v>
                </c:pt>
                <c:pt idx="513">
                  <c:v>2006.6916849315048</c:v>
                </c:pt>
                <c:pt idx="514">
                  <c:v>2006.6998821917807</c:v>
                </c:pt>
                <c:pt idx="515">
                  <c:v>2006.7026219178078</c:v>
                </c:pt>
                <c:pt idx="516">
                  <c:v>2006.7053589041111</c:v>
                </c:pt>
                <c:pt idx="517">
                  <c:v>2006.7135479452061</c:v>
                </c:pt>
                <c:pt idx="518">
                  <c:v>2006.7190054794519</c:v>
                </c:pt>
                <c:pt idx="519">
                  <c:v>2006.7217178082201</c:v>
                </c:pt>
                <c:pt idx="520">
                  <c:v>2006.7271726027411</c:v>
                </c:pt>
                <c:pt idx="521">
                  <c:v>2006.7271616438361</c:v>
                </c:pt>
                <c:pt idx="522">
                  <c:v>2006.7353506849315</c:v>
                </c:pt>
                <c:pt idx="523">
                  <c:v>2006.7353342465749</c:v>
                </c:pt>
                <c:pt idx="524">
                  <c:v>2006.7408109589028</c:v>
                </c:pt>
                <c:pt idx="525">
                  <c:v>2006.7435506849315</c:v>
                </c:pt>
                <c:pt idx="526">
                  <c:v>2006.7517452054794</c:v>
                </c:pt>
                <c:pt idx="527">
                  <c:v>2006.7599369863008</c:v>
                </c:pt>
                <c:pt idx="528">
                  <c:v>2006.7708739726031</c:v>
                </c:pt>
                <c:pt idx="529">
                  <c:v>2006.7736109588998</c:v>
                </c:pt>
                <c:pt idx="530">
                  <c:v>2006.7818</c:v>
                </c:pt>
                <c:pt idx="531">
                  <c:v>2006.7927315068478</c:v>
                </c:pt>
                <c:pt idx="532">
                  <c:v>2006.8063972602761</c:v>
                </c:pt>
                <c:pt idx="533">
                  <c:v>2006.8118547945205</c:v>
                </c:pt>
                <c:pt idx="534">
                  <c:v>2006.8200547945205</c:v>
                </c:pt>
                <c:pt idx="535">
                  <c:v>2006.8282438356148</c:v>
                </c:pt>
                <c:pt idx="536">
                  <c:v>2006.8391671232989</c:v>
                </c:pt>
                <c:pt idx="537">
                  <c:v>2006.8500931506851</c:v>
                </c:pt>
                <c:pt idx="538">
                  <c:v>2006.8528219177999</c:v>
                </c:pt>
                <c:pt idx="539">
                  <c:v>2006.8610273972602</c:v>
                </c:pt>
                <c:pt idx="540">
                  <c:v>2006.8692191780822</c:v>
                </c:pt>
                <c:pt idx="541">
                  <c:v>2006.8774273972599</c:v>
                </c:pt>
                <c:pt idx="542">
                  <c:v>2006.8856301369858</c:v>
                </c:pt>
                <c:pt idx="543">
                  <c:v>2006.8965534246743</c:v>
                </c:pt>
                <c:pt idx="544">
                  <c:v>2006.9074849315068</c:v>
                </c:pt>
                <c:pt idx="545">
                  <c:v>2006.9156712328765</c:v>
                </c:pt>
                <c:pt idx="546">
                  <c:v>2006.9211232876712</c:v>
                </c:pt>
                <c:pt idx="547">
                  <c:v>2006.9265780822097</c:v>
                </c:pt>
                <c:pt idx="548">
                  <c:v>2006.9238410958899</c:v>
                </c:pt>
                <c:pt idx="549">
                  <c:v>2006.9347808219177</c:v>
                </c:pt>
                <c:pt idx="550">
                  <c:v>2006.9402438356158</c:v>
                </c:pt>
                <c:pt idx="551">
                  <c:v>2006.9457041095911</c:v>
                </c:pt>
                <c:pt idx="552">
                  <c:v>2006.9456958904111</c:v>
                </c:pt>
                <c:pt idx="553">
                  <c:v>2006.9511534246712</c:v>
                </c:pt>
                <c:pt idx="554">
                  <c:v>2006.9538958904109</c:v>
                </c:pt>
                <c:pt idx="555">
                  <c:v>2006.9566356164382</c:v>
                </c:pt>
                <c:pt idx="556">
                  <c:v>2006.9648328767098</c:v>
                </c:pt>
                <c:pt idx="557">
                  <c:v>2006.9784904109588</c:v>
                </c:pt>
                <c:pt idx="558">
                  <c:v>2006.9921397260273</c:v>
                </c:pt>
                <c:pt idx="559">
                  <c:v>2006.9975972602904</c:v>
                </c:pt>
                <c:pt idx="560">
                  <c:v>2007.0030547945205</c:v>
                </c:pt>
                <c:pt idx="561">
                  <c:v>2007.005775342479</c:v>
                </c:pt>
                <c:pt idx="562">
                  <c:v>2007.0139808219178</c:v>
                </c:pt>
                <c:pt idx="563">
                  <c:v>2007.0221726027401</c:v>
                </c:pt>
                <c:pt idx="564">
                  <c:v>2007.0248986301358</c:v>
                </c:pt>
                <c:pt idx="565">
                  <c:v>2007.0330904109578</c:v>
                </c:pt>
                <c:pt idx="566">
                  <c:v>2007.0358328767122</c:v>
                </c:pt>
                <c:pt idx="567">
                  <c:v>2007.041304109589</c:v>
                </c:pt>
                <c:pt idx="568">
                  <c:v>2007.0522219177997</c:v>
                </c:pt>
                <c:pt idx="569">
                  <c:v>2007.0658739726061</c:v>
                </c:pt>
                <c:pt idx="570">
                  <c:v>2007.0740630136986</c:v>
                </c:pt>
                <c:pt idx="571">
                  <c:v>2007.0795205479449</c:v>
                </c:pt>
                <c:pt idx="572">
                  <c:v>2007.0877068493148</c:v>
                </c:pt>
                <c:pt idx="573">
                  <c:v>2007.0904328766987</c:v>
                </c:pt>
                <c:pt idx="574">
                  <c:v>2007.0986356164378</c:v>
                </c:pt>
                <c:pt idx="575">
                  <c:v>2007.1068273972603</c:v>
                </c:pt>
                <c:pt idx="576">
                  <c:v>2007.1003213854258</c:v>
                </c:pt>
                <c:pt idx="577">
                  <c:v>2007.117270537957</c:v>
                </c:pt>
                <c:pt idx="578">
                  <c:v>2007.1202615648876</c:v>
                </c:pt>
                <c:pt idx="579">
                  <c:v>2007.1282376366698</c:v>
                </c:pt>
                <c:pt idx="580">
                  <c:v>2007.1372107174298</c:v>
                </c:pt>
                <c:pt idx="581">
                  <c:v>2007.1392047353647</c:v>
                </c:pt>
                <c:pt idx="582">
                  <c:v>2007.1511688430528</c:v>
                </c:pt>
                <c:pt idx="583">
                  <c:v>2007.1531628609978</c:v>
                </c:pt>
                <c:pt idx="584">
                  <c:v>2007.1531628609978</c:v>
                </c:pt>
                <c:pt idx="585">
                  <c:v>2007.162135941757</c:v>
                </c:pt>
                <c:pt idx="586">
                  <c:v>2007.1641299596918</c:v>
                </c:pt>
                <c:pt idx="587">
                  <c:v>2007.1641299596918</c:v>
                </c:pt>
                <c:pt idx="588">
                  <c:v>2007.162135941757</c:v>
                </c:pt>
                <c:pt idx="589">
                  <c:v>2007.1701120135285</c:v>
                </c:pt>
                <c:pt idx="590">
                  <c:v>2007.1760940673798</c:v>
                </c:pt>
                <c:pt idx="591">
                  <c:v>2007.1780880853248</c:v>
                </c:pt>
                <c:pt idx="592">
                  <c:v>2007.1870611660861</c:v>
                </c:pt>
                <c:pt idx="593">
                  <c:v>2007.1900521930029</c:v>
                </c:pt>
                <c:pt idx="594">
                  <c:v>2007.1980282647878</c:v>
                </c:pt>
                <c:pt idx="595">
                  <c:v>2007.2060043365725</c:v>
                </c:pt>
                <c:pt idx="596">
                  <c:v>2007.2199624622087</c:v>
                </c:pt>
                <c:pt idx="597">
                  <c:v>2007.2309295608995</c:v>
                </c:pt>
                <c:pt idx="598">
                  <c:v>2007.2369116147381</c:v>
                </c:pt>
                <c:pt idx="599">
                  <c:v>2007.2418966596028</c:v>
                </c:pt>
                <c:pt idx="600">
                  <c:v>2007.2508697403723</c:v>
                </c:pt>
                <c:pt idx="601">
                  <c:v>2007.2508697403723</c:v>
                </c:pt>
                <c:pt idx="602">
                  <c:v>2007.2648278659842</c:v>
                </c:pt>
                <c:pt idx="603">
                  <c:v>2007.2757949646987</c:v>
                </c:pt>
                <c:pt idx="604">
                  <c:v>2007.2807800095536</c:v>
                </c:pt>
                <c:pt idx="605">
                  <c:v>2007.2947381351748</c:v>
                </c:pt>
                <c:pt idx="606">
                  <c:v>2007.3176693415703</c:v>
                </c:pt>
                <c:pt idx="607">
                  <c:v>2007.3396035389649</c:v>
                </c:pt>
                <c:pt idx="608">
                  <c:v>2007.3505706376693</c:v>
                </c:pt>
                <c:pt idx="609">
                  <c:v>2007.3705108171298</c:v>
                </c:pt>
                <c:pt idx="610">
                  <c:v>2007.3754958619959</c:v>
                </c:pt>
                <c:pt idx="611">
                  <c:v>2007.3864629607001</c:v>
                </c:pt>
                <c:pt idx="612">
                  <c:v>2007.3954360414548</c:v>
                </c:pt>
                <c:pt idx="613">
                  <c:v>2007.4034121132424</c:v>
                </c:pt>
                <c:pt idx="614">
                  <c:v>2007.409394167081</c:v>
                </c:pt>
                <c:pt idx="615">
                  <c:v>2007.4233522927041</c:v>
                </c:pt>
                <c:pt idx="616">
                  <c:v>2007.4393044362735</c:v>
                </c:pt>
                <c:pt idx="617">
                  <c:v>2007.456253588816</c:v>
                </c:pt>
                <c:pt idx="618">
                  <c:v>2007.46722068752</c:v>
                </c:pt>
                <c:pt idx="619">
                  <c:v>2007.4981279656861</c:v>
                </c:pt>
                <c:pt idx="620">
                  <c:v>2007.5031130105506</c:v>
                </c:pt>
                <c:pt idx="621">
                  <c:v>2007.5090950643901</c:v>
                </c:pt>
                <c:pt idx="622">
                  <c:v>2007.5120860913078</c:v>
                </c:pt>
                <c:pt idx="623">
                  <c:v>2007.514080109255</c:v>
                </c:pt>
                <c:pt idx="624">
                  <c:v>2007.5310292617969</c:v>
                </c:pt>
                <c:pt idx="625">
                  <c:v>2007.54498738742</c:v>
                </c:pt>
                <c:pt idx="626">
                  <c:v>2007.5619365399434</c:v>
                </c:pt>
                <c:pt idx="627">
                  <c:v>2007.575894665586</c:v>
                </c:pt>
                <c:pt idx="628">
                  <c:v>2007.5838707373698</c:v>
                </c:pt>
                <c:pt idx="629">
                  <c:v>2007.5948378360627</c:v>
                </c:pt>
                <c:pt idx="630">
                  <c:v>2007.6087959617078</c:v>
                </c:pt>
                <c:pt idx="631">
                  <c:v>2007.6227540873199</c:v>
                </c:pt>
                <c:pt idx="632">
                  <c:v>2007.642694266782</c:v>
                </c:pt>
                <c:pt idx="633">
                  <c:v>2007.6586464103498</c:v>
                </c:pt>
                <c:pt idx="634">
                  <c:v>2007.6785865898128</c:v>
                </c:pt>
                <c:pt idx="635">
                  <c:v>2007.6895536885181</c:v>
                </c:pt>
                <c:pt idx="636">
                  <c:v>2007.7084968590048</c:v>
                </c:pt>
                <c:pt idx="637">
                  <c:v>2007.7204609666821</c:v>
                </c:pt>
                <c:pt idx="638">
                  <c:v>2007.7204609666821</c:v>
                </c:pt>
                <c:pt idx="639">
                  <c:v>2007.7254460115448</c:v>
                </c:pt>
                <c:pt idx="640">
                  <c:v>2007.7314280653848</c:v>
                </c:pt>
                <c:pt idx="641">
                  <c:v>2007.7364131102515</c:v>
                </c:pt>
                <c:pt idx="642">
                  <c:v>2007.7394041371708</c:v>
                </c:pt>
                <c:pt idx="643">
                  <c:v>2007.7394041371708</c:v>
                </c:pt>
                <c:pt idx="644">
                  <c:v>2007.7593443166206</c:v>
                </c:pt>
                <c:pt idx="645">
                  <c:v>2007.7673203884158</c:v>
                </c:pt>
                <c:pt idx="646">
                  <c:v>2007.7733024422555</c:v>
                </c:pt>
                <c:pt idx="647">
                  <c:v>2007.7862635589056</c:v>
                </c:pt>
                <c:pt idx="648">
                  <c:v>2007.7842695409593</c:v>
                </c:pt>
                <c:pt idx="649">
                  <c:v>2007.792245612744</c:v>
                </c:pt>
                <c:pt idx="650">
                  <c:v>2007.8002216845287</c:v>
                </c:pt>
                <c:pt idx="651">
                  <c:v>2007.812185792206</c:v>
                </c:pt>
                <c:pt idx="652">
                  <c:v>2007.8171708370708</c:v>
                </c:pt>
                <c:pt idx="653">
                  <c:v>2007.8171708370708</c:v>
                </c:pt>
                <c:pt idx="654">
                  <c:v>2007.831128962694</c:v>
                </c:pt>
                <c:pt idx="655">
                  <c:v>2007.831128962694</c:v>
                </c:pt>
                <c:pt idx="656">
                  <c:v>2007.8341199896129</c:v>
                </c:pt>
                <c:pt idx="657">
                  <c:v>2007.8371110165326</c:v>
                </c:pt>
                <c:pt idx="658">
                  <c:v>2007.8480781152366</c:v>
                </c:pt>
                <c:pt idx="659">
                  <c:v>2007.8590452139274</c:v>
                </c:pt>
                <c:pt idx="660">
                  <c:v>2007.8670212857251</c:v>
                </c:pt>
                <c:pt idx="661">
                  <c:v>2007.8700123126428</c:v>
                </c:pt>
                <c:pt idx="662">
                  <c:v>2007.877988384429</c:v>
                </c:pt>
                <c:pt idx="663">
                  <c:v>2007.8919465100353</c:v>
                </c:pt>
                <c:pt idx="664">
                  <c:v>2007.8979285638898</c:v>
                </c:pt>
                <c:pt idx="665">
                  <c:v>2007.9059046356751</c:v>
                </c:pt>
                <c:pt idx="666">
                  <c:v>2007.9088956626081</c:v>
                </c:pt>
                <c:pt idx="667">
                  <c:v>2007.914877716433</c:v>
                </c:pt>
                <c:pt idx="668">
                  <c:v>2007.9198627613011</c:v>
                </c:pt>
                <c:pt idx="669">
                  <c:v>2007.9308298600031</c:v>
                </c:pt>
                <c:pt idx="670">
                  <c:v>2007.936811913841</c:v>
                </c:pt>
                <c:pt idx="671">
                  <c:v>2007.9447879856261</c:v>
                </c:pt>
                <c:pt idx="672">
                  <c:v>2007.9507700394638</c:v>
                </c:pt>
                <c:pt idx="673">
                  <c:v>2007.9587461112485</c:v>
                </c:pt>
                <c:pt idx="674">
                  <c:v>2007.9677191920061</c:v>
                </c:pt>
                <c:pt idx="675">
                  <c:v>2007.9756952638011</c:v>
                </c:pt>
                <c:pt idx="676">
                  <c:v>2007.9836713355755</c:v>
                </c:pt>
                <c:pt idx="677">
                  <c:v>2008.0006204881181</c:v>
                </c:pt>
                <c:pt idx="678">
                  <c:v>2008.0066025419565</c:v>
                </c:pt>
                <c:pt idx="679">
                  <c:v>2008.0115875868219</c:v>
                </c:pt>
                <c:pt idx="680">
                  <c:v>2008.0115875868219</c:v>
                </c:pt>
                <c:pt idx="681">
                  <c:v>2008.0225546855261</c:v>
                </c:pt>
                <c:pt idx="682">
                  <c:v>2008.0225546855261</c:v>
                </c:pt>
                <c:pt idx="683">
                  <c:v>2008.0315277662962</c:v>
                </c:pt>
                <c:pt idx="684">
                  <c:v>2008.0454858919059</c:v>
                </c:pt>
                <c:pt idx="685">
                  <c:v>2008.0504709367708</c:v>
                </c:pt>
                <c:pt idx="686">
                  <c:v>2008.0564529906103</c:v>
                </c:pt>
                <c:pt idx="687">
                  <c:v>2008.0644290623948</c:v>
                </c:pt>
                <c:pt idx="688">
                  <c:v>2008.0704111162336</c:v>
                </c:pt>
                <c:pt idx="689">
                  <c:v>2008.0704111162336</c:v>
                </c:pt>
                <c:pt idx="690">
                  <c:v>2008.0753961611001</c:v>
                </c:pt>
                <c:pt idx="691">
                  <c:v>2008.0843692418548</c:v>
                </c:pt>
                <c:pt idx="692">
                  <c:v>2008.0973303584935</c:v>
                </c:pt>
                <c:pt idx="693">
                  <c:v>2008.1033124123289</c:v>
                </c:pt>
                <c:pt idx="694">
                  <c:v>2008.1222555828338</c:v>
                </c:pt>
                <c:pt idx="695">
                  <c:v>2008.1222555828338</c:v>
                </c:pt>
                <c:pt idx="696">
                  <c:v>2008.1342196905098</c:v>
                </c:pt>
                <c:pt idx="697">
                  <c:v>2008.1392047353647</c:v>
                </c:pt>
                <c:pt idx="698">
                  <c:v>2008.1392047353647</c:v>
                </c:pt>
                <c:pt idx="699">
                  <c:v>2008.1421957622961</c:v>
                </c:pt>
                <c:pt idx="700">
                  <c:v>2008.1481778161328</c:v>
                </c:pt>
                <c:pt idx="701">
                  <c:v>2008.1611389327736</c:v>
                </c:pt>
                <c:pt idx="702">
                  <c:v>2008.1636297062116</c:v>
                </c:pt>
                <c:pt idx="703">
                  <c:v>2008.1831015766236</c:v>
                </c:pt>
                <c:pt idx="704">
                  <c:v>2008.1914586025648</c:v>
                </c:pt>
                <c:pt idx="705">
                  <c:v>2008.2025734470715</c:v>
                </c:pt>
                <c:pt idx="706">
                  <c:v>2008.2080890841853</c:v>
                </c:pt>
                <c:pt idx="707">
                  <c:v>2008.2192039286651</c:v>
                </c:pt>
                <c:pt idx="708">
                  <c:v>2008.2331601619712</c:v>
                </c:pt>
                <c:pt idx="709">
                  <c:v>2008.2442750064608</c:v>
                </c:pt>
                <c:pt idx="710">
                  <c:v>2008.255389850952</c:v>
                </c:pt>
                <c:pt idx="711">
                  <c:v>2008.2609054880681</c:v>
                </c:pt>
                <c:pt idx="712">
                  <c:v>2008.2637468768689</c:v>
                </c:pt>
                <c:pt idx="713">
                  <c:v>2008.2776195399329</c:v>
                </c:pt>
                <c:pt idx="714">
                  <c:v>2008.2859765658654</c:v>
                </c:pt>
                <c:pt idx="715">
                  <c:v>2008.2942500215388</c:v>
                </c:pt>
                <c:pt idx="716">
                  <c:v>2008.3026070474714</c:v>
                </c:pt>
                <c:pt idx="717">
                  <c:v>2008.3137218919608</c:v>
                </c:pt>
                <c:pt idx="718">
                  <c:v>2008.3220789178829</c:v>
                </c:pt>
                <c:pt idx="719">
                  <c:v>2008.333193762385</c:v>
                </c:pt>
                <c:pt idx="720">
                  <c:v>2008.3387929697601</c:v>
                </c:pt>
                <c:pt idx="721">
                  <c:v>2008.347066425433</c:v>
                </c:pt>
                <c:pt idx="722">
                  <c:v>2008.3610226587398</c:v>
                </c:pt>
                <c:pt idx="723">
                  <c:v>2008.369379684673</c:v>
                </c:pt>
                <c:pt idx="724">
                  <c:v>2008.3748953217885</c:v>
                </c:pt>
                <c:pt idx="725">
                  <c:v>2008.3860101662801</c:v>
                </c:pt>
                <c:pt idx="726">
                  <c:v>2008.3943671922116</c:v>
                </c:pt>
                <c:pt idx="727">
                  <c:v>2008.4027242181442</c:v>
                </c:pt>
                <c:pt idx="728">
                  <c:v>2008.40823985526</c:v>
                </c:pt>
                <c:pt idx="729">
                  <c:v>2008.4138390626351</c:v>
                </c:pt>
                <c:pt idx="730">
                  <c:v>2008.4193546997501</c:v>
                </c:pt>
                <c:pt idx="731">
                  <c:v>2008.4193546997501</c:v>
                </c:pt>
                <c:pt idx="732">
                  <c:v>2008.4277117257002</c:v>
                </c:pt>
                <c:pt idx="733">
                  <c:v>2008.4360687516266</c:v>
                </c:pt>
                <c:pt idx="734">
                  <c:v>2008.4555406220411</c:v>
                </c:pt>
                <c:pt idx="735">
                  <c:v>2008.474928922202</c:v>
                </c:pt>
                <c:pt idx="736">
                  <c:v>2008.4805281295769</c:v>
                </c:pt>
                <c:pt idx="737">
                  <c:v>2008.4861273369518</c:v>
                </c:pt>
                <c:pt idx="738">
                  <c:v>2008.4916429740674</c:v>
                </c:pt>
                <c:pt idx="739">
                  <c:v>2008.5</c:v>
                </c:pt>
                <c:pt idx="740">
                  <c:v>2008.5055156371161</c:v>
                </c:pt>
                <c:pt idx="741">
                  <c:v>2008.5111148444898</c:v>
                </c:pt>
                <c:pt idx="742">
                  <c:v>2008.508357025933</c:v>
                </c:pt>
                <c:pt idx="743">
                  <c:v>2008.5166304816171</c:v>
                </c:pt>
                <c:pt idx="744">
                  <c:v>2008.5249875075378</c:v>
                </c:pt>
                <c:pt idx="745">
                  <c:v>2008.5287671233011</c:v>
                </c:pt>
                <c:pt idx="746">
                  <c:v>2008.5479452054794</c:v>
                </c:pt>
                <c:pt idx="747">
                  <c:v>2008.5671232876712</c:v>
                </c:pt>
                <c:pt idx="748">
                  <c:v>2008.5863013698629</c:v>
                </c:pt>
                <c:pt idx="749">
                  <c:v>2008.6054794520551</c:v>
                </c:pt>
                <c:pt idx="750">
                  <c:v>2008.6246575342466</c:v>
                </c:pt>
                <c:pt idx="751">
                  <c:v>2008.6438356164247</c:v>
                </c:pt>
                <c:pt idx="752">
                  <c:v>2008.6630136986298</c:v>
                </c:pt>
                <c:pt idx="753">
                  <c:v>2008.682191780822</c:v>
                </c:pt>
                <c:pt idx="754">
                  <c:v>2008.682191780822</c:v>
                </c:pt>
                <c:pt idx="755">
                  <c:v>2008.7013698630137</c:v>
                </c:pt>
                <c:pt idx="756">
                  <c:v>2008.7205479452061</c:v>
                </c:pt>
                <c:pt idx="757">
                  <c:v>2008.7397260273972</c:v>
                </c:pt>
                <c:pt idx="758">
                  <c:v>2008.7589041095891</c:v>
                </c:pt>
                <c:pt idx="759">
                  <c:v>2008.7780821917811</c:v>
                </c:pt>
                <c:pt idx="760">
                  <c:v>2008.7972602739726</c:v>
                </c:pt>
                <c:pt idx="761">
                  <c:v>2008.8164383561598</c:v>
                </c:pt>
                <c:pt idx="762">
                  <c:v>2008.8356164383558</c:v>
                </c:pt>
                <c:pt idx="763">
                  <c:v>2008.8547945205478</c:v>
                </c:pt>
                <c:pt idx="764">
                  <c:v>2008.8739726027397</c:v>
                </c:pt>
                <c:pt idx="765">
                  <c:v>2008.8931506849308</c:v>
                </c:pt>
                <c:pt idx="766">
                  <c:v>2008.9123287671232</c:v>
                </c:pt>
                <c:pt idx="767">
                  <c:v>2008.9315068493152</c:v>
                </c:pt>
                <c:pt idx="768">
                  <c:v>2008.9506849315069</c:v>
                </c:pt>
                <c:pt idx="769">
                  <c:v>2008.9698630137011</c:v>
                </c:pt>
                <c:pt idx="770">
                  <c:v>2008.9890410958899</c:v>
                </c:pt>
                <c:pt idx="771">
                  <c:v>2009.0082191780823</c:v>
                </c:pt>
                <c:pt idx="772">
                  <c:v>2009.0273972602761</c:v>
                </c:pt>
                <c:pt idx="773">
                  <c:v>2009.0465753424783</c:v>
                </c:pt>
                <c:pt idx="774">
                  <c:v>2009.0657534246773</c:v>
                </c:pt>
                <c:pt idx="775">
                  <c:v>2009.0849315068356</c:v>
                </c:pt>
                <c:pt idx="776">
                  <c:v>2009.1041095890398</c:v>
                </c:pt>
                <c:pt idx="777">
                  <c:v>2009.1232876712329</c:v>
                </c:pt>
                <c:pt idx="778">
                  <c:v>2009.1424657534246</c:v>
                </c:pt>
                <c:pt idx="779">
                  <c:v>2009.1616438356148</c:v>
                </c:pt>
                <c:pt idx="780">
                  <c:v>2009.1808219177997</c:v>
                </c:pt>
                <c:pt idx="781">
                  <c:v>2009.1917808219148</c:v>
                </c:pt>
                <c:pt idx="782">
                  <c:v>2009.2109589041111</c:v>
                </c:pt>
                <c:pt idx="783">
                  <c:v>2009.2301369862998</c:v>
                </c:pt>
                <c:pt idx="784">
                  <c:v>2009.2493150684932</c:v>
                </c:pt>
                <c:pt idx="785">
                  <c:v>2009.2684931506851</c:v>
                </c:pt>
                <c:pt idx="786">
                  <c:v>2009.2876712328766</c:v>
                </c:pt>
                <c:pt idx="787">
                  <c:v>2009.3068493150686</c:v>
                </c:pt>
                <c:pt idx="788">
                  <c:v>2009.3260273972603</c:v>
                </c:pt>
                <c:pt idx="789">
                  <c:v>2009.345205479452</c:v>
                </c:pt>
                <c:pt idx="790">
                  <c:v>2009.3643835616438</c:v>
                </c:pt>
                <c:pt idx="791">
                  <c:v>2009.3835616438357</c:v>
                </c:pt>
                <c:pt idx="792">
                  <c:v>2009.4027397260281</c:v>
                </c:pt>
                <c:pt idx="793">
                  <c:v>2009.4219178082201</c:v>
                </c:pt>
                <c:pt idx="794">
                  <c:v>2009.4410958904109</c:v>
                </c:pt>
                <c:pt idx="795">
                  <c:v>2009.4602739726031</c:v>
                </c:pt>
                <c:pt idx="796">
                  <c:v>2009.479452054795</c:v>
                </c:pt>
                <c:pt idx="797">
                  <c:v>2009.4986301369859</c:v>
                </c:pt>
                <c:pt idx="798">
                  <c:v>2009.5178082191778</c:v>
                </c:pt>
                <c:pt idx="799">
                  <c:v>2009.53698630137</c:v>
                </c:pt>
                <c:pt idx="800">
                  <c:v>2009.5561643835617</c:v>
                </c:pt>
                <c:pt idx="801">
                  <c:v>2009.5753424657535</c:v>
                </c:pt>
                <c:pt idx="802">
                  <c:v>2009.5945205479345</c:v>
                </c:pt>
                <c:pt idx="803">
                  <c:v>2009.6136986301358</c:v>
                </c:pt>
                <c:pt idx="804">
                  <c:v>2009.6328767123248</c:v>
                </c:pt>
                <c:pt idx="805">
                  <c:v>2009.6520547945206</c:v>
                </c:pt>
                <c:pt idx="806">
                  <c:v>2009.6712328766955</c:v>
                </c:pt>
                <c:pt idx="807">
                  <c:v>2009.6904109588836</c:v>
                </c:pt>
                <c:pt idx="808">
                  <c:v>2009.7095890411092</c:v>
                </c:pt>
                <c:pt idx="809">
                  <c:v>2009.7287671233053</c:v>
                </c:pt>
                <c:pt idx="810">
                  <c:v>2009.7479452054795</c:v>
                </c:pt>
                <c:pt idx="811">
                  <c:v>2009.7671232876712</c:v>
                </c:pt>
                <c:pt idx="812">
                  <c:v>2009.7863013698629</c:v>
                </c:pt>
                <c:pt idx="813">
                  <c:v>2009.8054794520551</c:v>
                </c:pt>
                <c:pt idx="814">
                  <c:v>2009.8246575342466</c:v>
                </c:pt>
                <c:pt idx="815">
                  <c:v>2009.843835616427</c:v>
                </c:pt>
                <c:pt idx="816">
                  <c:v>2009.8630136986299</c:v>
                </c:pt>
                <c:pt idx="817">
                  <c:v>2009.8821917808218</c:v>
                </c:pt>
                <c:pt idx="818">
                  <c:v>2009.9013698630151</c:v>
                </c:pt>
                <c:pt idx="819">
                  <c:v>2009.9205479452166</c:v>
                </c:pt>
                <c:pt idx="820">
                  <c:v>2009.9397260273972</c:v>
                </c:pt>
                <c:pt idx="821">
                  <c:v>2009.9589041095901</c:v>
                </c:pt>
                <c:pt idx="822">
                  <c:v>2009.9780821917811</c:v>
                </c:pt>
                <c:pt idx="823">
                  <c:v>2009.9972602739726</c:v>
                </c:pt>
                <c:pt idx="824">
                  <c:v>2010.0164383561644</c:v>
                </c:pt>
                <c:pt idx="825">
                  <c:v>2010.0356164383559</c:v>
                </c:pt>
                <c:pt idx="826">
                  <c:v>2010.0547945205478</c:v>
                </c:pt>
                <c:pt idx="827">
                  <c:v>2010.07397260274</c:v>
                </c:pt>
                <c:pt idx="828">
                  <c:v>2010.0931506849308</c:v>
                </c:pt>
                <c:pt idx="829">
                  <c:v>2010.1123287671228</c:v>
                </c:pt>
                <c:pt idx="830">
                  <c:v>2010.1315068493047</c:v>
                </c:pt>
                <c:pt idx="831">
                  <c:v>2010.1506849315058</c:v>
                </c:pt>
                <c:pt idx="832">
                  <c:v>2010.1698630136987</c:v>
                </c:pt>
                <c:pt idx="833">
                  <c:v>2010.1890410958792</c:v>
                </c:pt>
                <c:pt idx="834">
                  <c:v>2010.2082191780821</c:v>
                </c:pt>
                <c:pt idx="835">
                  <c:v>2010.2273972602761</c:v>
                </c:pt>
                <c:pt idx="836">
                  <c:v>2010.2465753424801</c:v>
                </c:pt>
                <c:pt idx="837">
                  <c:v>2010.2657534246789</c:v>
                </c:pt>
                <c:pt idx="838">
                  <c:v>2010.2849315068379</c:v>
                </c:pt>
                <c:pt idx="839">
                  <c:v>2010.3041095890408</c:v>
                </c:pt>
                <c:pt idx="840">
                  <c:v>2010.3232876712329</c:v>
                </c:pt>
                <c:pt idx="841">
                  <c:v>2010.3424657534247</c:v>
                </c:pt>
                <c:pt idx="842">
                  <c:v>2010.3616438356148</c:v>
                </c:pt>
                <c:pt idx="843">
                  <c:v>2010.3808219177999</c:v>
                </c:pt>
                <c:pt idx="844">
                  <c:v>2010.4</c:v>
                </c:pt>
                <c:pt idx="845">
                  <c:v>2010.4191780821961</c:v>
                </c:pt>
                <c:pt idx="846">
                  <c:v>2010.4383561643835</c:v>
                </c:pt>
                <c:pt idx="847">
                  <c:v>2010.4575342465753</c:v>
                </c:pt>
                <c:pt idx="848">
                  <c:v>2010.4767123287681</c:v>
                </c:pt>
                <c:pt idx="849">
                  <c:v>2010.4958904109601</c:v>
                </c:pt>
                <c:pt idx="850">
                  <c:v>2010.5150684931511</c:v>
                </c:pt>
                <c:pt idx="851">
                  <c:v>2010.5342465753208</c:v>
                </c:pt>
                <c:pt idx="852">
                  <c:v>2010.5534246575176</c:v>
                </c:pt>
                <c:pt idx="853">
                  <c:v>2010.5726027397259</c:v>
                </c:pt>
                <c:pt idx="854">
                  <c:v>2010.5917808219178</c:v>
                </c:pt>
                <c:pt idx="855">
                  <c:v>2010.61095890411</c:v>
                </c:pt>
                <c:pt idx="856">
                  <c:v>2010.6301369862999</c:v>
                </c:pt>
                <c:pt idx="857">
                  <c:v>2010.6493150684928</c:v>
                </c:pt>
                <c:pt idx="858">
                  <c:v>2010.668493150685</c:v>
                </c:pt>
                <c:pt idx="859">
                  <c:v>2010.6876712328758</c:v>
                </c:pt>
                <c:pt idx="860">
                  <c:v>2010.7068493150684</c:v>
                </c:pt>
                <c:pt idx="861">
                  <c:v>2010.7260273972611</c:v>
                </c:pt>
                <c:pt idx="862">
                  <c:v>2010.7452054794521</c:v>
                </c:pt>
                <c:pt idx="863">
                  <c:v>2010.7643835616439</c:v>
                </c:pt>
                <c:pt idx="864">
                  <c:v>2010.783561643836</c:v>
                </c:pt>
                <c:pt idx="865">
                  <c:v>2010.8027397260273</c:v>
                </c:pt>
                <c:pt idx="866">
                  <c:v>2010.8219178082193</c:v>
                </c:pt>
                <c:pt idx="867">
                  <c:v>2010.8410958904108</c:v>
                </c:pt>
                <c:pt idx="868">
                  <c:v>2010.8602739726027</c:v>
                </c:pt>
                <c:pt idx="869">
                  <c:v>2010.8794520547945</c:v>
                </c:pt>
                <c:pt idx="870">
                  <c:v>2010.8986301369848</c:v>
                </c:pt>
                <c:pt idx="871">
                  <c:v>2010.9178082191779</c:v>
                </c:pt>
                <c:pt idx="872">
                  <c:v>2010.9369863013701</c:v>
                </c:pt>
                <c:pt idx="873">
                  <c:v>2010.9561643835661</c:v>
                </c:pt>
                <c:pt idx="874">
                  <c:v>2010.9753424657533</c:v>
                </c:pt>
                <c:pt idx="875">
                  <c:v>2010.9945205479448</c:v>
                </c:pt>
                <c:pt idx="876">
                  <c:v>2011.013698630137</c:v>
                </c:pt>
                <c:pt idx="877">
                  <c:v>2011.0328767123278</c:v>
                </c:pt>
                <c:pt idx="878">
                  <c:v>2011.0520547945205</c:v>
                </c:pt>
                <c:pt idx="879">
                  <c:v>2011.0712328767008</c:v>
                </c:pt>
                <c:pt idx="880">
                  <c:v>2011.0904109588876</c:v>
                </c:pt>
                <c:pt idx="881">
                  <c:v>2011.1095890410961</c:v>
                </c:pt>
                <c:pt idx="882">
                  <c:v>2011.1287671233001</c:v>
                </c:pt>
                <c:pt idx="883">
                  <c:v>2011.1479452054778</c:v>
                </c:pt>
                <c:pt idx="884">
                  <c:v>2011.1671232876708</c:v>
                </c:pt>
                <c:pt idx="885">
                  <c:v>2011.1863013698628</c:v>
                </c:pt>
                <c:pt idx="886">
                  <c:v>2011.2054794520561</c:v>
                </c:pt>
                <c:pt idx="887">
                  <c:v>2011.2246575342465</c:v>
                </c:pt>
                <c:pt idx="888">
                  <c:v>2011.2438356164378</c:v>
                </c:pt>
                <c:pt idx="889">
                  <c:v>2011.2630136986302</c:v>
                </c:pt>
                <c:pt idx="890">
                  <c:v>2011.2821917808219</c:v>
                </c:pt>
                <c:pt idx="891">
                  <c:v>2011.3013698630136</c:v>
                </c:pt>
                <c:pt idx="892">
                  <c:v>2011.3205</c:v>
                </c:pt>
                <c:pt idx="893">
                  <c:v>2011.3397</c:v>
                </c:pt>
                <c:pt idx="894">
                  <c:v>2011.3588999999999</c:v>
                </c:pt>
                <c:pt idx="895">
                  <c:v>2011.3780999999999</c:v>
                </c:pt>
                <c:pt idx="896">
                  <c:v>2011.3972999999999</c:v>
                </c:pt>
                <c:pt idx="897">
                  <c:v>2011.4164000000001</c:v>
                </c:pt>
                <c:pt idx="898">
                  <c:v>2011.4356000000107</c:v>
                </c:pt>
                <c:pt idx="899">
                  <c:v>2011.4548</c:v>
                </c:pt>
                <c:pt idx="900">
                  <c:v>2011.4739999999999</c:v>
                </c:pt>
                <c:pt idx="901">
                  <c:v>2011.4931999999999</c:v>
                </c:pt>
                <c:pt idx="902">
                  <c:v>2011.5122999999999</c:v>
                </c:pt>
                <c:pt idx="914" formatCode="0.000">
                  <c:v>2001.2916666666551</c:v>
                </c:pt>
                <c:pt idx="915" formatCode="0.000">
                  <c:v>2001.3749999999848</c:v>
                </c:pt>
                <c:pt idx="916" formatCode="0.000">
                  <c:v>2001.4583333333198</c:v>
                </c:pt>
                <c:pt idx="917" formatCode="0.000">
                  <c:v>2001.5416666666551</c:v>
                </c:pt>
                <c:pt idx="918" formatCode="0.000">
                  <c:v>2001.6249999999848</c:v>
                </c:pt>
                <c:pt idx="919" formatCode="0.000">
                  <c:v>2001.7083333333198</c:v>
                </c:pt>
                <c:pt idx="920" formatCode="0.000">
                  <c:v>2001.7916666666533</c:v>
                </c:pt>
                <c:pt idx="921" formatCode="0.000">
                  <c:v>2001.8749999999848</c:v>
                </c:pt>
                <c:pt idx="922" formatCode="0.000">
                  <c:v>2001.9583333333198</c:v>
                </c:pt>
                <c:pt idx="923" formatCode="0.000">
                  <c:v>2002.0416666666531</c:v>
                </c:pt>
                <c:pt idx="924" formatCode="0.000">
                  <c:v>2002.1249999999848</c:v>
                </c:pt>
                <c:pt idx="925" formatCode="0.000">
                  <c:v>2002.2083333333196</c:v>
                </c:pt>
                <c:pt idx="926" formatCode="0.000">
                  <c:v>2002.2916666666531</c:v>
                </c:pt>
                <c:pt idx="927" formatCode="0.000">
                  <c:v>2002.3749999999848</c:v>
                </c:pt>
                <c:pt idx="928" formatCode="0.000">
                  <c:v>2002.4583333333194</c:v>
                </c:pt>
                <c:pt idx="929" formatCode="0.000">
                  <c:v>2002.5416666666531</c:v>
                </c:pt>
                <c:pt idx="930" formatCode="0.000">
                  <c:v>2002.6249999999848</c:v>
                </c:pt>
                <c:pt idx="931" formatCode="0.000">
                  <c:v>2002.7083333333192</c:v>
                </c:pt>
                <c:pt idx="932" formatCode="0.000">
                  <c:v>2002.7916666666531</c:v>
                </c:pt>
                <c:pt idx="933" formatCode="0.000">
                  <c:v>2002.8749999999848</c:v>
                </c:pt>
                <c:pt idx="934" formatCode="0.000">
                  <c:v>2002.9583333333178</c:v>
                </c:pt>
                <c:pt idx="935" formatCode="0.000">
                  <c:v>2003.0416666666531</c:v>
                </c:pt>
                <c:pt idx="936" formatCode="0.000">
                  <c:v>2003.1249999999848</c:v>
                </c:pt>
                <c:pt idx="937" formatCode="0.000">
                  <c:v>2003.2083333333178</c:v>
                </c:pt>
                <c:pt idx="938" formatCode="0.000">
                  <c:v>2003.2916666666531</c:v>
                </c:pt>
                <c:pt idx="939" formatCode="0.000">
                  <c:v>2003.3749999999848</c:v>
                </c:pt>
                <c:pt idx="940" formatCode="0.000">
                  <c:v>2003.4583333333178</c:v>
                </c:pt>
                <c:pt idx="941" formatCode="0.000">
                  <c:v>2003.5416666666517</c:v>
                </c:pt>
                <c:pt idx="942" formatCode="0.000">
                  <c:v>2003.6249999999848</c:v>
                </c:pt>
                <c:pt idx="943" formatCode="0.000">
                  <c:v>2003.7083333333178</c:v>
                </c:pt>
                <c:pt idx="944" formatCode="0.000">
                  <c:v>2003.7916666666515</c:v>
                </c:pt>
                <c:pt idx="945" formatCode="0.000">
                  <c:v>2003.8749999999848</c:v>
                </c:pt>
                <c:pt idx="946" formatCode="0.000">
                  <c:v>2003.9583333333178</c:v>
                </c:pt>
                <c:pt idx="947" formatCode="0.000">
                  <c:v>2004.0416666666513</c:v>
                </c:pt>
                <c:pt idx="948" formatCode="0.000">
                  <c:v>2004.1249999999798</c:v>
                </c:pt>
                <c:pt idx="949" formatCode="0.000">
                  <c:v>2004.2083333333178</c:v>
                </c:pt>
                <c:pt idx="950" formatCode="0.000">
                  <c:v>2004.2916666666511</c:v>
                </c:pt>
                <c:pt idx="951" formatCode="0.000">
                  <c:v>2004.3749999999798</c:v>
                </c:pt>
                <c:pt idx="952" formatCode="0.000">
                  <c:v>2004.4583333333176</c:v>
                </c:pt>
                <c:pt idx="953" formatCode="0.000">
                  <c:v>2004.5416666666511</c:v>
                </c:pt>
                <c:pt idx="954" formatCode="0.000">
                  <c:v>2004.6249999999798</c:v>
                </c:pt>
                <c:pt idx="955" formatCode="0.000">
                  <c:v>2004.7083333333148</c:v>
                </c:pt>
                <c:pt idx="956" formatCode="0.000">
                  <c:v>2004.7916666666511</c:v>
                </c:pt>
                <c:pt idx="957" formatCode="0.000">
                  <c:v>2004.8749999999798</c:v>
                </c:pt>
                <c:pt idx="958" formatCode="0.000">
                  <c:v>2004.9583333333148</c:v>
                </c:pt>
                <c:pt idx="959" formatCode="0.000">
                  <c:v>2005.0416666666511</c:v>
                </c:pt>
                <c:pt idx="960" formatCode="0.000">
                  <c:v>2005.1249999999798</c:v>
                </c:pt>
                <c:pt idx="961" formatCode="0.000">
                  <c:v>2005.2083333333148</c:v>
                </c:pt>
                <c:pt idx="962" formatCode="0.000">
                  <c:v>2005.2916666666501</c:v>
                </c:pt>
                <c:pt idx="963" formatCode="0.000">
                  <c:v>2005.3749999999798</c:v>
                </c:pt>
                <c:pt idx="964" formatCode="0.000">
                  <c:v>2005.4583333333148</c:v>
                </c:pt>
                <c:pt idx="965" formatCode="0.000">
                  <c:v>2005.5416666666501</c:v>
                </c:pt>
                <c:pt idx="966" formatCode="0.000">
                  <c:v>2005.6249999999798</c:v>
                </c:pt>
                <c:pt idx="967" formatCode="0.000">
                  <c:v>2005.7083333333148</c:v>
                </c:pt>
                <c:pt idx="968" formatCode="0.000">
                  <c:v>2005.7916666666501</c:v>
                </c:pt>
                <c:pt idx="969" formatCode="0.000">
                  <c:v>2005.8749999999798</c:v>
                </c:pt>
                <c:pt idx="970" formatCode="0.000">
                  <c:v>2005.9583333333148</c:v>
                </c:pt>
                <c:pt idx="971" formatCode="0.000">
                  <c:v>2006.0416666666501</c:v>
                </c:pt>
                <c:pt idx="972" formatCode="0.000">
                  <c:v>2006.1249999999798</c:v>
                </c:pt>
                <c:pt idx="973" formatCode="0.000">
                  <c:v>2006.2083333333148</c:v>
                </c:pt>
                <c:pt idx="974" formatCode="0.000">
                  <c:v>2006.2916666666501</c:v>
                </c:pt>
                <c:pt idx="975" formatCode="0.000">
                  <c:v>2006.3749999999798</c:v>
                </c:pt>
                <c:pt idx="976" formatCode="0.000">
                  <c:v>2006.4583333333148</c:v>
                </c:pt>
                <c:pt idx="977" formatCode="0.000">
                  <c:v>2006.5416666666501</c:v>
                </c:pt>
                <c:pt idx="978" formatCode="0.000">
                  <c:v>2006.6249999999798</c:v>
                </c:pt>
                <c:pt idx="979" formatCode="0.000">
                  <c:v>2006.7083333333148</c:v>
                </c:pt>
                <c:pt idx="980" formatCode="0.000">
                  <c:v>2006.7916666666501</c:v>
                </c:pt>
                <c:pt idx="981" formatCode="0.000">
                  <c:v>2006.8749999999798</c:v>
                </c:pt>
                <c:pt idx="982" formatCode="0.000">
                  <c:v>2006.9583333333148</c:v>
                </c:pt>
                <c:pt idx="983" formatCode="0.000">
                  <c:v>2007.0416666666501</c:v>
                </c:pt>
                <c:pt idx="984" formatCode="0.000">
                  <c:v>2007.1249999999798</c:v>
                </c:pt>
                <c:pt idx="985" formatCode="0.000">
                  <c:v>2007.2083333333148</c:v>
                </c:pt>
                <c:pt idx="986" formatCode="0.000">
                  <c:v>2007.2916666666483</c:v>
                </c:pt>
                <c:pt idx="987" formatCode="0.000">
                  <c:v>2007.3749999999798</c:v>
                </c:pt>
                <c:pt idx="988" formatCode="0.000">
                  <c:v>2007.4583333333148</c:v>
                </c:pt>
                <c:pt idx="989" formatCode="0.000">
                  <c:v>2007.5416666666481</c:v>
                </c:pt>
                <c:pt idx="990" formatCode="0.000">
                  <c:v>2007.6249999999798</c:v>
                </c:pt>
                <c:pt idx="991" formatCode="0.000">
                  <c:v>2007.7083333333146</c:v>
                </c:pt>
                <c:pt idx="992" formatCode="0.000">
                  <c:v>2007.7916666666481</c:v>
                </c:pt>
                <c:pt idx="993" formatCode="0.000">
                  <c:v>2007.8749999999798</c:v>
                </c:pt>
                <c:pt idx="994" formatCode="0.000">
                  <c:v>2007.9583333333144</c:v>
                </c:pt>
                <c:pt idx="995" formatCode="0.000">
                  <c:v>2008.0416666666481</c:v>
                </c:pt>
                <c:pt idx="996" formatCode="0.000">
                  <c:v>2008.1249999999798</c:v>
                </c:pt>
                <c:pt idx="997" formatCode="0.000">
                  <c:v>2008.2083333333142</c:v>
                </c:pt>
                <c:pt idx="998" formatCode="0.000">
                  <c:v>2008.2916666666481</c:v>
                </c:pt>
                <c:pt idx="999" formatCode="0.000">
                  <c:v>2008.3749999999798</c:v>
                </c:pt>
                <c:pt idx="1000" formatCode="0.000">
                  <c:v>2008.4583333333128</c:v>
                </c:pt>
                <c:pt idx="1001" formatCode="0.000">
                  <c:v>2008.5416666666481</c:v>
                </c:pt>
                <c:pt idx="1002" formatCode="0.000">
                  <c:v>2008.6249999999798</c:v>
                </c:pt>
                <c:pt idx="1003" formatCode="0.000">
                  <c:v>2008.7083333333128</c:v>
                </c:pt>
                <c:pt idx="1004" formatCode="0.000">
                  <c:v>2008.7916666666481</c:v>
                </c:pt>
                <c:pt idx="1005" formatCode="0.000">
                  <c:v>2008.8749999999798</c:v>
                </c:pt>
                <c:pt idx="1006" formatCode="0.000">
                  <c:v>2008.9583333333128</c:v>
                </c:pt>
                <c:pt idx="1007" formatCode="0.000">
                  <c:v>2009.0416666666467</c:v>
                </c:pt>
                <c:pt idx="1008" formatCode="0.000">
                  <c:v>2009.1249999999798</c:v>
                </c:pt>
                <c:pt idx="1009" formatCode="0.000">
                  <c:v>2009.2083333333128</c:v>
                </c:pt>
                <c:pt idx="1010" formatCode="0.000">
                  <c:v>2009.2916666666465</c:v>
                </c:pt>
                <c:pt idx="1011" formatCode="0.000">
                  <c:v>2009.3749999999798</c:v>
                </c:pt>
                <c:pt idx="1012" formatCode="0.000">
                  <c:v>2009.4583333333128</c:v>
                </c:pt>
                <c:pt idx="1013" formatCode="0.000">
                  <c:v>2009.5416666666463</c:v>
                </c:pt>
                <c:pt idx="1014" formatCode="0.000">
                  <c:v>2009.6249999999748</c:v>
                </c:pt>
                <c:pt idx="1015" formatCode="0.000">
                  <c:v>2009.7083333333128</c:v>
                </c:pt>
                <c:pt idx="1016" formatCode="0.000">
                  <c:v>2009.7916666666461</c:v>
                </c:pt>
                <c:pt idx="1017" formatCode="0.000">
                  <c:v>2009.8749999999748</c:v>
                </c:pt>
                <c:pt idx="1018" formatCode="0.000">
                  <c:v>2009.9583333333126</c:v>
                </c:pt>
                <c:pt idx="1019" formatCode="0.000">
                  <c:v>2010.0416666666461</c:v>
                </c:pt>
                <c:pt idx="1020" formatCode="0.000">
                  <c:v>2010.1249999999748</c:v>
                </c:pt>
                <c:pt idx="1021" formatCode="0.000">
                  <c:v>2010.2083333333098</c:v>
                </c:pt>
                <c:pt idx="1022" formatCode="0.000">
                  <c:v>2010.2916666666461</c:v>
                </c:pt>
                <c:pt idx="1023" formatCode="0.000">
                  <c:v>2010.3749999999748</c:v>
                </c:pt>
                <c:pt idx="1024" formatCode="0.000">
                  <c:v>2010.4583333333098</c:v>
                </c:pt>
                <c:pt idx="1025" formatCode="0.000">
                  <c:v>2010.5416666666461</c:v>
                </c:pt>
                <c:pt idx="1026" formatCode="0.000">
                  <c:v>2010.6249999999748</c:v>
                </c:pt>
                <c:pt idx="1027" formatCode="0.000">
                  <c:v>2010.7083333333098</c:v>
                </c:pt>
                <c:pt idx="1028" formatCode="0.000">
                  <c:v>2010.7916666666451</c:v>
                </c:pt>
                <c:pt idx="1029" formatCode="0.000">
                  <c:v>2010.8749999999748</c:v>
                </c:pt>
                <c:pt idx="1030" formatCode="0.000">
                  <c:v>2010.9583333333098</c:v>
                </c:pt>
                <c:pt idx="1031" formatCode="0.000">
                  <c:v>2011.0416666666451</c:v>
                </c:pt>
                <c:pt idx="1032" formatCode="0.000">
                  <c:v>2011.1249999999748</c:v>
                </c:pt>
                <c:pt idx="1033" formatCode="0.000">
                  <c:v>2011.2083333333098</c:v>
                </c:pt>
                <c:pt idx="1034" formatCode="0.000">
                  <c:v>2011.2916666666451</c:v>
                </c:pt>
                <c:pt idx="1035" formatCode="0.000">
                  <c:v>2011.3749999999748</c:v>
                </c:pt>
              </c:numCache>
            </c:numRef>
          </c:xVal>
          <c:yVal>
            <c:numRef>
              <c:f>index!$O$5:$O$1040</c:f>
              <c:numCache>
                <c:formatCode>General</c:formatCode>
                <c:ptCount val="1036"/>
                <c:pt idx="0">
                  <c:v>100</c:v>
                </c:pt>
                <c:pt idx="1">
                  <c:v>101</c:v>
                </c:pt>
                <c:pt idx="2">
                  <c:v>103</c:v>
                </c:pt>
                <c:pt idx="3">
                  <c:v>104</c:v>
                </c:pt>
                <c:pt idx="4">
                  <c:v>106</c:v>
                </c:pt>
                <c:pt idx="5">
                  <c:v>108</c:v>
                </c:pt>
                <c:pt idx="6">
                  <c:v>107</c:v>
                </c:pt>
                <c:pt idx="7">
                  <c:v>111</c:v>
                </c:pt>
                <c:pt idx="8">
                  <c:v>107</c:v>
                </c:pt>
                <c:pt idx="9">
                  <c:v>110</c:v>
                </c:pt>
                <c:pt idx="10">
                  <c:v>109</c:v>
                </c:pt>
                <c:pt idx="11">
                  <c:v>107</c:v>
                </c:pt>
                <c:pt idx="12">
                  <c:v>103</c:v>
                </c:pt>
                <c:pt idx="13">
                  <c:v>108</c:v>
                </c:pt>
                <c:pt idx="14">
                  <c:v>105</c:v>
                </c:pt>
                <c:pt idx="15">
                  <c:v>104</c:v>
                </c:pt>
                <c:pt idx="16">
                  <c:v>105</c:v>
                </c:pt>
                <c:pt idx="17">
                  <c:v>105</c:v>
                </c:pt>
                <c:pt idx="18">
                  <c:v>104</c:v>
                </c:pt>
                <c:pt idx="19">
                  <c:v>105</c:v>
                </c:pt>
                <c:pt idx="20">
                  <c:v>103</c:v>
                </c:pt>
                <c:pt idx="21">
                  <c:v>105</c:v>
                </c:pt>
                <c:pt idx="22">
                  <c:v>103</c:v>
                </c:pt>
                <c:pt idx="23">
                  <c:v>101</c:v>
                </c:pt>
                <c:pt idx="24">
                  <c:v>99</c:v>
                </c:pt>
                <c:pt idx="25">
                  <c:v>97</c:v>
                </c:pt>
                <c:pt idx="26">
                  <c:v>100</c:v>
                </c:pt>
                <c:pt idx="27">
                  <c:v>103</c:v>
                </c:pt>
                <c:pt idx="28">
                  <c:v>103</c:v>
                </c:pt>
                <c:pt idx="29">
                  <c:v>103</c:v>
                </c:pt>
                <c:pt idx="30">
                  <c:v>103</c:v>
                </c:pt>
                <c:pt idx="31">
                  <c:v>102</c:v>
                </c:pt>
                <c:pt idx="32">
                  <c:v>104</c:v>
                </c:pt>
                <c:pt idx="33">
                  <c:v>105</c:v>
                </c:pt>
                <c:pt idx="34">
                  <c:v>106</c:v>
                </c:pt>
                <c:pt idx="35">
                  <c:v>105</c:v>
                </c:pt>
                <c:pt idx="36">
                  <c:v>105</c:v>
                </c:pt>
                <c:pt idx="37">
                  <c:v>105</c:v>
                </c:pt>
                <c:pt idx="38">
                  <c:v>106</c:v>
                </c:pt>
                <c:pt idx="39">
                  <c:v>106</c:v>
                </c:pt>
                <c:pt idx="40">
                  <c:v>105</c:v>
                </c:pt>
                <c:pt idx="41">
                  <c:v>106</c:v>
                </c:pt>
                <c:pt idx="42">
                  <c:v>105</c:v>
                </c:pt>
                <c:pt idx="43">
                  <c:v>104</c:v>
                </c:pt>
                <c:pt idx="44">
                  <c:v>103</c:v>
                </c:pt>
                <c:pt idx="45">
                  <c:v>102</c:v>
                </c:pt>
                <c:pt idx="46">
                  <c:v>99</c:v>
                </c:pt>
                <c:pt idx="47">
                  <c:v>100</c:v>
                </c:pt>
                <c:pt idx="48">
                  <c:v>100</c:v>
                </c:pt>
                <c:pt idx="49">
                  <c:v>98</c:v>
                </c:pt>
                <c:pt idx="50">
                  <c:v>98</c:v>
                </c:pt>
                <c:pt idx="51">
                  <c:v>100</c:v>
                </c:pt>
                <c:pt idx="52">
                  <c:v>99</c:v>
                </c:pt>
                <c:pt idx="53">
                  <c:v>98</c:v>
                </c:pt>
                <c:pt idx="54">
                  <c:v>99</c:v>
                </c:pt>
                <c:pt idx="55">
                  <c:v>101</c:v>
                </c:pt>
                <c:pt idx="56">
                  <c:v>100</c:v>
                </c:pt>
                <c:pt idx="57">
                  <c:v>102</c:v>
                </c:pt>
                <c:pt idx="58">
                  <c:v>105</c:v>
                </c:pt>
                <c:pt idx="59">
                  <c:v>103</c:v>
                </c:pt>
                <c:pt idx="60">
                  <c:v>103</c:v>
                </c:pt>
                <c:pt idx="61">
                  <c:v>98</c:v>
                </c:pt>
                <c:pt idx="62">
                  <c:v>97</c:v>
                </c:pt>
                <c:pt idx="63">
                  <c:v>95</c:v>
                </c:pt>
                <c:pt idx="64">
                  <c:v>94</c:v>
                </c:pt>
                <c:pt idx="65">
                  <c:v>94</c:v>
                </c:pt>
                <c:pt idx="66">
                  <c:v>92</c:v>
                </c:pt>
                <c:pt idx="67">
                  <c:v>90</c:v>
                </c:pt>
                <c:pt idx="68">
                  <c:v>88</c:v>
                </c:pt>
                <c:pt idx="69">
                  <c:v>86</c:v>
                </c:pt>
                <c:pt idx="70">
                  <c:v>85</c:v>
                </c:pt>
                <c:pt idx="71">
                  <c:v>84</c:v>
                </c:pt>
                <c:pt idx="72">
                  <c:v>81</c:v>
                </c:pt>
                <c:pt idx="73">
                  <c:v>78</c:v>
                </c:pt>
                <c:pt idx="74">
                  <c:v>79</c:v>
                </c:pt>
                <c:pt idx="75">
                  <c:v>80</c:v>
                </c:pt>
                <c:pt idx="76">
                  <c:v>77</c:v>
                </c:pt>
                <c:pt idx="77">
                  <c:v>75</c:v>
                </c:pt>
                <c:pt idx="78">
                  <c:v>76</c:v>
                </c:pt>
                <c:pt idx="79">
                  <c:v>77</c:v>
                </c:pt>
                <c:pt idx="80">
                  <c:v>79</c:v>
                </c:pt>
                <c:pt idx="81">
                  <c:v>78</c:v>
                </c:pt>
                <c:pt idx="82">
                  <c:v>78</c:v>
                </c:pt>
                <c:pt idx="83">
                  <c:v>78</c:v>
                </c:pt>
                <c:pt idx="84">
                  <c:v>82</c:v>
                </c:pt>
                <c:pt idx="85">
                  <c:v>85</c:v>
                </c:pt>
                <c:pt idx="86">
                  <c:v>83</c:v>
                </c:pt>
                <c:pt idx="87">
                  <c:v>87</c:v>
                </c:pt>
                <c:pt idx="88">
                  <c:v>83</c:v>
                </c:pt>
                <c:pt idx="89">
                  <c:v>81</c:v>
                </c:pt>
                <c:pt idx="90">
                  <c:v>85</c:v>
                </c:pt>
                <c:pt idx="91">
                  <c:v>85</c:v>
                </c:pt>
                <c:pt idx="92">
                  <c:v>86</c:v>
                </c:pt>
                <c:pt idx="93">
                  <c:v>85</c:v>
                </c:pt>
                <c:pt idx="94">
                  <c:v>84</c:v>
                </c:pt>
                <c:pt idx="95">
                  <c:v>85</c:v>
                </c:pt>
                <c:pt idx="96">
                  <c:v>86</c:v>
                </c:pt>
                <c:pt idx="97">
                  <c:v>86</c:v>
                </c:pt>
                <c:pt idx="98">
                  <c:v>86</c:v>
                </c:pt>
                <c:pt idx="99">
                  <c:v>85</c:v>
                </c:pt>
                <c:pt idx="100">
                  <c:v>84</c:v>
                </c:pt>
                <c:pt idx="101">
                  <c:v>83</c:v>
                </c:pt>
                <c:pt idx="102">
                  <c:v>83</c:v>
                </c:pt>
                <c:pt idx="103">
                  <c:v>83</c:v>
                </c:pt>
                <c:pt idx="104">
                  <c:v>82</c:v>
                </c:pt>
                <c:pt idx="105">
                  <c:v>81</c:v>
                </c:pt>
                <c:pt idx="106">
                  <c:v>81</c:v>
                </c:pt>
                <c:pt idx="107">
                  <c:v>82</c:v>
                </c:pt>
                <c:pt idx="108">
                  <c:v>83</c:v>
                </c:pt>
                <c:pt idx="109">
                  <c:v>85</c:v>
                </c:pt>
                <c:pt idx="110">
                  <c:v>86</c:v>
                </c:pt>
                <c:pt idx="111">
                  <c:v>86</c:v>
                </c:pt>
                <c:pt idx="112">
                  <c:v>84</c:v>
                </c:pt>
                <c:pt idx="113">
                  <c:v>84</c:v>
                </c:pt>
                <c:pt idx="114">
                  <c:v>83</c:v>
                </c:pt>
                <c:pt idx="115">
                  <c:v>83</c:v>
                </c:pt>
                <c:pt idx="116">
                  <c:v>83</c:v>
                </c:pt>
                <c:pt idx="117">
                  <c:v>82</c:v>
                </c:pt>
                <c:pt idx="118">
                  <c:v>83</c:v>
                </c:pt>
                <c:pt idx="119">
                  <c:v>84</c:v>
                </c:pt>
                <c:pt idx="120">
                  <c:v>85</c:v>
                </c:pt>
                <c:pt idx="121">
                  <c:v>86</c:v>
                </c:pt>
                <c:pt idx="122">
                  <c:v>86</c:v>
                </c:pt>
                <c:pt idx="123">
                  <c:v>85</c:v>
                </c:pt>
                <c:pt idx="124">
                  <c:v>88</c:v>
                </c:pt>
                <c:pt idx="125">
                  <c:v>88</c:v>
                </c:pt>
                <c:pt idx="126">
                  <c:v>87</c:v>
                </c:pt>
                <c:pt idx="127">
                  <c:v>89</c:v>
                </c:pt>
                <c:pt idx="128">
                  <c:v>90</c:v>
                </c:pt>
                <c:pt idx="129">
                  <c:v>88</c:v>
                </c:pt>
                <c:pt idx="130">
                  <c:v>86</c:v>
                </c:pt>
                <c:pt idx="131">
                  <c:v>85</c:v>
                </c:pt>
                <c:pt idx="132">
                  <c:v>87</c:v>
                </c:pt>
                <c:pt idx="133">
                  <c:v>88</c:v>
                </c:pt>
                <c:pt idx="134">
                  <c:v>89</c:v>
                </c:pt>
                <c:pt idx="135">
                  <c:v>88</c:v>
                </c:pt>
                <c:pt idx="136">
                  <c:v>90</c:v>
                </c:pt>
                <c:pt idx="137">
                  <c:v>92</c:v>
                </c:pt>
                <c:pt idx="138">
                  <c:v>95</c:v>
                </c:pt>
                <c:pt idx="139">
                  <c:v>97</c:v>
                </c:pt>
                <c:pt idx="140">
                  <c:v>99</c:v>
                </c:pt>
                <c:pt idx="141">
                  <c:v>97</c:v>
                </c:pt>
                <c:pt idx="142">
                  <c:v>93</c:v>
                </c:pt>
                <c:pt idx="143">
                  <c:v>102</c:v>
                </c:pt>
                <c:pt idx="144">
                  <c:v>97</c:v>
                </c:pt>
                <c:pt idx="145">
                  <c:v>100</c:v>
                </c:pt>
                <c:pt idx="146">
                  <c:v>95</c:v>
                </c:pt>
                <c:pt idx="147">
                  <c:v>96</c:v>
                </c:pt>
                <c:pt idx="148">
                  <c:v>94</c:v>
                </c:pt>
                <c:pt idx="149">
                  <c:v>95</c:v>
                </c:pt>
                <c:pt idx="150">
                  <c:v>97</c:v>
                </c:pt>
                <c:pt idx="151">
                  <c:v>95</c:v>
                </c:pt>
                <c:pt idx="152">
                  <c:v>93</c:v>
                </c:pt>
                <c:pt idx="153">
                  <c:v>95</c:v>
                </c:pt>
                <c:pt idx="154">
                  <c:v>95</c:v>
                </c:pt>
                <c:pt idx="155">
                  <c:v>93</c:v>
                </c:pt>
                <c:pt idx="156">
                  <c:v>93</c:v>
                </c:pt>
                <c:pt idx="157">
                  <c:v>94</c:v>
                </c:pt>
                <c:pt idx="158">
                  <c:v>94</c:v>
                </c:pt>
                <c:pt idx="159">
                  <c:v>91</c:v>
                </c:pt>
                <c:pt idx="160">
                  <c:v>91</c:v>
                </c:pt>
                <c:pt idx="161">
                  <c:v>89</c:v>
                </c:pt>
                <c:pt idx="162">
                  <c:v>88</c:v>
                </c:pt>
                <c:pt idx="163">
                  <c:v>86</c:v>
                </c:pt>
                <c:pt idx="164">
                  <c:v>86</c:v>
                </c:pt>
                <c:pt idx="165">
                  <c:v>88</c:v>
                </c:pt>
                <c:pt idx="166">
                  <c:v>83</c:v>
                </c:pt>
                <c:pt idx="167">
                  <c:v>84</c:v>
                </c:pt>
                <c:pt idx="168">
                  <c:v>81</c:v>
                </c:pt>
                <c:pt idx="169">
                  <c:v>83</c:v>
                </c:pt>
                <c:pt idx="170">
                  <c:v>83</c:v>
                </c:pt>
                <c:pt idx="171">
                  <c:v>85</c:v>
                </c:pt>
                <c:pt idx="172">
                  <c:v>87</c:v>
                </c:pt>
                <c:pt idx="173">
                  <c:v>89</c:v>
                </c:pt>
                <c:pt idx="174">
                  <c:v>85</c:v>
                </c:pt>
                <c:pt idx="175">
                  <c:v>89</c:v>
                </c:pt>
                <c:pt idx="176">
                  <c:v>85</c:v>
                </c:pt>
                <c:pt idx="177">
                  <c:v>86</c:v>
                </c:pt>
                <c:pt idx="178">
                  <c:v>85</c:v>
                </c:pt>
                <c:pt idx="179">
                  <c:v>86</c:v>
                </c:pt>
                <c:pt idx="180">
                  <c:v>87</c:v>
                </c:pt>
                <c:pt idx="181">
                  <c:v>85</c:v>
                </c:pt>
                <c:pt idx="182">
                  <c:v>84</c:v>
                </c:pt>
                <c:pt idx="183">
                  <c:v>83</c:v>
                </c:pt>
                <c:pt idx="184">
                  <c:v>84</c:v>
                </c:pt>
                <c:pt idx="185">
                  <c:v>86</c:v>
                </c:pt>
                <c:pt idx="186">
                  <c:v>80</c:v>
                </c:pt>
                <c:pt idx="187">
                  <c:v>88</c:v>
                </c:pt>
                <c:pt idx="188">
                  <c:v>80</c:v>
                </c:pt>
                <c:pt idx="189">
                  <c:v>86</c:v>
                </c:pt>
                <c:pt idx="190">
                  <c:v>86</c:v>
                </c:pt>
                <c:pt idx="191">
                  <c:v>87</c:v>
                </c:pt>
                <c:pt idx="192">
                  <c:v>88</c:v>
                </c:pt>
                <c:pt idx="193">
                  <c:v>88</c:v>
                </c:pt>
                <c:pt idx="194">
                  <c:v>89</c:v>
                </c:pt>
                <c:pt idx="195">
                  <c:v>90</c:v>
                </c:pt>
                <c:pt idx="196">
                  <c:v>90</c:v>
                </c:pt>
                <c:pt idx="197">
                  <c:v>88</c:v>
                </c:pt>
                <c:pt idx="198">
                  <c:v>90</c:v>
                </c:pt>
                <c:pt idx="199">
                  <c:v>90</c:v>
                </c:pt>
                <c:pt idx="200">
                  <c:v>89</c:v>
                </c:pt>
                <c:pt idx="201">
                  <c:v>90</c:v>
                </c:pt>
                <c:pt idx="202">
                  <c:v>89</c:v>
                </c:pt>
                <c:pt idx="203">
                  <c:v>91</c:v>
                </c:pt>
                <c:pt idx="204">
                  <c:v>94</c:v>
                </c:pt>
                <c:pt idx="205">
                  <c:v>97</c:v>
                </c:pt>
                <c:pt idx="206">
                  <c:v>97</c:v>
                </c:pt>
                <c:pt idx="207">
                  <c:v>99</c:v>
                </c:pt>
                <c:pt idx="208">
                  <c:v>102</c:v>
                </c:pt>
                <c:pt idx="209">
                  <c:v>104</c:v>
                </c:pt>
                <c:pt idx="210">
                  <c:v>102</c:v>
                </c:pt>
                <c:pt idx="211">
                  <c:v>105</c:v>
                </c:pt>
                <c:pt idx="212">
                  <c:v>107</c:v>
                </c:pt>
                <c:pt idx="213">
                  <c:v>105</c:v>
                </c:pt>
                <c:pt idx="214">
                  <c:v>110</c:v>
                </c:pt>
                <c:pt idx="215">
                  <c:v>113</c:v>
                </c:pt>
                <c:pt idx="216">
                  <c:v>116</c:v>
                </c:pt>
                <c:pt idx="217">
                  <c:v>114</c:v>
                </c:pt>
                <c:pt idx="218">
                  <c:v>112</c:v>
                </c:pt>
                <c:pt idx="219">
                  <c:v>109</c:v>
                </c:pt>
                <c:pt idx="220">
                  <c:v>107</c:v>
                </c:pt>
                <c:pt idx="221">
                  <c:v>110</c:v>
                </c:pt>
                <c:pt idx="222">
                  <c:v>113</c:v>
                </c:pt>
                <c:pt idx="223">
                  <c:v>115</c:v>
                </c:pt>
                <c:pt idx="224">
                  <c:v>116</c:v>
                </c:pt>
                <c:pt idx="225">
                  <c:v>112</c:v>
                </c:pt>
                <c:pt idx="226">
                  <c:v>113</c:v>
                </c:pt>
                <c:pt idx="227">
                  <c:v>112</c:v>
                </c:pt>
                <c:pt idx="228">
                  <c:v>111</c:v>
                </c:pt>
                <c:pt idx="229">
                  <c:v>113</c:v>
                </c:pt>
                <c:pt idx="230">
                  <c:v>113</c:v>
                </c:pt>
                <c:pt idx="231">
                  <c:v>115</c:v>
                </c:pt>
                <c:pt idx="232">
                  <c:v>117</c:v>
                </c:pt>
                <c:pt idx="233">
                  <c:v>115</c:v>
                </c:pt>
                <c:pt idx="234">
                  <c:v>118</c:v>
                </c:pt>
                <c:pt idx="235">
                  <c:v>117</c:v>
                </c:pt>
                <c:pt idx="236">
                  <c:v>120</c:v>
                </c:pt>
                <c:pt idx="237">
                  <c:v>121</c:v>
                </c:pt>
                <c:pt idx="238">
                  <c:v>120</c:v>
                </c:pt>
                <c:pt idx="239">
                  <c:v>120</c:v>
                </c:pt>
                <c:pt idx="240">
                  <c:v>119</c:v>
                </c:pt>
                <c:pt idx="241">
                  <c:v>121</c:v>
                </c:pt>
                <c:pt idx="242">
                  <c:v>121</c:v>
                </c:pt>
                <c:pt idx="243">
                  <c:v>121</c:v>
                </c:pt>
                <c:pt idx="244">
                  <c:v>124</c:v>
                </c:pt>
                <c:pt idx="245">
                  <c:v>121</c:v>
                </c:pt>
                <c:pt idx="246">
                  <c:v>127</c:v>
                </c:pt>
                <c:pt idx="247">
                  <c:v>127</c:v>
                </c:pt>
                <c:pt idx="248">
                  <c:v>126</c:v>
                </c:pt>
                <c:pt idx="249">
                  <c:v>123</c:v>
                </c:pt>
                <c:pt idx="250">
                  <c:v>124</c:v>
                </c:pt>
                <c:pt idx="251">
                  <c:v>127</c:v>
                </c:pt>
                <c:pt idx="252">
                  <c:v>130</c:v>
                </c:pt>
                <c:pt idx="253">
                  <c:v>128</c:v>
                </c:pt>
                <c:pt idx="254">
                  <c:v>127</c:v>
                </c:pt>
                <c:pt idx="255">
                  <c:v>124</c:v>
                </c:pt>
                <c:pt idx="256">
                  <c:v>123</c:v>
                </c:pt>
                <c:pt idx="257">
                  <c:v>123</c:v>
                </c:pt>
                <c:pt idx="258">
                  <c:v>120</c:v>
                </c:pt>
                <c:pt idx="259">
                  <c:v>119</c:v>
                </c:pt>
                <c:pt idx="260">
                  <c:v>117</c:v>
                </c:pt>
                <c:pt idx="261">
                  <c:v>118</c:v>
                </c:pt>
                <c:pt idx="262">
                  <c:v>119</c:v>
                </c:pt>
                <c:pt idx="263">
                  <c:v>120</c:v>
                </c:pt>
                <c:pt idx="264">
                  <c:v>117</c:v>
                </c:pt>
                <c:pt idx="265">
                  <c:v>114</c:v>
                </c:pt>
                <c:pt idx="266">
                  <c:v>112</c:v>
                </c:pt>
                <c:pt idx="267">
                  <c:v>114</c:v>
                </c:pt>
                <c:pt idx="268">
                  <c:v>109</c:v>
                </c:pt>
                <c:pt idx="269">
                  <c:v>114</c:v>
                </c:pt>
                <c:pt idx="270">
                  <c:v>111</c:v>
                </c:pt>
                <c:pt idx="271">
                  <c:v>109</c:v>
                </c:pt>
                <c:pt idx="272">
                  <c:v>111</c:v>
                </c:pt>
                <c:pt idx="273">
                  <c:v>114</c:v>
                </c:pt>
                <c:pt idx="274">
                  <c:v>111</c:v>
                </c:pt>
                <c:pt idx="275">
                  <c:v>109</c:v>
                </c:pt>
                <c:pt idx="276">
                  <c:v>108</c:v>
                </c:pt>
                <c:pt idx="277">
                  <c:v>107</c:v>
                </c:pt>
                <c:pt idx="278">
                  <c:v>109</c:v>
                </c:pt>
                <c:pt idx="279">
                  <c:v>106</c:v>
                </c:pt>
                <c:pt idx="280">
                  <c:v>105</c:v>
                </c:pt>
                <c:pt idx="281">
                  <c:v>104</c:v>
                </c:pt>
                <c:pt idx="282">
                  <c:v>103</c:v>
                </c:pt>
                <c:pt idx="283">
                  <c:v>105</c:v>
                </c:pt>
                <c:pt idx="284">
                  <c:v>107</c:v>
                </c:pt>
                <c:pt idx="285">
                  <c:v>109</c:v>
                </c:pt>
                <c:pt idx="286">
                  <c:v>107</c:v>
                </c:pt>
                <c:pt idx="287">
                  <c:v>106</c:v>
                </c:pt>
                <c:pt idx="288">
                  <c:v>108</c:v>
                </c:pt>
                <c:pt idx="289">
                  <c:v>108</c:v>
                </c:pt>
                <c:pt idx="290">
                  <c:v>108</c:v>
                </c:pt>
                <c:pt idx="291">
                  <c:v>110</c:v>
                </c:pt>
                <c:pt idx="292">
                  <c:v>113</c:v>
                </c:pt>
                <c:pt idx="293">
                  <c:v>117</c:v>
                </c:pt>
                <c:pt idx="294">
                  <c:v>115</c:v>
                </c:pt>
                <c:pt idx="295">
                  <c:v>118</c:v>
                </c:pt>
                <c:pt idx="296">
                  <c:v>119</c:v>
                </c:pt>
                <c:pt idx="297">
                  <c:v>120</c:v>
                </c:pt>
                <c:pt idx="298">
                  <c:v>125</c:v>
                </c:pt>
                <c:pt idx="299">
                  <c:v>121</c:v>
                </c:pt>
                <c:pt idx="300">
                  <c:v>122</c:v>
                </c:pt>
                <c:pt idx="301">
                  <c:v>126</c:v>
                </c:pt>
                <c:pt idx="302">
                  <c:v>123</c:v>
                </c:pt>
                <c:pt idx="303">
                  <c:v>126</c:v>
                </c:pt>
                <c:pt idx="304">
                  <c:v>128</c:v>
                </c:pt>
                <c:pt idx="305">
                  <c:v>129</c:v>
                </c:pt>
                <c:pt idx="306">
                  <c:v>132</c:v>
                </c:pt>
                <c:pt idx="307">
                  <c:v>131</c:v>
                </c:pt>
                <c:pt idx="308">
                  <c:v>132</c:v>
                </c:pt>
                <c:pt idx="309">
                  <c:v>134</c:v>
                </c:pt>
                <c:pt idx="310">
                  <c:v>134</c:v>
                </c:pt>
                <c:pt idx="311">
                  <c:v>134</c:v>
                </c:pt>
                <c:pt idx="312">
                  <c:v>132</c:v>
                </c:pt>
                <c:pt idx="313">
                  <c:v>135</c:v>
                </c:pt>
                <c:pt idx="314">
                  <c:v>136</c:v>
                </c:pt>
                <c:pt idx="315">
                  <c:v>139</c:v>
                </c:pt>
                <c:pt idx="316">
                  <c:v>141</c:v>
                </c:pt>
                <c:pt idx="317">
                  <c:v>143</c:v>
                </c:pt>
                <c:pt idx="318">
                  <c:v>147</c:v>
                </c:pt>
                <c:pt idx="319">
                  <c:v>149</c:v>
                </c:pt>
                <c:pt idx="320">
                  <c:v>148</c:v>
                </c:pt>
                <c:pt idx="321">
                  <c:v>148</c:v>
                </c:pt>
                <c:pt idx="322">
                  <c:v>144</c:v>
                </c:pt>
                <c:pt idx="323">
                  <c:v>142</c:v>
                </c:pt>
                <c:pt idx="324">
                  <c:v>144</c:v>
                </c:pt>
                <c:pt idx="325">
                  <c:v>146</c:v>
                </c:pt>
                <c:pt idx="326">
                  <c:v>143</c:v>
                </c:pt>
                <c:pt idx="327">
                  <c:v>142</c:v>
                </c:pt>
                <c:pt idx="328">
                  <c:v>141</c:v>
                </c:pt>
                <c:pt idx="329">
                  <c:v>143</c:v>
                </c:pt>
                <c:pt idx="330">
                  <c:v>146</c:v>
                </c:pt>
                <c:pt idx="331">
                  <c:v>147</c:v>
                </c:pt>
                <c:pt idx="332">
                  <c:v>148</c:v>
                </c:pt>
                <c:pt idx="333">
                  <c:v>147</c:v>
                </c:pt>
                <c:pt idx="334">
                  <c:v>146</c:v>
                </c:pt>
                <c:pt idx="335">
                  <c:v>148</c:v>
                </c:pt>
                <c:pt idx="336">
                  <c:v>148</c:v>
                </c:pt>
                <c:pt idx="337">
                  <c:v>157</c:v>
                </c:pt>
                <c:pt idx="338">
                  <c:v>159</c:v>
                </c:pt>
                <c:pt idx="339">
                  <c:v>160</c:v>
                </c:pt>
                <c:pt idx="340">
                  <c:v>164</c:v>
                </c:pt>
                <c:pt idx="341">
                  <c:v>161</c:v>
                </c:pt>
                <c:pt idx="342">
                  <c:v>166</c:v>
                </c:pt>
                <c:pt idx="343">
                  <c:v>173</c:v>
                </c:pt>
                <c:pt idx="344">
                  <c:v>177</c:v>
                </c:pt>
                <c:pt idx="345">
                  <c:v>180</c:v>
                </c:pt>
                <c:pt idx="346">
                  <c:v>190</c:v>
                </c:pt>
                <c:pt idx="347">
                  <c:v>198</c:v>
                </c:pt>
                <c:pt idx="348">
                  <c:v>177</c:v>
                </c:pt>
                <c:pt idx="349">
                  <c:v>180</c:v>
                </c:pt>
                <c:pt idx="350">
                  <c:v>182</c:v>
                </c:pt>
                <c:pt idx="351">
                  <c:v>169</c:v>
                </c:pt>
                <c:pt idx="352">
                  <c:v>155</c:v>
                </c:pt>
                <c:pt idx="353">
                  <c:v>156</c:v>
                </c:pt>
                <c:pt idx="354">
                  <c:v>150</c:v>
                </c:pt>
                <c:pt idx="355">
                  <c:v>154</c:v>
                </c:pt>
                <c:pt idx="356">
                  <c:v>158</c:v>
                </c:pt>
                <c:pt idx="357">
                  <c:v>153</c:v>
                </c:pt>
                <c:pt idx="358">
                  <c:v>150</c:v>
                </c:pt>
                <c:pt idx="359">
                  <c:v>155</c:v>
                </c:pt>
                <c:pt idx="360">
                  <c:v>157</c:v>
                </c:pt>
                <c:pt idx="361">
                  <c:v>159</c:v>
                </c:pt>
                <c:pt idx="362">
                  <c:v>157</c:v>
                </c:pt>
                <c:pt idx="363">
                  <c:v>160</c:v>
                </c:pt>
                <c:pt idx="364">
                  <c:v>168</c:v>
                </c:pt>
                <c:pt idx="365">
                  <c:v>173</c:v>
                </c:pt>
                <c:pt idx="366">
                  <c:v>176</c:v>
                </c:pt>
                <c:pt idx="367">
                  <c:v>183</c:v>
                </c:pt>
                <c:pt idx="368">
                  <c:v>187</c:v>
                </c:pt>
                <c:pt idx="369">
                  <c:v>190</c:v>
                </c:pt>
                <c:pt idx="370">
                  <c:v>196</c:v>
                </c:pt>
                <c:pt idx="371">
                  <c:v>200</c:v>
                </c:pt>
                <c:pt idx="372">
                  <c:v>194</c:v>
                </c:pt>
                <c:pt idx="373">
                  <c:v>190</c:v>
                </c:pt>
                <c:pt idx="374">
                  <c:v>197</c:v>
                </c:pt>
                <c:pt idx="375">
                  <c:v>199</c:v>
                </c:pt>
                <c:pt idx="376">
                  <c:v>202</c:v>
                </c:pt>
                <c:pt idx="377">
                  <c:v>205</c:v>
                </c:pt>
                <c:pt idx="378">
                  <c:v>202</c:v>
                </c:pt>
                <c:pt idx="379">
                  <c:v>207</c:v>
                </c:pt>
                <c:pt idx="380">
                  <c:v>213</c:v>
                </c:pt>
                <c:pt idx="381">
                  <c:v>220</c:v>
                </c:pt>
                <c:pt idx="382">
                  <c:v>226</c:v>
                </c:pt>
                <c:pt idx="383">
                  <c:v>233</c:v>
                </c:pt>
                <c:pt idx="384">
                  <c:v>241</c:v>
                </c:pt>
                <c:pt idx="385">
                  <c:v>249</c:v>
                </c:pt>
                <c:pt idx="386">
                  <c:v>260</c:v>
                </c:pt>
                <c:pt idx="387">
                  <c:v>265</c:v>
                </c:pt>
                <c:pt idx="388">
                  <c:v>270</c:v>
                </c:pt>
                <c:pt idx="389">
                  <c:v>279</c:v>
                </c:pt>
                <c:pt idx="390">
                  <c:v>265</c:v>
                </c:pt>
                <c:pt idx="391">
                  <c:v>255</c:v>
                </c:pt>
                <c:pt idx="392">
                  <c:v>248</c:v>
                </c:pt>
                <c:pt idx="393">
                  <c:v>242</c:v>
                </c:pt>
                <c:pt idx="394">
                  <c:v>234</c:v>
                </c:pt>
                <c:pt idx="395">
                  <c:v>244</c:v>
                </c:pt>
                <c:pt idx="396">
                  <c:v>251</c:v>
                </c:pt>
                <c:pt idx="397">
                  <c:v>257</c:v>
                </c:pt>
                <c:pt idx="398">
                  <c:v>250</c:v>
                </c:pt>
                <c:pt idx="399">
                  <c:v>243</c:v>
                </c:pt>
                <c:pt idx="400">
                  <c:v>251</c:v>
                </c:pt>
                <c:pt idx="401">
                  <c:v>257</c:v>
                </c:pt>
                <c:pt idx="402">
                  <c:v>260</c:v>
                </c:pt>
                <c:pt idx="403">
                  <c:v>257</c:v>
                </c:pt>
                <c:pt idx="404">
                  <c:v>262</c:v>
                </c:pt>
                <c:pt idx="405">
                  <c:v>266</c:v>
                </c:pt>
                <c:pt idx="406">
                  <c:v>268</c:v>
                </c:pt>
                <c:pt idx="407">
                  <c:v>260</c:v>
                </c:pt>
                <c:pt idx="408">
                  <c:v>255</c:v>
                </c:pt>
                <c:pt idx="409">
                  <c:v>250</c:v>
                </c:pt>
                <c:pt idx="410">
                  <c:v>245</c:v>
                </c:pt>
                <c:pt idx="411">
                  <c:v>238</c:v>
                </c:pt>
                <c:pt idx="412">
                  <c:v>233</c:v>
                </c:pt>
                <c:pt idx="413">
                  <c:v>240</c:v>
                </c:pt>
                <c:pt idx="414">
                  <c:v>243</c:v>
                </c:pt>
                <c:pt idx="415">
                  <c:v>239</c:v>
                </c:pt>
                <c:pt idx="416">
                  <c:v>235</c:v>
                </c:pt>
                <c:pt idx="417">
                  <c:v>232</c:v>
                </c:pt>
                <c:pt idx="418">
                  <c:v>241</c:v>
                </c:pt>
                <c:pt idx="419">
                  <c:v>249</c:v>
                </c:pt>
                <c:pt idx="420">
                  <c:v>252</c:v>
                </c:pt>
                <c:pt idx="421">
                  <c:v>258</c:v>
                </c:pt>
                <c:pt idx="422">
                  <c:v>265</c:v>
                </c:pt>
                <c:pt idx="423">
                  <c:v>268</c:v>
                </c:pt>
                <c:pt idx="424">
                  <c:v>274</c:v>
                </c:pt>
                <c:pt idx="425">
                  <c:v>278</c:v>
                </c:pt>
                <c:pt idx="426">
                  <c:v>279</c:v>
                </c:pt>
                <c:pt idx="427">
                  <c:v>275</c:v>
                </c:pt>
                <c:pt idx="428">
                  <c:v>282</c:v>
                </c:pt>
                <c:pt idx="429">
                  <c:v>287</c:v>
                </c:pt>
                <c:pt idx="430">
                  <c:v>289</c:v>
                </c:pt>
                <c:pt idx="431">
                  <c:v>293</c:v>
                </c:pt>
                <c:pt idx="432">
                  <c:v>294</c:v>
                </c:pt>
                <c:pt idx="433">
                  <c:v>290</c:v>
                </c:pt>
                <c:pt idx="434">
                  <c:v>285</c:v>
                </c:pt>
                <c:pt idx="435">
                  <c:v>279</c:v>
                </c:pt>
                <c:pt idx="436">
                  <c:v>272</c:v>
                </c:pt>
                <c:pt idx="437">
                  <c:v>265</c:v>
                </c:pt>
                <c:pt idx="438">
                  <c:v>270</c:v>
                </c:pt>
                <c:pt idx="439">
                  <c:v>275</c:v>
                </c:pt>
                <c:pt idx="440">
                  <c:v>270</c:v>
                </c:pt>
                <c:pt idx="441">
                  <c:v>265</c:v>
                </c:pt>
                <c:pt idx="442">
                  <c:v>272</c:v>
                </c:pt>
                <c:pt idx="443">
                  <c:v>281</c:v>
                </c:pt>
                <c:pt idx="444">
                  <c:v>286</c:v>
                </c:pt>
                <c:pt idx="445">
                  <c:v>291</c:v>
                </c:pt>
                <c:pt idx="446">
                  <c:v>295</c:v>
                </c:pt>
                <c:pt idx="447">
                  <c:v>294</c:v>
                </c:pt>
                <c:pt idx="448">
                  <c:v>297</c:v>
                </c:pt>
                <c:pt idx="449">
                  <c:v>300</c:v>
                </c:pt>
                <c:pt idx="450">
                  <c:v>290</c:v>
                </c:pt>
                <c:pt idx="451">
                  <c:v>284</c:v>
                </c:pt>
                <c:pt idx="452">
                  <c:v>278</c:v>
                </c:pt>
                <c:pt idx="453">
                  <c:v>274</c:v>
                </c:pt>
                <c:pt idx="454">
                  <c:v>282</c:v>
                </c:pt>
                <c:pt idx="455">
                  <c:v>289</c:v>
                </c:pt>
                <c:pt idx="456">
                  <c:v>293</c:v>
                </c:pt>
                <c:pt idx="457">
                  <c:v>283</c:v>
                </c:pt>
                <c:pt idx="458">
                  <c:v>279</c:v>
                </c:pt>
                <c:pt idx="459">
                  <c:v>277</c:v>
                </c:pt>
                <c:pt idx="460">
                  <c:v>284</c:v>
                </c:pt>
                <c:pt idx="461">
                  <c:v>280</c:v>
                </c:pt>
                <c:pt idx="462">
                  <c:v>286</c:v>
                </c:pt>
                <c:pt idx="463">
                  <c:v>292</c:v>
                </c:pt>
                <c:pt idx="464">
                  <c:v>296</c:v>
                </c:pt>
                <c:pt idx="465">
                  <c:v>296</c:v>
                </c:pt>
                <c:pt idx="466">
                  <c:v>298</c:v>
                </c:pt>
                <c:pt idx="467">
                  <c:v>302</c:v>
                </c:pt>
                <c:pt idx="468">
                  <c:v>298</c:v>
                </c:pt>
                <c:pt idx="469">
                  <c:v>298</c:v>
                </c:pt>
                <c:pt idx="470">
                  <c:v>296</c:v>
                </c:pt>
                <c:pt idx="471">
                  <c:v>290</c:v>
                </c:pt>
                <c:pt idx="472">
                  <c:v>287</c:v>
                </c:pt>
                <c:pt idx="473">
                  <c:v>283</c:v>
                </c:pt>
                <c:pt idx="474">
                  <c:v>283</c:v>
                </c:pt>
                <c:pt idx="475">
                  <c:v>288</c:v>
                </c:pt>
                <c:pt idx="476">
                  <c:v>283</c:v>
                </c:pt>
                <c:pt idx="477">
                  <c:v>283</c:v>
                </c:pt>
                <c:pt idx="478">
                  <c:v>285</c:v>
                </c:pt>
                <c:pt idx="479">
                  <c:v>282</c:v>
                </c:pt>
                <c:pt idx="480">
                  <c:v>280</c:v>
                </c:pt>
                <c:pt idx="481">
                  <c:v>277</c:v>
                </c:pt>
                <c:pt idx="482">
                  <c:v>279</c:v>
                </c:pt>
                <c:pt idx="483">
                  <c:v>277</c:v>
                </c:pt>
                <c:pt idx="484">
                  <c:v>274</c:v>
                </c:pt>
                <c:pt idx="485">
                  <c:v>277</c:v>
                </c:pt>
                <c:pt idx="486">
                  <c:v>280</c:v>
                </c:pt>
                <c:pt idx="487">
                  <c:v>277</c:v>
                </c:pt>
                <c:pt idx="488">
                  <c:v>280</c:v>
                </c:pt>
                <c:pt idx="489">
                  <c:v>282</c:v>
                </c:pt>
                <c:pt idx="490">
                  <c:v>282</c:v>
                </c:pt>
                <c:pt idx="491">
                  <c:v>285</c:v>
                </c:pt>
                <c:pt idx="492">
                  <c:v>287</c:v>
                </c:pt>
                <c:pt idx="493">
                  <c:v>283</c:v>
                </c:pt>
                <c:pt idx="494">
                  <c:v>281</c:v>
                </c:pt>
                <c:pt idx="495">
                  <c:v>279</c:v>
                </c:pt>
                <c:pt idx="496">
                  <c:v>281</c:v>
                </c:pt>
                <c:pt idx="497">
                  <c:v>278</c:v>
                </c:pt>
                <c:pt idx="498">
                  <c:v>278</c:v>
                </c:pt>
                <c:pt idx="499">
                  <c:v>276</c:v>
                </c:pt>
                <c:pt idx="500">
                  <c:v>274</c:v>
                </c:pt>
                <c:pt idx="501">
                  <c:v>272</c:v>
                </c:pt>
                <c:pt idx="502">
                  <c:v>273</c:v>
                </c:pt>
                <c:pt idx="503">
                  <c:v>274</c:v>
                </c:pt>
                <c:pt idx="504">
                  <c:v>274</c:v>
                </c:pt>
                <c:pt idx="505">
                  <c:v>270</c:v>
                </c:pt>
                <c:pt idx="506">
                  <c:v>266</c:v>
                </c:pt>
                <c:pt idx="507">
                  <c:v>269</c:v>
                </c:pt>
                <c:pt idx="508">
                  <c:v>269</c:v>
                </c:pt>
                <c:pt idx="509">
                  <c:v>267</c:v>
                </c:pt>
                <c:pt idx="510">
                  <c:v>265</c:v>
                </c:pt>
                <c:pt idx="511">
                  <c:v>262</c:v>
                </c:pt>
                <c:pt idx="512">
                  <c:v>259</c:v>
                </c:pt>
                <c:pt idx="513">
                  <c:v>257</c:v>
                </c:pt>
                <c:pt idx="514">
                  <c:v>256</c:v>
                </c:pt>
                <c:pt idx="515">
                  <c:v>259</c:v>
                </c:pt>
                <c:pt idx="516">
                  <c:v>261</c:v>
                </c:pt>
                <c:pt idx="517">
                  <c:v>257</c:v>
                </c:pt>
                <c:pt idx="518">
                  <c:v>253</c:v>
                </c:pt>
                <c:pt idx="519">
                  <c:v>245</c:v>
                </c:pt>
                <c:pt idx="520">
                  <c:v>241</c:v>
                </c:pt>
                <c:pt idx="521">
                  <c:v>236</c:v>
                </c:pt>
                <c:pt idx="522">
                  <c:v>232</c:v>
                </c:pt>
                <c:pt idx="523">
                  <c:v>226</c:v>
                </c:pt>
                <c:pt idx="524">
                  <c:v>230</c:v>
                </c:pt>
                <c:pt idx="525">
                  <c:v>233</c:v>
                </c:pt>
                <c:pt idx="526">
                  <c:v>232</c:v>
                </c:pt>
                <c:pt idx="527">
                  <c:v>229</c:v>
                </c:pt>
                <c:pt idx="528">
                  <c:v>231</c:v>
                </c:pt>
                <c:pt idx="529">
                  <c:v>232</c:v>
                </c:pt>
                <c:pt idx="530">
                  <c:v>229</c:v>
                </c:pt>
                <c:pt idx="531">
                  <c:v>229</c:v>
                </c:pt>
                <c:pt idx="532">
                  <c:v>229</c:v>
                </c:pt>
                <c:pt idx="533">
                  <c:v>226</c:v>
                </c:pt>
                <c:pt idx="534">
                  <c:v>226</c:v>
                </c:pt>
                <c:pt idx="535">
                  <c:v>223</c:v>
                </c:pt>
                <c:pt idx="536">
                  <c:v>220</c:v>
                </c:pt>
                <c:pt idx="537">
                  <c:v>217</c:v>
                </c:pt>
                <c:pt idx="538">
                  <c:v>216</c:v>
                </c:pt>
                <c:pt idx="539">
                  <c:v>219</c:v>
                </c:pt>
                <c:pt idx="540">
                  <c:v>216</c:v>
                </c:pt>
                <c:pt idx="541">
                  <c:v>220</c:v>
                </c:pt>
                <c:pt idx="542">
                  <c:v>221</c:v>
                </c:pt>
                <c:pt idx="543">
                  <c:v>218</c:v>
                </c:pt>
                <c:pt idx="544">
                  <c:v>218</c:v>
                </c:pt>
                <c:pt idx="545">
                  <c:v>213</c:v>
                </c:pt>
                <c:pt idx="546">
                  <c:v>208</c:v>
                </c:pt>
                <c:pt idx="547">
                  <c:v>204</c:v>
                </c:pt>
                <c:pt idx="548">
                  <c:v>201</c:v>
                </c:pt>
                <c:pt idx="549">
                  <c:v>205</c:v>
                </c:pt>
                <c:pt idx="550">
                  <c:v>205</c:v>
                </c:pt>
                <c:pt idx="551">
                  <c:v>202</c:v>
                </c:pt>
                <c:pt idx="552">
                  <c:v>198</c:v>
                </c:pt>
                <c:pt idx="553">
                  <c:v>194</c:v>
                </c:pt>
                <c:pt idx="554">
                  <c:v>199</c:v>
                </c:pt>
                <c:pt idx="555">
                  <c:v>202</c:v>
                </c:pt>
                <c:pt idx="556">
                  <c:v>202</c:v>
                </c:pt>
                <c:pt idx="557">
                  <c:v>199</c:v>
                </c:pt>
                <c:pt idx="558">
                  <c:v>192</c:v>
                </c:pt>
                <c:pt idx="559">
                  <c:v>189</c:v>
                </c:pt>
                <c:pt idx="560">
                  <c:v>186</c:v>
                </c:pt>
                <c:pt idx="561">
                  <c:v>181</c:v>
                </c:pt>
                <c:pt idx="562">
                  <c:v>183</c:v>
                </c:pt>
                <c:pt idx="563">
                  <c:v>181</c:v>
                </c:pt>
                <c:pt idx="564">
                  <c:v>178</c:v>
                </c:pt>
                <c:pt idx="565">
                  <c:v>175</c:v>
                </c:pt>
                <c:pt idx="566">
                  <c:v>179</c:v>
                </c:pt>
                <c:pt idx="567">
                  <c:v>181</c:v>
                </c:pt>
                <c:pt idx="568">
                  <c:v>175</c:v>
                </c:pt>
                <c:pt idx="569">
                  <c:v>171</c:v>
                </c:pt>
                <c:pt idx="570">
                  <c:v>167</c:v>
                </c:pt>
                <c:pt idx="571">
                  <c:v>163</c:v>
                </c:pt>
                <c:pt idx="572">
                  <c:v>159</c:v>
                </c:pt>
                <c:pt idx="573">
                  <c:v>156</c:v>
                </c:pt>
                <c:pt idx="574">
                  <c:v>157</c:v>
                </c:pt>
                <c:pt idx="575">
                  <c:v>154</c:v>
                </c:pt>
                <c:pt idx="576">
                  <c:v>162</c:v>
                </c:pt>
                <c:pt idx="577">
                  <c:v>158</c:v>
                </c:pt>
                <c:pt idx="578">
                  <c:v>156</c:v>
                </c:pt>
                <c:pt idx="579">
                  <c:v>157</c:v>
                </c:pt>
                <c:pt idx="580">
                  <c:v>154</c:v>
                </c:pt>
                <c:pt idx="581">
                  <c:v>151</c:v>
                </c:pt>
                <c:pt idx="582">
                  <c:v>156</c:v>
                </c:pt>
                <c:pt idx="583">
                  <c:v>163</c:v>
                </c:pt>
                <c:pt idx="584">
                  <c:v>168</c:v>
                </c:pt>
                <c:pt idx="585">
                  <c:v>173</c:v>
                </c:pt>
                <c:pt idx="586">
                  <c:v>178</c:v>
                </c:pt>
                <c:pt idx="587">
                  <c:v>184</c:v>
                </c:pt>
                <c:pt idx="588">
                  <c:v>188</c:v>
                </c:pt>
                <c:pt idx="589">
                  <c:v>181</c:v>
                </c:pt>
                <c:pt idx="590">
                  <c:v>176</c:v>
                </c:pt>
                <c:pt idx="591">
                  <c:v>171</c:v>
                </c:pt>
                <c:pt idx="592">
                  <c:v>176</c:v>
                </c:pt>
                <c:pt idx="593">
                  <c:v>181</c:v>
                </c:pt>
                <c:pt idx="594">
                  <c:v>182</c:v>
                </c:pt>
                <c:pt idx="595">
                  <c:v>178</c:v>
                </c:pt>
                <c:pt idx="596">
                  <c:v>183</c:v>
                </c:pt>
                <c:pt idx="597">
                  <c:v>185</c:v>
                </c:pt>
                <c:pt idx="598">
                  <c:v>190</c:v>
                </c:pt>
                <c:pt idx="599">
                  <c:v>193</c:v>
                </c:pt>
                <c:pt idx="600">
                  <c:v>187</c:v>
                </c:pt>
                <c:pt idx="601">
                  <c:v>184</c:v>
                </c:pt>
                <c:pt idx="602">
                  <c:v>184</c:v>
                </c:pt>
                <c:pt idx="603">
                  <c:v>185</c:v>
                </c:pt>
                <c:pt idx="604">
                  <c:v>185</c:v>
                </c:pt>
                <c:pt idx="605">
                  <c:v>181</c:v>
                </c:pt>
                <c:pt idx="606">
                  <c:v>184</c:v>
                </c:pt>
                <c:pt idx="607">
                  <c:v>186</c:v>
                </c:pt>
                <c:pt idx="608">
                  <c:v>188</c:v>
                </c:pt>
                <c:pt idx="609">
                  <c:v>192</c:v>
                </c:pt>
                <c:pt idx="610">
                  <c:v>196</c:v>
                </c:pt>
                <c:pt idx="611">
                  <c:v>196</c:v>
                </c:pt>
                <c:pt idx="612">
                  <c:v>199</c:v>
                </c:pt>
                <c:pt idx="613">
                  <c:v>202</c:v>
                </c:pt>
                <c:pt idx="614">
                  <c:v>198</c:v>
                </c:pt>
                <c:pt idx="615">
                  <c:v>199</c:v>
                </c:pt>
                <c:pt idx="616">
                  <c:v>197</c:v>
                </c:pt>
                <c:pt idx="617">
                  <c:v>194</c:v>
                </c:pt>
                <c:pt idx="618">
                  <c:v>194</c:v>
                </c:pt>
                <c:pt idx="619">
                  <c:v>192</c:v>
                </c:pt>
                <c:pt idx="620">
                  <c:v>193</c:v>
                </c:pt>
                <c:pt idx="621">
                  <c:v>189</c:v>
                </c:pt>
                <c:pt idx="622">
                  <c:v>193</c:v>
                </c:pt>
                <c:pt idx="623">
                  <c:v>190</c:v>
                </c:pt>
                <c:pt idx="624">
                  <c:v>194</c:v>
                </c:pt>
                <c:pt idx="625">
                  <c:v>191</c:v>
                </c:pt>
                <c:pt idx="626">
                  <c:v>195</c:v>
                </c:pt>
                <c:pt idx="627">
                  <c:v>198</c:v>
                </c:pt>
                <c:pt idx="628">
                  <c:v>193</c:v>
                </c:pt>
                <c:pt idx="629">
                  <c:v>191</c:v>
                </c:pt>
                <c:pt idx="630">
                  <c:v>189</c:v>
                </c:pt>
                <c:pt idx="631">
                  <c:v>190</c:v>
                </c:pt>
                <c:pt idx="632">
                  <c:v>187</c:v>
                </c:pt>
                <c:pt idx="633">
                  <c:v>186</c:v>
                </c:pt>
                <c:pt idx="634">
                  <c:v>191</c:v>
                </c:pt>
                <c:pt idx="635">
                  <c:v>196</c:v>
                </c:pt>
                <c:pt idx="636">
                  <c:v>199</c:v>
                </c:pt>
                <c:pt idx="637">
                  <c:v>203</c:v>
                </c:pt>
                <c:pt idx="638">
                  <c:v>208</c:v>
                </c:pt>
                <c:pt idx="639">
                  <c:v>215</c:v>
                </c:pt>
                <c:pt idx="640">
                  <c:v>212</c:v>
                </c:pt>
                <c:pt idx="641">
                  <c:v>208</c:v>
                </c:pt>
                <c:pt idx="642">
                  <c:v>213</c:v>
                </c:pt>
                <c:pt idx="643">
                  <c:v>215</c:v>
                </c:pt>
                <c:pt idx="644">
                  <c:v>211</c:v>
                </c:pt>
                <c:pt idx="645">
                  <c:v>216</c:v>
                </c:pt>
                <c:pt idx="646">
                  <c:v>221</c:v>
                </c:pt>
                <c:pt idx="647">
                  <c:v>228</c:v>
                </c:pt>
                <c:pt idx="648">
                  <c:v>229</c:v>
                </c:pt>
                <c:pt idx="649">
                  <c:v>236</c:v>
                </c:pt>
                <c:pt idx="650">
                  <c:v>243</c:v>
                </c:pt>
                <c:pt idx="651">
                  <c:v>238</c:v>
                </c:pt>
                <c:pt idx="652">
                  <c:v>242</c:v>
                </c:pt>
                <c:pt idx="653">
                  <c:v>247</c:v>
                </c:pt>
                <c:pt idx="654">
                  <c:v>251</c:v>
                </c:pt>
                <c:pt idx="655">
                  <c:v>244</c:v>
                </c:pt>
                <c:pt idx="656">
                  <c:v>238</c:v>
                </c:pt>
                <c:pt idx="657">
                  <c:v>241</c:v>
                </c:pt>
                <c:pt idx="658">
                  <c:v>239</c:v>
                </c:pt>
                <c:pt idx="659">
                  <c:v>241</c:v>
                </c:pt>
                <c:pt idx="660">
                  <c:v>246</c:v>
                </c:pt>
                <c:pt idx="661">
                  <c:v>249</c:v>
                </c:pt>
                <c:pt idx="662">
                  <c:v>251</c:v>
                </c:pt>
                <c:pt idx="663">
                  <c:v>256</c:v>
                </c:pt>
                <c:pt idx="664">
                  <c:v>258</c:v>
                </c:pt>
                <c:pt idx="665">
                  <c:v>254</c:v>
                </c:pt>
                <c:pt idx="666">
                  <c:v>251</c:v>
                </c:pt>
                <c:pt idx="667">
                  <c:v>248</c:v>
                </c:pt>
                <c:pt idx="668">
                  <c:v>245</c:v>
                </c:pt>
                <c:pt idx="669">
                  <c:v>249</c:v>
                </c:pt>
                <c:pt idx="670">
                  <c:v>255</c:v>
                </c:pt>
                <c:pt idx="671">
                  <c:v>258</c:v>
                </c:pt>
                <c:pt idx="672">
                  <c:v>263</c:v>
                </c:pt>
                <c:pt idx="673">
                  <c:v>266</c:v>
                </c:pt>
                <c:pt idx="674">
                  <c:v>268</c:v>
                </c:pt>
                <c:pt idx="675">
                  <c:v>266</c:v>
                </c:pt>
                <c:pt idx="676">
                  <c:v>266</c:v>
                </c:pt>
                <c:pt idx="677">
                  <c:v>267</c:v>
                </c:pt>
                <c:pt idx="678">
                  <c:v>274</c:v>
                </c:pt>
                <c:pt idx="679">
                  <c:v>281</c:v>
                </c:pt>
                <c:pt idx="680">
                  <c:v>285</c:v>
                </c:pt>
                <c:pt idx="681">
                  <c:v>291</c:v>
                </c:pt>
                <c:pt idx="682">
                  <c:v>295</c:v>
                </c:pt>
                <c:pt idx="683">
                  <c:v>295</c:v>
                </c:pt>
                <c:pt idx="684">
                  <c:v>290</c:v>
                </c:pt>
                <c:pt idx="685">
                  <c:v>282</c:v>
                </c:pt>
                <c:pt idx="686">
                  <c:v>275</c:v>
                </c:pt>
                <c:pt idx="687">
                  <c:v>270</c:v>
                </c:pt>
                <c:pt idx="688">
                  <c:v>278</c:v>
                </c:pt>
                <c:pt idx="689">
                  <c:v>283</c:v>
                </c:pt>
                <c:pt idx="690">
                  <c:v>277</c:v>
                </c:pt>
                <c:pt idx="691">
                  <c:v>272</c:v>
                </c:pt>
                <c:pt idx="692">
                  <c:v>268</c:v>
                </c:pt>
                <c:pt idx="693">
                  <c:v>273</c:v>
                </c:pt>
                <c:pt idx="694">
                  <c:v>286</c:v>
                </c:pt>
                <c:pt idx="695">
                  <c:v>291</c:v>
                </c:pt>
                <c:pt idx="696">
                  <c:v>289</c:v>
                </c:pt>
                <c:pt idx="697">
                  <c:v>294</c:v>
                </c:pt>
                <c:pt idx="698">
                  <c:v>297</c:v>
                </c:pt>
                <c:pt idx="699">
                  <c:v>302</c:v>
                </c:pt>
                <c:pt idx="700">
                  <c:v>301</c:v>
                </c:pt>
                <c:pt idx="701">
                  <c:v>299</c:v>
                </c:pt>
                <c:pt idx="702">
                  <c:v>309</c:v>
                </c:pt>
                <c:pt idx="703">
                  <c:v>312</c:v>
                </c:pt>
                <c:pt idx="704">
                  <c:v>313</c:v>
                </c:pt>
                <c:pt idx="705">
                  <c:v>309</c:v>
                </c:pt>
                <c:pt idx="706">
                  <c:v>305</c:v>
                </c:pt>
                <c:pt idx="707">
                  <c:v>308</c:v>
                </c:pt>
                <c:pt idx="708">
                  <c:v>319</c:v>
                </c:pt>
                <c:pt idx="709">
                  <c:v>322</c:v>
                </c:pt>
                <c:pt idx="710">
                  <c:v>331</c:v>
                </c:pt>
                <c:pt idx="711">
                  <c:v>328</c:v>
                </c:pt>
                <c:pt idx="712">
                  <c:v>338</c:v>
                </c:pt>
                <c:pt idx="713">
                  <c:v>348</c:v>
                </c:pt>
                <c:pt idx="714">
                  <c:v>356</c:v>
                </c:pt>
                <c:pt idx="715">
                  <c:v>364</c:v>
                </c:pt>
                <c:pt idx="716">
                  <c:v>366</c:v>
                </c:pt>
                <c:pt idx="717">
                  <c:v>363</c:v>
                </c:pt>
                <c:pt idx="718">
                  <c:v>358</c:v>
                </c:pt>
                <c:pt idx="719">
                  <c:v>369</c:v>
                </c:pt>
                <c:pt idx="720">
                  <c:v>377</c:v>
                </c:pt>
                <c:pt idx="721">
                  <c:v>385</c:v>
                </c:pt>
                <c:pt idx="722">
                  <c:v>387</c:v>
                </c:pt>
                <c:pt idx="723">
                  <c:v>397</c:v>
                </c:pt>
                <c:pt idx="724">
                  <c:v>408</c:v>
                </c:pt>
                <c:pt idx="725">
                  <c:v>419</c:v>
                </c:pt>
                <c:pt idx="726">
                  <c:v>424</c:v>
                </c:pt>
                <c:pt idx="727">
                  <c:v>415</c:v>
                </c:pt>
                <c:pt idx="728">
                  <c:v>412</c:v>
                </c:pt>
                <c:pt idx="729">
                  <c:v>413</c:v>
                </c:pt>
                <c:pt idx="730">
                  <c:v>419</c:v>
                </c:pt>
                <c:pt idx="731">
                  <c:v>430</c:v>
                </c:pt>
                <c:pt idx="732">
                  <c:v>441</c:v>
                </c:pt>
                <c:pt idx="733">
                  <c:v>451</c:v>
                </c:pt>
                <c:pt idx="734">
                  <c:v>454</c:v>
                </c:pt>
                <c:pt idx="735">
                  <c:v>458</c:v>
                </c:pt>
                <c:pt idx="736">
                  <c:v>469</c:v>
                </c:pt>
                <c:pt idx="737">
                  <c:v>476</c:v>
                </c:pt>
                <c:pt idx="738">
                  <c:v>481</c:v>
                </c:pt>
                <c:pt idx="739">
                  <c:v>482</c:v>
                </c:pt>
                <c:pt idx="740">
                  <c:v>478</c:v>
                </c:pt>
                <c:pt idx="741">
                  <c:v>473</c:v>
                </c:pt>
                <c:pt idx="742">
                  <c:v>464</c:v>
                </c:pt>
                <c:pt idx="743">
                  <c:v>459</c:v>
                </c:pt>
                <c:pt idx="744">
                  <c:v>463</c:v>
                </c:pt>
                <c:pt idx="745">
                  <c:v>491</c:v>
                </c:pt>
                <c:pt idx="746">
                  <c:v>435</c:v>
                </c:pt>
                <c:pt idx="747">
                  <c:v>435</c:v>
                </c:pt>
                <c:pt idx="748">
                  <c:v>401</c:v>
                </c:pt>
                <c:pt idx="749">
                  <c:v>385</c:v>
                </c:pt>
                <c:pt idx="750">
                  <c:v>372</c:v>
                </c:pt>
                <c:pt idx="751">
                  <c:v>401</c:v>
                </c:pt>
                <c:pt idx="752">
                  <c:v>398</c:v>
                </c:pt>
                <c:pt idx="753">
                  <c:v>502</c:v>
                </c:pt>
                <c:pt idx="754">
                  <c:v>502</c:v>
                </c:pt>
                <c:pt idx="755">
                  <c:v>457</c:v>
                </c:pt>
                <c:pt idx="756">
                  <c:v>585</c:v>
                </c:pt>
                <c:pt idx="757">
                  <c:v>553</c:v>
                </c:pt>
                <c:pt idx="758">
                  <c:v>503</c:v>
                </c:pt>
                <c:pt idx="759">
                  <c:v>557</c:v>
                </c:pt>
                <c:pt idx="760">
                  <c:v>339</c:v>
                </c:pt>
                <c:pt idx="761">
                  <c:v>343</c:v>
                </c:pt>
                <c:pt idx="762">
                  <c:v>376</c:v>
                </c:pt>
                <c:pt idx="763">
                  <c:v>377</c:v>
                </c:pt>
                <c:pt idx="764">
                  <c:v>356</c:v>
                </c:pt>
                <c:pt idx="765">
                  <c:v>284</c:v>
                </c:pt>
                <c:pt idx="766">
                  <c:v>330</c:v>
                </c:pt>
                <c:pt idx="767">
                  <c:v>338</c:v>
                </c:pt>
                <c:pt idx="768">
                  <c:v>407</c:v>
                </c:pt>
                <c:pt idx="769">
                  <c:v>295</c:v>
                </c:pt>
                <c:pt idx="770">
                  <c:v>226</c:v>
                </c:pt>
                <c:pt idx="771">
                  <c:v>270</c:v>
                </c:pt>
                <c:pt idx="772">
                  <c:v>398</c:v>
                </c:pt>
                <c:pt idx="773">
                  <c:v>298</c:v>
                </c:pt>
                <c:pt idx="774">
                  <c:v>284</c:v>
                </c:pt>
                <c:pt idx="775">
                  <c:v>296</c:v>
                </c:pt>
                <c:pt idx="776">
                  <c:v>296</c:v>
                </c:pt>
                <c:pt idx="777">
                  <c:v>267</c:v>
                </c:pt>
                <c:pt idx="778">
                  <c:v>201</c:v>
                </c:pt>
                <c:pt idx="779">
                  <c:v>206</c:v>
                </c:pt>
                <c:pt idx="780">
                  <c:v>204</c:v>
                </c:pt>
                <c:pt idx="781">
                  <c:v>197</c:v>
                </c:pt>
                <c:pt idx="782">
                  <c:v>179</c:v>
                </c:pt>
                <c:pt idx="783">
                  <c:v>184</c:v>
                </c:pt>
                <c:pt idx="784">
                  <c:v>166</c:v>
                </c:pt>
                <c:pt idx="785">
                  <c:v>198</c:v>
                </c:pt>
                <c:pt idx="786">
                  <c:v>183</c:v>
                </c:pt>
                <c:pt idx="787">
                  <c:v>185</c:v>
                </c:pt>
                <c:pt idx="788">
                  <c:v>209</c:v>
                </c:pt>
                <c:pt idx="789">
                  <c:v>168</c:v>
                </c:pt>
                <c:pt idx="790">
                  <c:v>196</c:v>
                </c:pt>
                <c:pt idx="791">
                  <c:v>217</c:v>
                </c:pt>
                <c:pt idx="792">
                  <c:v>168</c:v>
                </c:pt>
                <c:pt idx="793">
                  <c:v>178</c:v>
                </c:pt>
                <c:pt idx="794">
                  <c:v>188</c:v>
                </c:pt>
                <c:pt idx="795">
                  <c:v>185</c:v>
                </c:pt>
                <c:pt idx="796">
                  <c:v>201</c:v>
                </c:pt>
                <c:pt idx="797">
                  <c:v>206</c:v>
                </c:pt>
                <c:pt idx="798">
                  <c:v>195</c:v>
                </c:pt>
                <c:pt idx="799">
                  <c:v>176</c:v>
                </c:pt>
                <c:pt idx="800">
                  <c:v>169</c:v>
                </c:pt>
                <c:pt idx="801">
                  <c:v>157</c:v>
                </c:pt>
                <c:pt idx="802">
                  <c:v>152</c:v>
                </c:pt>
                <c:pt idx="803">
                  <c:v>170</c:v>
                </c:pt>
                <c:pt idx="804">
                  <c:v>165</c:v>
                </c:pt>
                <c:pt idx="805">
                  <c:v>209</c:v>
                </c:pt>
                <c:pt idx="806">
                  <c:v>161</c:v>
                </c:pt>
                <c:pt idx="807">
                  <c:v>187</c:v>
                </c:pt>
                <c:pt idx="808">
                  <c:v>173</c:v>
                </c:pt>
                <c:pt idx="809">
                  <c:v>158</c:v>
                </c:pt>
                <c:pt idx="810">
                  <c:v>167</c:v>
                </c:pt>
                <c:pt idx="811">
                  <c:v>185</c:v>
                </c:pt>
                <c:pt idx="812">
                  <c:v>177</c:v>
                </c:pt>
                <c:pt idx="813">
                  <c:v>225</c:v>
                </c:pt>
                <c:pt idx="814">
                  <c:v>190</c:v>
                </c:pt>
                <c:pt idx="815">
                  <c:v>179</c:v>
                </c:pt>
                <c:pt idx="816">
                  <c:v>199</c:v>
                </c:pt>
                <c:pt idx="817">
                  <c:v>181</c:v>
                </c:pt>
                <c:pt idx="818">
                  <c:v>161</c:v>
                </c:pt>
                <c:pt idx="819">
                  <c:v>176</c:v>
                </c:pt>
                <c:pt idx="820">
                  <c:v>169</c:v>
                </c:pt>
                <c:pt idx="821">
                  <c:v>203</c:v>
                </c:pt>
                <c:pt idx="822">
                  <c:v>215</c:v>
                </c:pt>
                <c:pt idx="823">
                  <c:v>176</c:v>
                </c:pt>
                <c:pt idx="824">
                  <c:v>206</c:v>
                </c:pt>
                <c:pt idx="825">
                  <c:v>335</c:v>
                </c:pt>
                <c:pt idx="826">
                  <c:v>209</c:v>
                </c:pt>
                <c:pt idx="827">
                  <c:v>205</c:v>
                </c:pt>
                <c:pt idx="828">
                  <c:v>207</c:v>
                </c:pt>
                <c:pt idx="829">
                  <c:v>190</c:v>
                </c:pt>
                <c:pt idx="830">
                  <c:v>196</c:v>
                </c:pt>
                <c:pt idx="831">
                  <c:v>192</c:v>
                </c:pt>
                <c:pt idx="832">
                  <c:v>197</c:v>
                </c:pt>
                <c:pt idx="833">
                  <c:v>187</c:v>
                </c:pt>
                <c:pt idx="834">
                  <c:v>185</c:v>
                </c:pt>
                <c:pt idx="835">
                  <c:v>176</c:v>
                </c:pt>
                <c:pt idx="836">
                  <c:v>181</c:v>
                </c:pt>
                <c:pt idx="837">
                  <c:v>183</c:v>
                </c:pt>
                <c:pt idx="838">
                  <c:v>187</c:v>
                </c:pt>
                <c:pt idx="839">
                  <c:v>191</c:v>
                </c:pt>
                <c:pt idx="840">
                  <c:v>189</c:v>
                </c:pt>
                <c:pt idx="841">
                  <c:v>198</c:v>
                </c:pt>
                <c:pt idx="842">
                  <c:v>234</c:v>
                </c:pt>
                <c:pt idx="843">
                  <c:v>214</c:v>
                </c:pt>
                <c:pt idx="844">
                  <c:v>239</c:v>
                </c:pt>
                <c:pt idx="845">
                  <c:v>205</c:v>
                </c:pt>
                <c:pt idx="846">
                  <c:v>232</c:v>
                </c:pt>
                <c:pt idx="847">
                  <c:v>223</c:v>
                </c:pt>
                <c:pt idx="848">
                  <c:v>228</c:v>
                </c:pt>
                <c:pt idx="849">
                  <c:v>227</c:v>
                </c:pt>
                <c:pt idx="850">
                  <c:v>225</c:v>
                </c:pt>
                <c:pt idx="851">
                  <c:v>255</c:v>
                </c:pt>
                <c:pt idx="852">
                  <c:v>221</c:v>
                </c:pt>
                <c:pt idx="853">
                  <c:v>214</c:v>
                </c:pt>
                <c:pt idx="854">
                  <c:v>213</c:v>
                </c:pt>
                <c:pt idx="855">
                  <c:v>217</c:v>
                </c:pt>
                <c:pt idx="856">
                  <c:v>204</c:v>
                </c:pt>
                <c:pt idx="857">
                  <c:v>209</c:v>
                </c:pt>
                <c:pt idx="858">
                  <c:v>215</c:v>
                </c:pt>
                <c:pt idx="859">
                  <c:v>210</c:v>
                </c:pt>
                <c:pt idx="860">
                  <c:v>207</c:v>
                </c:pt>
                <c:pt idx="861">
                  <c:v>209</c:v>
                </c:pt>
                <c:pt idx="862">
                  <c:v>235</c:v>
                </c:pt>
                <c:pt idx="863">
                  <c:v>222</c:v>
                </c:pt>
                <c:pt idx="864">
                  <c:v>220</c:v>
                </c:pt>
                <c:pt idx="865">
                  <c:v>231</c:v>
                </c:pt>
                <c:pt idx="866">
                  <c:v>236</c:v>
                </c:pt>
                <c:pt idx="867">
                  <c:v>227</c:v>
                </c:pt>
                <c:pt idx="868">
                  <c:v>225</c:v>
                </c:pt>
                <c:pt idx="869">
                  <c:v>229</c:v>
                </c:pt>
                <c:pt idx="870">
                  <c:v>239</c:v>
                </c:pt>
                <c:pt idx="871">
                  <c:v>345</c:v>
                </c:pt>
                <c:pt idx="872">
                  <c:v>387</c:v>
                </c:pt>
                <c:pt idx="873">
                  <c:v>286</c:v>
                </c:pt>
                <c:pt idx="874">
                  <c:v>345</c:v>
                </c:pt>
                <c:pt idx="875">
                  <c:v>264</c:v>
                </c:pt>
                <c:pt idx="876">
                  <c:v>265</c:v>
                </c:pt>
                <c:pt idx="877">
                  <c:v>265</c:v>
                </c:pt>
                <c:pt idx="878">
                  <c:v>244</c:v>
                </c:pt>
                <c:pt idx="879">
                  <c:v>258</c:v>
                </c:pt>
                <c:pt idx="880">
                  <c:v>264</c:v>
                </c:pt>
                <c:pt idx="881">
                  <c:v>246</c:v>
                </c:pt>
                <c:pt idx="882">
                  <c:v>243</c:v>
                </c:pt>
                <c:pt idx="883">
                  <c:v>259</c:v>
                </c:pt>
                <c:pt idx="884">
                  <c:v>249</c:v>
                </c:pt>
                <c:pt idx="885">
                  <c:v>269</c:v>
                </c:pt>
                <c:pt idx="886">
                  <c:v>277</c:v>
                </c:pt>
                <c:pt idx="887">
                  <c:v>274</c:v>
                </c:pt>
                <c:pt idx="888">
                  <c:v>268</c:v>
                </c:pt>
                <c:pt idx="889">
                  <c:v>253</c:v>
                </c:pt>
                <c:pt idx="890">
                  <c:v>263</c:v>
                </c:pt>
                <c:pt idx="891">
                  <c:v>279</c:v>
                </c:pt>
                <c:pt idx="892">
                  <c:v>241</c:v>
                </c:pt>
                <c:pt idx="893">
                  <c:v>246</c:v>
                </c:pt>
                <c:pt idx="894">
                  <c:v>256</c:v>
                </c:pt>
                <c:pt idx="895">
                  <c:v>259</c:v>
                </c:pt>
                <c:pt idx="896">
                  <c:v>260</c:v>
                </c:pt>
                <c:pt idx="897">
                  <c:v>262</c:v>
                </c:pt>
                <c:pt idx="898">
                  <c:v>274</c:v>
                </c:pt>
                <c:pt idx="899">
                  <c:v>272</c:v>
                </c:pt>
                <c:pt idx="900">
                  <c:v>272</c:v>
                </c:pt>
                <c:pt idx="901">
                  <c:v>272</c:v>
                </c:pt>
                <c:pt idx="902">
                  <c:v>257</c:v>
                </c:pt>
              </c:numCache>
            </c:numRef>
          </c:yVal>
        </c:ser>
        <c:ser>
          <c:idx val="1"/>
          <c:order val="1"/>
          <c:tx>
            <c:strRef>
              <c:f>index!$P$4</c:f>
              <c:strCache>
                <c:ptCount val="1"/>
                <c:pt idx="0">
                  <c:v>retail</c:v>
                </c:pt>
              </c:strCache>
            </c:strRef>
          </c:tx>
          <c:spPr>
            <a:ln w="34925">
              <a:solidFill>
                <a:srgbClr val="FF0000"/>
              </a:solidFill>
            </a:ln>
          </c:spPr>
          <c:marker>
            <c:symbol val="none"/>
          </c:marker>
          <c:xVal>
            <c:numRef>
              <c:f>index!$N$5:$N$1040</c:f>
              <c:numCache>
                <c:formatCode>General</c:formatCode>
                <c:ptCount val="1036"/>
                <c:pt idx="0">
                  <c:v>2001.2327173169058</c:v>
                </c:pt>
                <c:pt idx="1">
                  <c:v>2001.2419986310747</c:v>
                </c:pt>
                <c:pt idx="2">
                  <c:v>2001.260479123888</c:v>
                </c:pt>
                <c:pt idx="3">
                  <c:v>2001.2650787132111</c:v>
                </c:pt>
                <c:pt idx="4">
                  <c:v>2001.2721423682408</c:v>
                </c:pt>
                <c:pt idx="5">
                  <c:v>2001.2778918548938</c:v>
                </c:pt>
                <c:pt idx="6">
                  <c:v>2001.2836413415469</c:v>
                </c:pt>
                <c:pt idx="7">
                  <c:v>2001.2836413415469</c:v>
                </c:pt>
                <c:pt idx="8">
                  <c:v>2001.2928405201908</c:v>
                </c:pt>
                <c:pt idx="9">
                  <c:v>2001.3021218343483</c:v>
                </c:pt>
                <c:pt idx="10">
                  <c:v>2001.3160027378508</c:v>
                </c:pt>
                <c:pt idx="11">
                  <c:v>2001.3160027378508</c:v>
                </c:pt>
                <c:pt idx="12">
                  <c:v>2001.3160027378508</c:v>
                </c:pt>
                <c:pt idx="13">
                  <c:v>2001.3298836413414</c:v>
                </c:pt>
                <c:pt idx="14">
                  <c:v>2001.3344832306598</c:v>
                </c:pt>
                <c:pt idx="15">
                  <c:v>2001.3530458589844</c:v>
                </c:pt>
                <c:pt idx="16">
                  <c:v>2001.3530458589844</c:v>
                </c:pt>
                <c:pt idx="17">
                  <c:v>2001.3761259411363</c:v>
                </c:pt>
                <c:pt idx="18">
                  <c:v>2001.3854072552999</c:v>
                </c:pt>
                <c:pt idx="19">
                  <c:v>2001.4039698836461</c:v>
                </c:pt>
                <c:pt idx="20">
                  <c:v>2001.4178507871502</c:v>
                </c:pt>
                <c:pt idx="21">
                  <c:v>2001.4317316906231</c:v>
                </c:pt>
                <c:pt idx="22">
                  <c:v>2001.4409308692677</c:v>
                </c:pt>
                <c:pt idx="23">
                  <c:v>2001.450212183436</c:v>
                </c:pt>
                <c:pt idx="24">
                  <c:v>2001.4548117727611</c:v>
                </c:pt>
                <c:pt idx="25">
                  <c:v>2001.4594934976051</c:v>
                </c:pt>
                <c:pt idx="26">
                  <c:v>2001.4686926762511</c:v>
                </c:pt>
                <c:pt idx="27">
                  <c:v>2001.4825735797401</c:v>
                </c:pt>
                <c:pt idx="28">
                  <c:v>2001.4918548939079</c:v>
                </c:pt>
                <c:pt idx="29">
                  <c:v>2001.5103353867214</c:v>
                </c:pt>
                <c:pt idx="30">
                  <c:v>2001.5288980150578</c:v>
                </c:pt>
                <c:pt idx="31">
                  <c:v>2001.5427789185478</c:v>
                </c:pt>
                <c:pt idx="32">
                  <c:v>2001.5473785078698</c:v>
                </c:pt>
                <c:pt idx="33">
                  <c:v>2001.561259411362</c:v>
                </c:pt>
                <c:pt idx="34">
                  <c:v>2001.5658590006988</c:v>
                </c:pt>
                <c:pt idx="35">
                  <c:v>2001.5844216290104</c:v>
                </c:pt>
                <c:pt idx="36">
                  <c:v>2001.5983025325004</c:v>
                </c:pt>
                <c:pt idx="37">
                  <c:v>2001.6213826146372</c:v>
                </c:pt>
                <c:pt idx="38">
                  <c:v>2001.6306639288159</c:v>
                </c:pt>
                <c:pt idx="39">
                  <c:v>2001.649144421629</c:v>
                </c:pt>
                <c:pt idx="40">
                  <c:v>2001.6538261464748</c:v>
                </c:pt>
                <c:pt idx="41">
                  <c:v>2001.6723066392744</c:v>
                </c:pt>
                <c:pt idx="42">
                  <c:v>2001.6907871321014</c:v>
                </c:pt>
                <c:pt idx="43">
                  <c:v>2001.704668035592</c:v>
                </c:pt>
                <c:pt idx="44">
                  <c:v>2001.7185489390829</c:v>
                </c:pt>
                <c:pt idx="45">
                  <c:v>2001.746392881588</c:v>
                </c:pt>
                <c:pt idx="46">
                  <c:v>2001.7509924709104</c:v>
                </c:pt>
                <c:pt idx="47">
                  <c:v>2001.7787542778908</c:v>
                </c:pt>
                <c:pt idx="48">
                  <c:v>2001.792635181383</c:v>
                </c:pt>
                <c:pt idx="49">
                  <c:v>2001.8065160848735</c:v>
                </c:pt>
                <c:pt idx="50">
                  <c:v>2001.8203969883598</c:v>
                </c:pt>
                <c:pt idx="51">
                  <c:v>2001.8203969883598</c:v>
                </c:pt>
                <c:pt idx="52">
                  <c:v>2001.8481587953456</c:v>
                </c:pt>
                <c:pt idx="53">
                  <c:v>2001.8574401095098</c:v>
                </c:pt>
                <c:pt idx="54">
                  <c:v>2001.8852019164956</c:v>
                </c:pt>
                <c:pt idx="55">
                  <c:v>2001.8944010951398</c:v>
                </c:pt>
                <c:pt idx="56">
                  <c:v>2001.9129637234885</c:v>
                </c:pt>
                <c:pt idx="57">
                  <c:v>2001.9129637234885</c:v>
                </c:pt>
                <c:pt idx="58">
                  <c:v>2001.9268446269677</c:v>
                </c:pt>
                <c:pt idx="59">
                  <c:v>2001.931444216279</c:v>
                </c:pt>
                <c:pt idx="60">
                  <c:v>2001.9592060232717</c:v>
                </c:pt>
                <c:pt idx="61">
                  <c:v>2001.9638056125941</c:v>
                </c:pt>
                <c:pt idx="62">
                  <c:v>2001.9823682409308</c:v>
                </c:pt>
                <c:pt idx="63">
                  <c:v>2001.9869678302639</c:v>
                </c:pt>
                <c:pt idx="64">
                  <c:v>2002.0101300479098</c:v>
                </c:pt>
                <c:pt idx="65">
                  <c:v>2002.0332101300478</c:v>
                </c:pt>
                <c:pt idx="66">
                  <c:v>2002.0470910335387</c:v>
                </c:pt>
                <c:pt idx="67">
                  <c:v>2002.0563723477071</c:v>
                </c:pt>
                <c:pt idx="68">
                  <c:v>2002.0795345653648</c:v>
                </c:pt>
                <c:pt idx="69">
                  <c:v>2002.1026967830253</c:v>
                </c:pt>
                <c:pt idx="70">
                  <c:v>2002.1304585900048</c:v>
                </c:pt>
                <c:pt idx="71">
                  <c:v>2002.1443394934865</c:v>
                </c:pt>
                <c:pt idx="72">
                  <c:v>2002.1443394934865</c:v>
                </c:pt>
                <c:pt idx="73">
                  <c:v>2002.1443394934865</c:v>
                </c:pt>
                <c:pt idx="74">
                  <c:v>2002.1628199863108</c:v>
                </c:pt>
                <c:pt idx="75">
                  <c:v>2002.1767008897998</c:v>
                </c:pt>
                <c:pt idx="76">
                  <c:v>2002.1905817932961</c:v>
                </c:pt>
                <c:pt idx="77">
                  <c:v>2002.1946064339381</c:v>
                </c:pt>
                <c:pt idx="78">
                  <c:v>2002.2044626967829</c:v>
                </c:pt>
                <c:pt idx="79">
                  <c:v>2002.2137440109498</c:v>
                </c:pt>
                <c:pt idx="80">
                  <c:v>2002.2137440109498</c:v>
                </c:pt>
                <c:pt idx="81">
                  <c:v>2002.2183436002751</c:v>
                </c:pt>
                <c:pt idx="82">
                  <c:v>2002.2276249144422</c:v>
                </c:pt>
                <c:pt idx="83">
                  <c:v>2002.2322245037647</c:v>
                </c:pt>
                <c:pt idx="84">
                  <c:v>2002.2415058179329</c:v>
                </c:pt>
                <c:pt idx="85">
                  <c:v>2002.2415058179329</c:v>
                </c:pt>
                <c:pt idx="86">
                  <c:v>2002.2461054072671</c:v>
                </c:pt>
                <c:pt idx="87">
                  <c:v>2002.2553867214237</c:v>
                </c:pt>
                <c:pt idx="88">
                  <c:v>2002.2645859000711</c:v>
                </c:pt>
                <c:pt idx="89">
                  <c:v>2002.2738672142368</c:v>
                </c:pt>
                <c:pt idx="90">
                  <c:v>2002.2784668035592</c:v>
                </c:pt>
                <c:pt idx="91">
                  <c:v>2002.2831485283884</c:v>
                </c:pt>
                <c:pt idx="92">
                  <c:v>2002.2877481177277</c:v>
                </c:pt>
                <c:pt idx="93">
                  <c:v>2002.2923477070499</c:v>
                </c:pt>
                <c:pt idx="94">
                  <c:v>2002.3062286105408</c:v>
                </c:pt>
                <c:pt idx="95">
                  <c:v>2002.3155099247226</c:v>
                </c:pt>
                <c:pt idx="96">
                  <c:v>2002.3155099247226</c:v>
                </c:pt>
                <c:pt idx="97">
                  <c:v>2002.3247912388656</c:v>
                </c:pt>
                <c:pt idx="98">
                  <c:v>2002.3386721423683</c:v>
                </c:pt>
                <c:pt idx="99">
                  <c:v>2002.3478713210131</c:v>
                </c:pt>
                <c:pt idx="100">
                  <c:v>2002.3710335386615</c:v>
                </c:pt>
                <c:pt idx="101">
                  <c:v>2002.3803148528209</c:v>
                </c:pt>
                <c:pt idx="102">
                  <c:v>2002.3895961670089</c:v>
                </c:pt>
                <c:pt idx="103">
                  <c:v>2002.3941957563204</c:v>
                </c:pt>
                <c:pt idx="104">
                  <c:v>2002.4034770705</c:v>
                </c:pt>
                <c:pt idx="105">
                  <c:v>2002.4219575633131</c:v>
                </c:pt>
                <c:pt idx="106">
                  <c:v>2002.4404380561248</c:v>
                </c:pt>
                <c:pt idx="107">
                  <c:v>2002.4497193703003</c:v>
                </c:pt>
                <c:pt idx="108">
                  <c:v>2002.4543189596059</c:v>
                </c:pt>
                <c:pt idx="109">
                  <c:v>2002.4543189596059</c:v>
                </c:pt>
                <c:pt idx="110">
                  <c:v>2002.4543189596059</c:v>
                </c:pt>
                <c:pt idx="111">
                  <c:v>2002.4728815879535</c:v>
                </c:pt>
                <c:pt idx="112">
                  <c:v>2002.4867624914461</c:v>
                </c:pt>
                <c:pt idx="113">
                  <c:v>2002.500643394935</c:v>
                </c:pt>
                <c:pt idx="114">
                  <c:v>2002.5145242984147</c:v>
                </c:pt>
                <c:pt idx="115">
                  <c:v>2002.5330047912389</c:v>
                </c:pt>
                <c:pt idx="116">
                  <c:v>2002.5468856947311</c:v>
                </c:pt>
                <c:pt idx="117">
                  <c:v>2002.5607665982204</c:v>
                </c:pt>
                <c:pt idx="118">
                  <c:v>2002.5746475017108</c:v>
                </c:pt>
                <c:pt idx="119">
                  <c:v>2002.5885284052019</c:v>
                </c:pt>
                <c:pt idx="120">
                  <c:v>2002.6024093086926</c:v>
                </c:pt>
                <c:pt idx="121">
                  <c:v>2002.6162902121828</c:v>
                </c:pt>
                <c:pt idx="122">
                  <c:v>2002.6301711156741</c:v>
                </c:pt>
                <c:pt idx="123">
                  <c:v>2002.6394524298398</c:v>
                </c:pt>
                <c:pt idx="124">
                  <c:v>2002.6440520191547</c:v>
                </c:pt>
                <c:pt idx="125">
                  <c:v>2002.6533333333136</c:v>
                </c:pt>
                <c:pt idx="126">
                  <c:v>2002.6579329226556</c:v>
                </c:pt>
                <c:pt idx="127">
                  <c:v>2002.6672142368036</c:v>
                </c:pt>
                <c:pt idx="128">
                  <c:v>2002.6764134154678</c:v>
                </c:pt>
                <c:pt idx="129">
                  <c:v>2002.6856947296371</c:v>
                </c:pt>
                <c:pt idx="130">
                  <c:v>2002.69029431894</c:v>
                </c:pt>
                <c:pt idx="131">
                  <c:v>2002.6949760437997</c:v>
                </c:pt>
                <c:pt idx="132">
                  <c:v>2002.7041752224504</c:v>
                </c:pt>
                <c:pt idx="133">
                  <c:v>2002.7088569473003</c:v>
                </c:pt>
                <c:pt idx="134">
                  <c:v>2002.7181382614647</c:v>
                </c:pt>
                <c:pt idx="135">
                  <c:v>2002.7273374401111</c:v>
                </c:pt>
                <c:pt idx="136">
                  <c:v>2002.7320191649555</c:v>
                </c:pt>
                <c:pt idx="137">
                  <c:v>2002.7320191649555</c:v>
                </c:pt>
                <c:pt idx="138">
                  <c:v>2002.7366187542882</c:v>
                </c:pt>
                <c:pt idx="139">
                  <c:v>2002.7459000684462</c:v>
                </c:pt>
                <c:pt idx="140">
                  <c:v>2002.755099247091</c:v>
                </c:pt>
                <c:pt idx="141">
                  <c:v>2002.7597809719371</c:v>
                </c:pt>
                <c:pt idx="142">
                  <c:v>2002.7689801505819</c:v>
                </c:pt>
                <c:pt idx="143">
                  <c:v>2002.7736618754277</c:v>
                </c:pt>
                <c:pt idx="144">
                  <c:v>2002.7782614647651</c:v>
                </c:pt>
                <c:pt idx="145">
                  <c:v>2002.782861054073</c:v>
                </c:pt>
                <c:pt idx="146">
                  <c:v>2002.7875427789186</c:v>
                </c:pt>
                <c:pt idx="147">
                  <c:v>2002.7967419575634</c:v>
                </c:pt>
                <c:pt idx="148">
                  <c:v>2002.8014236824092</c:v>
                </c:pt>
                <c:pt idx="149">
                  <c:v>2002.8199041752225</c:v>
                </c:pt>
                <c:pt idx="150">
                  <c:v>2002.8337850787132</c:v>
                </c:pt>
                <c:pt idx="151">
                  <c:v>2002.8383846680356</c:v>
                </c:pt>
                <c:pt idx="152">
                  <c:v>2002.8430663928798</c:v>
                </c:pt>
                <c:pt idx="153">
                  <c:v>2002.8430663928798</c:v>
                </c:pt>
                <c:pt idx="154">
                  <c:v>2002.8569472963698</c:v>
                </c:pt>
                <c:pt idx="155">
                  <c:v>2002.8661464750148</c:v>
                </c:pt>
                <c:pt idx="156">
                  <c:v>2002.875427789186</c:v>
                </c:pt>
                <c:pt idx="157">
                  <c:v>2002.8847091033538</c:v>
                </c:pt>
                <c:pt idx="158">
                  <c:v>2002.8984257357974</c:v>
                </c:pt>
                <c:pt idx="159">
                  <c:v>2002.9025325119778</c:v>
                </c:pt>
                <c:pt idx="160">
                  <c:v>2002.9170704996611</c:v>
                </c:pt>
                <c:pt idx="161">
                  <c:v>2002.9216700889801</c:v>
                </c:pt>
                <c:pt idx="162">
                  <c:v>2002.9448323066392</c:v>
                </c:pt>
                <c:pt idx="163">
                  <c:v>2002.9541136208077</c:v>
                </c:pt>
                <c:pt idx="164">
                  <c:v>2002.9633127994498</c:v>
                </c:pt>
                <c:pt idx="165">
                  <c:v>2002.9771937029461</c:v>
                </c:pt>
                <c:pt idx="166">
                  <c:v>2002.9818754278003</c:v>
                </c:pt>
                <c:pt idx="167">
                  <c:v>2003.0003559206061</c:v>
                </c:pt>
                <c:pt idx="168">
                  <c:v>2003.0188364134156</c:v>
                </c:pt>
                <c:pt idx="169">
                  <c:v>2003.0327173169048</c:v>
                </c:pt>
                <c:pt idx="170">
                  <c:v>2003.0558795345653</c:v>
                </c:pt>
                <c:pt idx="171">
                  <c:v>2003.0605612594109</c:v>
                </c:pt>
                <c:pt idx="172">
                  <c:v>2003.0646680355908</c:v>
                </c:pt>
                <c:pt idx="173">
                  <c:v>2003.0697604380562</c:v>
                </c:pt>
                <c:pt idx="174">
                  <c:v>2003.0790417522251</c:v>
                </c:pt>
                <c:pt idx="175">
                  <c:v>2003.0836413415468</c:v>
                </c:pt>
                <c:pt idx="176">
                  <c:v>2003.0929226557148</c:v>
                </c:pt>
                <c:pt idx="177">
                  <c:v>2003.1022039698828</c:v>
                </c:pt>
                <c:pt idx="178">
                  <c:v>2003.1206844626981</c:v>
                </c:pt>
                <c:pt idx="179">
                  <c:v>2003.1299657768652</c:v>
                </c:pt>
                <c:pt idx="180">
                  <c:v>2003.1391649555098</c:v>
                </c:pt>
                <c:pt idx="181">
                  <c:v>2003.153045858983</c:v>
                </c:pt>
                <c:pt idx="182">
                  <c:v>2003.1669267624914</c:v>
                </c:pt>
                <c:pt idx="183">
                  <c:v>2003.1762080766598</c:v>
                </c:pt>
                <c:pt idx="184">
                  <c:v>2003.1900889801507</c:v>
                </c:pt>
                <c:pt idx="185">
                  <c:v>2003.1900889801507</c:v>
                </c:pt>
                <c:pt idx="186">
                  <c:v>2003.1993702943007</c:v>
                </c:pt>
                <c:pt idx="187">
                  <c:v>2003.2039698836413</c:v>
                </c:pt>
                <c:pt idx="188">
                  <c:v>2003.2085694729772</c:v>
                </c:pt>
                <c:pt idx="189">
                  <c:v>2003.21325119781</c:v>
                </c:pt>
                <c:pt idx="190">
                  <c:v>2003.2317316906231</c:v>
                </c:pt>
                <c:pt idx="191">
                  <c:v>2003.2548939082819</c:v>
                </c:pt>
                <c:pt idx="192">
                  <c:v>2003.2826557152748</c:v>
                </c:pt>
                <c:pt idx="193">
                  <c:v>2003.3011362080645</c:v>
                </c:pt>
                <c:pt idx="194">
                  <c:v>2003.31961670089</c:v>
                </c:pt>
                <c:pt idx="195">
                  <c:v>2003.3288980150578</c:v>
                </c:pt>
                <c:pt idx="196">
                  <c:v>2003.3427789185478</c:v>
                </c:pt>
                <c:pt idx="197">
                  <c:v>2003.3520602327158</c:v>
                </c:pt>
                <c:pt idx="198">
                  <c:v>2003.365941136208</c:v>
                </c:pt>
                <c:pt idx="199">
                  <c:v>2003.3844216290097</c:v>
                </c:pt>
                <c:pt idx="200">
                  <c:v>2003.3937029431895</c:v>
                </c:pt>
                <c:pt idx="201">
                  <c:v>2003.412183436003</c:v>
                </c:pt>
                <c:pt idx="202">
                  <c:v>2003.4260643394935</c:v>
                </c:pt>
                <c:pt idx="203">
                  <c:v>2003.4399452429843</c:v>
                </c:pt>
                <c:pt idx="204">
                  <c:v>2003.4446269678299</c:v>
                </c:pt>
                <c:pt idx="205">
                  <c:v>2003.453826146475</c:v>
                </c:pt>
                <c:pt idx="206">
                  <c:v>2003.4723887748098</c:v>
                </c:pt>
                <c:pt idx="207">
                  <c:v>2003.4723887748098</c:v>
                </c:pt>
                <c:pt idx="208">
                  <c:v>2003.4815879534565</c:v>
                </c:pt>
                <c:pt idx="209">
                  <c:v>2003.4954688569474</c:v>
                </c:pt>
                <c:pt idx="210">
                  <c:v>2003.5001505817961</c:v>
                </c:pt>
                <c:pt idx="211">
                  <c:v>2003.509349760438</c:v>
                </c:pt>
                <c:pt idx="212">
                  <c:v>2003.5232306639248</c:v>
                </c:pt>
                <c:pt idx="213">
                  <c:v>2003.5325119780971</c:v>
                </c:pt>
                <c:pt idx="214">
                  <c:v>2003.5371115674195</c:v>
                </c:pt>
                <c:pt idx="215">
                  <c:v>2003.5417932922655</c:v>
                </c:pt>
                <c:pt idx="216">
                  <c:v>2003.546392881588</c:v>
                </c:pt>
                <c:pt idx="217">
                  <c:v>2003.5509924709104</c:v>
                </c:pt>
                <c:pt idx="218">
                  <c:v>2003.5648733744008</c:v>
                </c:pt>
                <c:pt idx="219">
                  <c:v>2003.5695550992511</c:v>
                </c:pt>
                <c:pt idx="220">
                  <c:v>2003.5834360027275</c:v>
                </c:pt>
                <c:pt idx="221">
                  <c:v>2003.5926351813825</c:v>
                </c:pt>
                <c:pt idx="222">
                  <c:v>2003.5926351813825</c:v>
                </c:pt>
                <c:pt idx="223">
                  <c:v>2003.6019164955508</c:v>
                </c:pt>
                <c:pt idx="224">
                  <c:v>2003.6157973990416</c:v>
                </c:pt>
                <c:pt idx="225">
                  <c:v>2003.6203969883538</c:v>
                </c:pt>
                <c:pt idx="226">
                  <c:v>2003.638959616701</c:v>
                </c:pt>
                <c:pt idx="227">
                  <c:v>2003.6574401095027</c:v>
                </c:pt>
                <c:pt idx="228">
                  <c:v>2003.6574401095027</c:v>
                </c:pt>
                <c:pt idx="229">
                  <c:v>2003.6667214236861</c:v>
                </c:pt>
                <c:pt idx="230">
                  <c:v>2003.6667214236861</c:v>
                </c:pt>
                <c:pt idx="231">
                  <c:v>2003.6713210129915</c:v>
                </c:pt>
                <c:pt idx="232">
                  <c:v>2003.6713210129915</c:v>
                </c:pt>
                <c:pt idx="233">
                  <c:v>2003.6759206023248</c:v>
                </c:pt>
                <c:pt idx="234">
                  <c:v>2003.6852019164949</c:v>
                </c:pt>
                <c:pt idx="235">
                  <c:v>2003.6898015058148</c:v>
                </c:pt>
                <c:pt idx="236">
                  <c:v>2003.6944832306503</c:v>
                </c:pt>
                <c:pt idx="237">
                  <c:v>2003.6990828199696</c:v>
                </c:pt>
                <c:pt idx="238">
                  <c:v>2003.7129637234873</c:v>
                </c:pt>
                <c:pt idx="239">
                  <c:v>2003.7129637234873</c:v>
                </c:pt>
                <c:pt idx="240">
                  <c:v>2003.7222450376448</c:v>
                </c:pt>
                <c:pt idx="241">
                  <c:v>2003.7315263518128</c:v>
                </c:pt>
                <c:pt idx="242">
                  <c:v>2003.7315263518128</c:v>
                </c:pt>
                <c:pt idx="243">
                  <c:v>2003.7454072553046</c:v>
                </c:pt>
                <c:pt idx="244">
                  <c:v>2003.7454072553046</c:v>
                </c:pt>
                <c:pt idx="245">
                  <c:v>2003.750006844627</c:v>
                </c:pt>
                <c:pt idx="246">
                  <c:v>2003.750006844627</c:v>
                </c:pt>
                <c:pt idx="247">
                  <c:v>2003.7638877481181</c:v>
                </c:pt>
                <c:pt idx="248">
                  <c:v>2003.7684873374399</c:v>
                </c:pt>
                <c:pt idx="249">
                  <c:v>2003.7731690622861</c:v>
                </c:pt>
                <c:pt idx="250">
                  <c:v>2003.7823682409298</c:v>
                </c:pt>
                <c:pt idx="251">
                  <c:v>2003.7870499657781</c:v>
                </c:pt>
                <c:pt idx="252">
                  <c:v>2003.7870499657781</c:v>
                </c:pt>
                <c:pt idx="253">
                  <c:v>2003.8009308692676</c:v>
                </c:pt>
                <c:pt idx="254">
                  <c:v>2003.8101300479098</c:v>
                </c:pt>
                <c:pt idx="255">
                  <c:v>2003.8148117727583</c:v>
                </c:pt>
                <c:pt idx="256">
                  <c:v>2003.8332922655698</c:v>
                </c:pt>
                <c:pt idx="257">
                  <c:v>2003.8517727583846</c:v>
                </c:pt>
                <c:pt idx="258">
                  <c:v>2003.8610540725529</c:v>
                </c:pt>
                <c:pt idx="259">
                  <c:v>2003.8749349760292</c:v>
                </c:pt>
                <c:pt idx="260">
                  <c:v>2003.8888158795346</c:v>
                </c:pt>
                <c:pt idx="261">
                  <c:v>2003.9026967830357</c:v>
                </c:pt>
                <c:pt idx="262">
                  <c:v>2003.9119780971937</c:v>
                </c:pt>
                <c:pt idx="263">
                  <c:v>2003.9211772758379</c:v>
                </c:pt>
                <c:pt idx="264">
                  <c:v>2003.9304585900068</c:v>
                </c:pt>
                <c:pt idx="265">
                  <c:v>2003.9350581793301</c:v>
                </c:pt>
                <c:pt idx="266">
                  <c:v>2003.9443394934976</c:v>
                </c:pt>
                <c:pt idx="267">
                  <c:v>2003.9489390828201</c:v>
                </c:pt>
                <c:pt idx="268">
                  <c:v>2003.9582203969878</c:v>
                </c:pt>
                <c:pt idx="269">
                  <c:v>2003.9721013004801</c:v>
                </c:pt>
                <c:pt idx="270">
                  <c:v>2003.9767008898016</c:v>
                </c:pt>
                <c:pt idx="271">
                  <c:v>2003.9813826146476</c:v>
                </c:pt>
                <c:pt idx="272">
                  <c:v>2003.9952635181382</c:v>
                </c:pt>
                <c:pt idx="273">
                  <c:v>2003.9998631074611</c:v>
                </c:pt>
                <c:pt idx="274">
                  <c:v>2004.0044626967829</c:v>
                </c:pt>
                <c:pt idx="275">
                  <c:v>2004.0183436002737</c:v>
                </c:pt>
                <c:pt idx="276">
                  <c:v>2004.02302532512</c:v>
                </c:pt>
                <c:pt idx="277">
                  <c:v>2004.0323066392878</c:v>
                </c:pt>
                <c:pt idx="278">
                  <c:v>2004.0415058179328</c:v>
                </c:pt>
                <c:pt idx="279">
                  <c:v>2004.0507871321013</c:v>
                </c:pt>
                <c:pt idx="280">
                  <c:v>2004.0646680355908</c:v>
                </c:pt>
                <c:pt idx="281">
                  <c:v>2004.0831485283857</c:v>
                </c:pt>
                <c:pt idx="282">
                  <c:v>2004.0970294318959</c:v>
                </c:pt>
                <c:pt idx="283">
                  <c:v>2004.1017111567419</c:v>
                </c:pt>
                <c:pt idx="284">
                  <c:v>2004.1109103353742</c:v>
                </c:pt>
                <c:pt idx="285">
                  <c:v>2004.1155920602439</c:v>
                </c:pt>
                <c:pt idx="286">
                  <c:v>2004.124791238864</c:v>
                </c:pt>
                <c:pt idx="287">
                  <c:v>2004.1294729637234</c:v>
                </c:pt>
                <c:pt idx="288">
                  <c:v>2004.1433538672143</c:v>
                </c:pt>
                <c:pt idx="289">
                  <c:v>2004.1525530458589</c:v>
                </c:pt>
                <c:pt idx="290">
                  <c:v>2004.1664339493498</c:v>
                </c:pt>
                <c:pt idx="291">
                  <c:v>2004.1757152635182</c:v>
                </c:pt>
                <c:pt idx="292">
                  <c:v>2004.1757152635182</c:v>
                </c:pt>
                <c:pt idx="293">
                  <c:v>2004.180314852819</c:v>
                </c:pt>
                <c:pt idx="294">
                  <c:v>2004.1895961670089</c:v>
                </c:pt>
                <c:pt idx="295">
                  <c:v>2004.2034770704997</c:v>
                </c:pt>
                <c:pt idx="296">
                  <c:v>2004.2266392881611</c:v>
                </c:pt>
                <c:pt idx="297">
                  <c:v>2004.2451197809837</c:v>
                </c:pt>
                <c:pt idx="298">
                  <c:v>2004.2544010951399</c:v>
                </c:pt>
                <c:pt idx="299">
                  <c:v>2004.259000684463</c:v>
                </c:pt>
                <c:pt idx="300">
                  <c:v>2004.259000684463</c:v>
                </c:pt>
                <c:pt idx="301">
                  <c:v>2004.2636002737852</c:v>
                </c:pt>
                <c:pt idx="302">
                  <c:v>2004.2728815879534</c:v>
                </c:pt>
                <c:pt idx="303">
                  <c:v>2004.2774811772761</c:v>
                </c:pt>
                <c:pt idx="304">
                  <c:v>2004.2913620807667</c:v>
                </c:pt>
                <c:pt idx="305">
                  <c:v>2004.2913620807667</c:v>
                </c:pt>
                <c:pt idx="306">
                  <c:v>2004.2960438056125</c:v>
                </c:pt>
                <c:pt idx="307">
                  <c:v>2004.3099247091034</c:v>
                </c:pt>
                <c:pt idx="308">
                  <c:v>2004.3284052019158</c:v>
                </c:pt>
                <c:pt idx="309">
                  <c:v>2004.3468856947311</c:v>
                </c:pt>
                <c:pt idx="310">
                  <c:v>2004.3654483230648</c:v>
                </c:pt>
                <c:pt idx="311">
                  <c:v>2004.3747296372349</c:v>
                </c:pt>
                <c:pt idx="312">
                  <c:v>2004.3839288158581</c:v>
                </c:pt>
                <c:pt idx="313">
                  <c:v>2004.3932101300372</c:v>
                </c:pt>
                <c:pt idx="314">
                  <c:v>2004.4070910335411</c:v>
                </c:pt>
                <c:pt idx="315">
                  <c:v>2004.4070910335411</c:v>
                </c:pt>
                <c:pt idx="316">
                  <c:v>2004.4163723477081</c:v>
                </c:pt>
                <c:pt idx="317">
                  <c:v>2004.4209719370301</c:v>
                </c:pt>
                <c:pt idx="318">
                  <c:v>2004.4209719370301</c:v>
                </c:pt>
                <c:pt idx="319">
                  <c:v>2004.4255715263632</c:v>
                </c:pt>
                <c:pt idx="320">
                  <c:v>2004.4302532511981</c:v>
                </c:pt>
                <c:pt idx="321">
                  <c:v>2004.4441341546878</c:v>
                </c:pt>
                <c:pt idx="322">
                  <c:v>2004.4533333333225</c:v>
                </c:pt>
                <c:pt idx="323">
                  <c:v>2004.4580150581801</c:v>
                </c:pt>
                <c:pt idx="324">
                  <c:v>2004.4672142368127</c:v>
                </c:pt>
                <c:pt idx="325">
                  <c:v>2004.4718959616812</c:v>
                </c:pt>
                <c:pt idx="326">
                  <c:v>2004.4810951403151</c:v>
                </c:pt>
                <c:pt idx="327">
                  <c:v>2004.4903764544829</c:v>
                </c:pt>
                <c:pt idx="328">
                  <c:v>2004.504257357974</c:v>
                </c:pt>
                <c:pt idx="329">
                  <c:v>2004.5088569473003</c:v>
                </c:pt>
                <c:pt idx="330">
                  <c:v>2004.5088569473003</c:v>
                </c:pt>
                <c:pt idx="331">
                  <c:v>2004.5135386721424</c:v>
                </c:pt>
                <c:pt idx="332">
                  <c:v>2004.5274195756328</c:v>
                </c:pt>
                <c:pt idx="333">
                  <c:v>2004.5366187542811</c:v>
                </c:pt>
                <c:pt idx="334">
                  <c:v>2004.5413004791228</c:v>
                </c:pt>
                <c:pt idx="335">
                  <c:v>2004.5459000684464</c:v>
                </c:pt>
                <c:pt idx="336">
                  <c:v>2004.555181382626</c:v>
                </c:pt>
                <c:pt idx="337">
                  <c:v>2004.5776865160849</c:v>
                </c:pt>
                <c:pt idx="338">
                  <c:v>2004.5982203969781</c:v>
                </c:pt>
                <c:pt idx="339">
                  <c:v>2004.6186721423683</c:v>
                </c:pt>
                <c:pt idx="340">
                  <c:v>2004.6341136208048</c:v>
                </c:pt>
                <c:pt idx="341">
                  <c:v>2004.6648323066279</c:v>
                </c:pt>
                <c:pt idx="342">
                  <c:v>2004.6801916495549</c:v>
                </c:pt>
                <c:pt idx="343">
                  <c:v>2004.6956331279951</c:v>
                </c:pt>
                <c:pt idx="344">
                  <c:v>2004.6904585899952</c:v>
                </c:pt>
                <c:pt idx="345">
                  <c:v>2004.7160848733745</c:v>
                </c:pt>
                <c:pt idx="346">
                  <c:v>2004.7315263518128</c:v>
                </c:pt>
                <c:pt idx="347">
                  <c:v>2004.7417111567431</c:v>
                </c:pt>
                <c:pt idx="348">
                  <c:v>2004.7519780971936</c:v>
                </c:pt>
                <c:pt idx="349">
                  <c:v>2004.7776043805613</c:v>
                </c:pt>
                <c:pt idx="350">
                  <c:v>2004.7981382614648</c:v>
                </c:pt>
                <c:pt idx="351">
                  <c:v>2004.8288569472963</c:v>
                </c:pt>
                <c:pt idx="352">
                  <c:v>2004.8545653661881</c:v>
                </c:pt>
                <c:pt idx="353">
                  <c:v>2004.8801916495552</c:v>
                </c:pt>
                <c:pt idx="354">
                  <c:v>2004.8852840520192</c:v>
                </c:pt>
                <c:pt idx="355">
                  <c:v>2004.9109103353858</c:v>
                </c:pt>
                <c:pt idx="356">
                  <c:v>2004.9417111567461</c:v>
                </c:pt>
                <c:pt idx="357">
                  <c:v>2004.9621629021219</c:v>
                </c:pt>
                <c:pt idx="358">
                  <c:v>2004.9826967830261</c:v>
                </c:pt>
                <c:pt idx="359">
                  <c:v>2005.0083230663929</c:v>
                </c:pt>
                <c:pt idx="360">
                  <c:v>2005.0236824093088</c:v>
                </c:pt>
                <c:pt idx="361">
                  <c:v>2005.0442162902098</c:v>
                </c:pt>
                <c:pt idx="362">
                  <c:v>2005.0698425735798</c:v>
                </c:pt>
                <c:pt idx="363">
                  <c:v>2005.1057357973991</c:v>
                </c:pt>
                <c:pt idx="364">
                  <c:v>2005.121095140315</c:v>
                </c:pt>
                <c:pt idx="365">
                  <c:v>2005.1365366187542</c:v>
                </c:pt>
                <c:pt idx="366">
                  <c:v>2005.167255304586</c:v>
                </c:pt>
                <c:pt idx="367">
                  <c:v>2005.1724298425622</c:v>
                </c:pt>
                <c:pt idx="368">
                  <c:v>2005.1928815879528</c:v>
                </c:pt>
                <c:pt idx="369">
                  <c:v>2005.218507871321</c:v>
                </c:pt>
                <c:pt idx="370">
                  <c:v>2005.218507871321</c:v>
                </c:pt>
                <c:pt idx="371">
                  <c:v>2005.2287748117731</c:v>
                </c:pt>
                <c:pt idx="372">
                  <c:v>2005.2441341546878</c:v>
                </c:pt>
                <c:pt idx="373">
                  <c:v>2005.2493086926759</c:v>
                </c:pt>
                <c:pt idx="374">
                  <c:v>2005.2595756331311</c:v>
                </c:pt>
                <c:pt idx="375">
                  <c:v>2005.2800273785078</c:v>
                </c:pt>
                <c:pt idx="376">
                  <c:v>2005.2954688569448</c:v>
                </c:pt>
                <c:pt idx="377">
                  <c:v>2005.321095140315</c:v>
                </c:pt>
                <c:pt idx="378">
                  <c:v>2005.3620807665982</c:v>
                </c:pt>
                <c:pt idx="379">
                  <c:v>2005.3723477070498</c:v>
                </c:pt>
                <c:pt idx="380">
                  <c:v>2005.3826146475008</c:v>
                </c:pt>
                <c:pt idx="381">
                  <c:v>2005.3928815879528</c:v>
                </c:pt>
                <c:pt idx="382">
                  <c:v>2005.418507871321</c:v>
                </c:pt>
                <c:pt idx="383">
                  <c:v>2005.4286926762511</c:v>
                </c:pt>
                <c:pt idx="384">
                  <c:v>2005.4389596167011</c:v>
                </c:pt>
                <c:pt idx="385">
                  <c:v>2005.4594934976051</c:v>
                </c:pt>
                <c:pt idx="386">
                  <c:v>2005.4645859000711</c:v>
                </c:pt>
                <c:pt idx="387">
                  <c:v>2005.469760438056</c:v>
                </c:pt>
                <c:pt idx="388">
                  <c:v>2005.4748528405203</c:v>
                </c:pt>
                <c:pt idx="389">
                  <c:v>2005.4800273785079</c:v>
                </c:pt>
                <c:pt idx="390">
                  <c:v>2005.4902121834359</c:v>
                </c:pt>
                <c:pt idx="391">
                  <c:v>2005.4953867214251</c:v>
                </c:pt>
                <c:pt idx="392">
                  <c:v>2005.5056536618918</c:v>
                </c:pt>
                <c:pt idx="393">
                  <c:v>2005.5159206023272</c:v>
                </c:pt>
                <c:pt idx="394">
                  <c:v>2005.5210130047913</c:v>
                </c:pt>
                <c:pt idx="395">
                  <c:v>2005.5261054072664</c:v>
                </c:pt>
                <c:pt idx="396">
                  <c:v>2005.5312799452431</c:v>
                </c:pt>
                <c:pt idx="397">
                  <c:v>2005.5363723477071</c:v>
                </c:pt>
                <c:pt idx="398">
                  <c:v>2005.5466392881601</c:v>
                </c:pt>
                <c:pt idx="399">
                  <c:v>2005.5518138261464</c:v>
                </c:pt>
                <c:pt idx="400">
                  <c:v>2005.5569062286106</c:v>
                </c:pt>
                <c:pt idx="401">
                  <c:v>2005.5619986310746</c:v>
                </c:pt>
                <c:pt idx="402">
                  <c:v>2005.5876249144408</c:v>
                </c:pt>
                <c:pt idx="403">
                  <c:v>2005.6081587953456</c:v>
                </c:pt>
                <c:pt idx="404">
                  <c:v>2005.6235181382608</c:v>
                </c:pt>
                <c:pt idx="405">
                  <c:v>2005.6286926762491</c:v>
                </c:pt>
                <c:pt idx="406">
                  <c:v>2005.649144421629</c:v>
                </c:pt>
                <c:pt idx="407">
                  <c:v>2005.6645859000685</c:v>
                </c:pt>
                <c:pt idx="408">
                  <c:v>2005.6953045858897</c:v>
                </c:pt>
                <c:pt idx="409">
                  <c:v>2005.7055715263621</c:v>
                </c:pt>
                <c:pt idx="410">
                  <c:v>2005.7158384668035</c:v>
                </c:pt>
                <c:pt idx="411">
                  <c:v>2005.7209308692677</c:v>
                </c:pt>
                <c:pt idx="412">
                  <c:v>2005.7261054072685</c:v>
                </c:pt>
                <c:pt idx="413">
                  <c:v>2005.7311978097193</c:v>
                </c:pt>
                <c:pt idx="414">
                  <c:v>2005.7414647501712</c:v>
                </c:pt>
                <c:pt idx="415">
                  <c:v>2005.7568240930868</c:v>
                </c:pt>
                <c:pt idx="416">
                  <c:v>2005.7773579739903</c:v>
                </c:pt>
                <c:pt idx="417">
                  <c:v>2005.7978918548938</c:v>
                </c:pt>
                <c:pt idx="418">
                  <c:v>2005.8029842573437</c:v>
                </c:pt>
                <c:pt idx="419">
                  <c:v>2005.8235181382609</c:v>
                </c:pt>
                <c:pt idx="420">
                  <c:v>2005.8542368240787</c:v>
                </c:pt>
                <c:pt idx="421">
                  <c:v>2005.8645037645451</c:v>
                </c:pt>
                <c:pt idx="422">
                  <c:v>2005.8747707049959</c:v>
                </c:pt>
                <c:pt idx="423">
                  <c:v>2005.9054893908283</c:v>
                </c:pt>
                <c:pt idx="424">
                  <c:v>2005.9106639288161</c:v>
                </c:pt>
                <c:pt idx="425">
                  <c:v>2005.9157563312958</c:v>
                </c:pt>
                <c:pt idx="426">
                  <c:v>2005.9260232717331</c:v>
                </c:pt>
                <c:pt idx="427">
                  <c:v>2005.9413826146474</c:v>
                </c:pt>
                <c:pt idx="428">
                  <c:v>2005.9465571526564</c:v>
                </c:pt>
                <c:pt idx="429">
                  <c:v>2005.9568240930869</c:v>
                </c:pt>
                <c:pt idx="430">
                  <c:v>2005.9772758384668</c:v>
                </c:pt>
                <c:pt idx="431">
                  <c:v>2005.9875427789186</c:v>
                </c:pt>
                <c:pt idx="432">
                  <c:v>2005.9978097193703</c:v>
                </c:pt>
                <c:pt idx="433">
                  <c:v>2006.0234360027378</c:v>
                </c:pt>
                <c:pt idx="434">
                  <c:v>2006.0490622861055</c:v>
                </c:pt>
                <c:pt idx="435">
                  <c:v>2006.0593292265548</c:v>
                </c:pt>
                <c:pt idx="436">
                  <c:v>2006.0644216290198</c:v>
                </c:pt>
                <c:pt idx="437">
                  <c:v>2006.0695961670101</c:v>
                </c:pt>
                <c:pt idx="438">
                  <c:v>2006.0849555099246</c:v>
                </c:pt>
                <c:pt idx="439">
                  <c:v>2006.0900479123848</c:v>
                </c:pt>
                <c:pt idx="440">
                  <c:v>2006.1105817933001</c:v>
                </c:pt>
                <c:pt idx="441">
                  <c:v>2006.120848733744</c:v>
                </c:pt>
                <c:pt idx="442">
                  <c:v>2006.1362080766598</c:v>
                </c:pt>
                <c:pt idx="443">
                  <c:v>2006.1413826146361</c:v>
                </c:pt>
                <c:pt idx="444">
                  <c:v>2006.1567419575629</c:v>
                </c:pt>
                <c:pt idx="445">
                  <c:v>2006.1670088980038</c:v>
                </c:pt>
                <c:pt idx="446">
                  <c:v>2006.182368240919</c:v>
                </c:pt>
                <c:pt idx="447">
                  <c:v>2006.2182614647675</c:v>
                </c:pt>
                <c:pt idx="448">
                  <c:v>2006.2336208076658</c:v>
                </c:pt>
                <c:pt idx="449">
                  <c:v>2006.2489801505817</c:v>
                </c:pt>
                <c:pt idx="450">
                  <c:v>2006.2592470910336</c:v>
                </c:pt>
                <c:pt idx="451">
                  <c:v>2006.2695140314852</c:v>
                </c:pt>
                <c:pt idx="452">
                  <c:v>2006.279780971937</c:v>
                </c:pt>
                <c:pt idx="453">
                  <c:v>2006.2900479123878</c:v>
                </c:pt>
                <c:pt idx="454">
                  <c:v>2006.3104996577686</c:v>
                </c:pt>
                <c:pt idx="455">
                  <c:v>2006.3207665982204</c:v>
                </c:pt>
                <c:pt idx="456">
                  <c:v>2006.3207665982204</c:v>
                </c:pt>
                <c:pt idx="457">
                  <c:v>2006.3310191780822</c:v>
                </c:pt>
                <c:pt idx="458">
                  <c:v>2006.3419397260272</c:v>
                </c:pt>
                <c:pt idx="459">
                  <c:v>2006.3501315068381</c:v>
                </c:pt>
                <c:pt idx="460">
                  <c:v>2006.3556136986301</c:v>
                </c:pt>
                <c:pt idx="461">
                  <c:v>2006.3638054794508</c:v>
                </c:pt>
                <c:pt idx="462">
                  <c:v>2006.3692849315048</c:v>
                </c:pt>
                <c:pt idx="463">
                  <c:v>2006.3720301369731</c:v>
                </c:pt>
                <c:pt idx="464">
                  <c:v>2006.3802383561515</c:v>
                </c:pt>
                <c:pt idx="465">
                  <c:v>2006.3884356164247</c:v>
                </c:pt>
                <c:pt idx="466">
                  <c:v>2006.3911753424657</c:v>
                </c:pt>
                <c:pt idx="467">
                  <c:v>2006.3939178082192</c:v>
                </c:pt>
                <c:pt idx="468">
                  <c:v>2006.3993753424656</c:v>
                </c:pt>
                <c:pt idx="469">
                  <c:v>2006.4157698630304</c:v>
                </c:pt>
                <c:pt idx="470">
                  <c:v>2006.423961643836</c:v>
                </c:pt>
                <c:pt idx="471">
                  <c:v>2006.4294164383548</c:v>
                </c:pt>
                <c:pt idx="472">
                  <c:v>2006.4294082191748</c:v>
                </c:pt>
                <c:pt idx="473">
                  <c:v>2006.4375972602916</c:v>
                </c:pt>
                <c:pt idx="474">
                  <c:v>2006.4457945205481</c:v>
                </c:pt>
                <c:pt idx="475">
                  <c:v>2006.4458054794561</c:v>
                </c:pt>
                <c:pt idx="476">
                  <c:v>2006.4512602739726</c:v>
                </c:pt>
                <c:pt idx="477">
                  <c:v>2006.4567260273973</c:v>
                </c:pt>
                <c:pt idx="478">
                  <c:v>2006.4621972602761</c:v>
                </c:pt>
                <c:pt idx="479">
                  <c:v>2006.470389041096</c:v>
                </c:pt>
                <c:pt idx="480">
                  <c:v>2006.4758465753398</c:v>
                </c:pt>
                <c:pt idx="481">
                  <c:v>2006.478575342479</c:v>
                </c:pt>
                <c:pt idx="482">
                  <c:v>2006.4867780822053</c:v>
                </c:pt>
                <c:pt idx="483">
                  <c:v>2006.4895041095901</c:v>
                </c:pt>
                <c:pt idx="484">
                  <c:v>2006.500430136975</c:v>
                </c:pt>
                <c:pt idx="485">
                  <c:v>2006.5086356164384</c:v>
                </c:pt>
                <c:pt idx="486">
                  <c:v>2006.5141068493019</c:v>
                </c:pt>
                <c:pt idx="487">
                  <c:v>2006.5222986301358</c:v>
                </c:pt>
                <c:pt idx="488">
                  <c:v>2006.5277698630161</c:v>
                </c:pt>
                <c:pt idx="489">
                  <c:v>2006.530509589041</c:v>
                </c:pt>
                <c:pt idx="490">
                  <c:v>2006.538709589041</c:v>
                </c:pt>
                <c:pt idx="491">
                  <c:v>2006.5441808219148</c:v>
                </c:pt>
                <c:pt idx="492">
                  <c:v>2006.5496493150679</c:v>
                </c:pt>
                <c:pt idx="493">
                  <c:v>2006.5551068493148</c:v>
                </c:pt>
                <c:pt idx="494">
                  <c:v>2006.5578356164378</c:v>
                </c:pt>
                <c:pt idx="495">
                  <c:v>2006.5632958904098</c:v>
                </c:pt>
                <c:pt idx="496">
                  <c:v>2006.5687671233011</c:v>
                </c:pt>
                <c:pt idx="497">
                  <c:v>2006.5769589041101</c:v>
                </c:pt>
                <c:pt idx="498">
                  <c:v>2006.5824219177998</c:v>
                </c:pt>
                <c:pt idx="499">
                  <c:v>2006.5851506849315</c:v>
                </c:pt>
                <c:pt idx="500">
                  <c:v>2006.5878794520561</c:v>
                </c:pt>
                <c:pt idx="501">
                  <c:v>2006.5960712328758</c:v>
                </c:pt>
                <c:pt idx="502">
                  <c:v>2006.6042739726026</c:v>
                </c:pt>
                <c:pt idx="503">
                  <c:v>2006.604276712317</c:v>
                </c:pt>
                <c:pt idx="504">
                  <c:v>2006.6124739726026</c:v>
                </c:pt>
                <c:pt idx="505">
                  <c:v>2006.6179315068478</c:v>
                </c:pt>
                <c:pt idx="506">
                  <c:v>2006.6233863013579</c:v>
                </c:pt>
                <c:pt idx="507">
                  <c:v>2006.6315917808217</c:v>
                </c:pt>
                <c:pt idx="508">
                  <c:v>2006.6452547945205</c:v>
                </c:pt>
                <c:pt idx="509">
                  <c:v>2006.6561835616437</c:v>
                </c:pt>
                <c:pt idx="510">
                  <c:v>2006.6671095890408</c:v>
                </c:pt>
                <c:pt idx="511">
                  <c:v>2006.6753013698628</c:v>
                </c:pt>
                <c:pt idx="512">
                  <c:v>2006.6834931506849</c:v>
                </c:pt>
                <c:pt idx="513">
                  <c:v>2006.6916849315048</c:v>
                </c:pt>
                <c:pt idx="514">
                  <c:v>2006.6998821917807</c:v>
                </c:pt>
                <c:pt idx="515">
                  <c:v>2006.7026219178078</c:v>
                </c:pt>
                <c:pt idx="516">
                  <c:v>2006.7053589041111</c:v>
                </c:pt>
                <c:pt idx="517">
                  <c:v>2006.7135479452061</c:v>
                </c:pt>
                <c:pt idx="518">
                  <c:v>2006.7190054794519</c:v>
                </c:pt>
                <c:pt idx="519">
                  <c:v>2006.7217178082201</c:v>
                </c:pt>
                <c:pt idx="520">
                  <c:v>2006.7271726027411</c:v>
                </c:pt>
                <c:pt idx="521">
                  <c:v>2006.7271616438361</c:v>
                </c:pt>
                <c:pt idx="522">
                  <c:v>2006.7353506849315</c:v>
                </c:pt>
                <c:pt idx="523">
                  <c:v>2006.7353342465749</c:v>
                </c:pt>
                <c:pt idx="524">
                  <c:v>2006.7408109589028</c:v>
                </c:pt>
                <c:pt idx="525">
                  <c:v>2006.7435506849315</c:v>
                </c:pt>
                <c:pt idx="526">
                  <c:v>2006.7517452054794</c:v>
                </c:pt>
                <c:pt idx="527">
                  <c:v>2006.7599369863008</c:v>
                </c:pt>
                <c:pt idx="528">
                  <c:v>2006.7708739726031</c:v>
                </c:pt>
                <c:pt idx="529">
                  <c:v>2006.7736109588998</c:v>
                </c:pt>
                <c:pt idx="530">
                  <c:v>2006.7818</c:v>
                </c:pt>
                <c:pt idx="531">
                  <c:v>2006.7927315068478</c:v>
                </c:pt>
                <c:pt idx="532">
                  <c:v>2006.8063972602761</c:v>
                </c:pt>
                <c:pt idx="533">
                  <c:v>2006.8118547945205</c:v>
                </c:pt>
                <c:pt idx="534">
                  <c:v>2006.8200547945205</c:v>
                </c:pt>
                <c:pt idx="535">
                  <c:v>2006.8282438356148</c:v>
                </c:pt>
                <c:pt idx="536">
                  <c:v>2006.8391671232989</c:v>
                </c:pt>
                <c:pt idx="537">
                  <c:v>2006.8500931506851</c:v>
                </c:pt>
                <c:pt idx="538">
                  <c:v>2006.8528219177999</c:v>
                </c:pt>
                <c:pt idx="539">
                  <c:v>2006.8610273972602</c:v>
                </c:pt>
                <c:pt idx="540">
                  <c:v>2006.8692191780822</c:v>
                </c:pt>
                <c:pt idx="541">
                  <c:v>2006.8774273972599</c:v>
                </c:pt>
                <c:pt idx="542">
                  <c:v>2006.8856301369858</c:v>
                </c:pt>
                <c:pt idx="543">
                  <c:v>2006.8965534246743</c:v>
                </c:pt>
                <c:pt idx="544">
                  <c:v>2006.9074849315068</c:v>
                </c:pt>
                <c:pt idx="545">
                  <c:v>2006.9156712328765</c:v>
                </c:pt>
                <c:pt idx="546">
                  <c:v>2006.9211232876712</c:v>
                </c:pt>
                <c:pt idx="547">
                  <c:v>2006.9265780822097</c:v>
                </c:pt>
                <c:pt idx="548">
                  <c:v>2006.9238410958899</c:v>
                </c:pt>
                <c:pt idx="549">
                  <c:v>2006.9347808219177</c:v>
                </c:pt>
                <c:pt idx="550">
                  <c:v>2006.9402438356158</c:v>
                </c:pt>
                <c:pt idx="551">
                  <c:v>2006.9457041095911</c:v>
                </c:pt>
                <c:pt idx="552">
                  <c:v>2006.9456958904111</c:v>
                </c:pt>
                <c:pt idx="553">
                  <c:v>2006.9511534246712</c:v>
                </c:pt>
                <c:pt idx="554">
                  <c:v>2006.9538958904109</c:v>
                </c:pt>
                <c:pt idx="555">
                  <c:v>2006.9566356164382</c:v>
                </c:pt>
                <c:pt idx="556">
                  <c:v>2006.9648328767098</c:v>
                </c:pt>
                <c:pt idx="557">
                  <c:v>2006.9784904109588</c:v>
                </c:pt>
                <c:pt idx="558">
                  <c:v>2006.9921397260273</c:v>
                </c:pt>
                <c:pt idx="559">
                  <c:v>2006.9975972602904</c:v>
                </c:pt>
                <c:pt idx="560">
                  <c:v>2007.0030547945205</c:v>
                </c:pt>
                <c:pt idx="561">
                  <c:v>2007.005775342479</c:v>
                </c:pt>
                <c:pt idx="562">
                  <c:v>2007.0139808219178</c:v>
                </c:pt>
                <c:pt idx="563">
                  <c:v>2007.0221726027401</c:v>
                </c:pt>
                <c:pt idx="564">
                  <c:v>2007.0248986301358</c:v>
                </c:pt>
                <c:pt idx="565">
                  <c:v>2007.0330904109578</c:v>
                </c:pt>
                <c:pt idx="566">
                  <c:v>2007.0358328767122</c:v>
                </c:pt>
                <c:pt idx="567">
                  <c:v>2007.041304109589</c:v>
                </c:pt>
                <c:pt idx="568">
                  <c:v>2007.0522219177997</c:v>
                </c:pt>
                <c:pt idx="569">
                  <c:v>2007.0658739726061</c:v>
                </c:pt>
                <c:pt idx="570">
                  <c:v>2007.0740630136986</c:v>
                </c:pt>
                <c:pt idx="571">
                  <c:v>2007.0795205479449</c:v>
                </c:pt>
                <c:pt idx="572">
                  <c:v>2007.0877068493148</c:v>
                </c:pt>
                <c:pt idx="573">
                  <c:v>2007.0904328766987</c:v>
                </c:pt>
                <c:pt idx="574">
                  <c:v>2007.0986356164378</c:v>
                </c:pt>
                <c:pt idx="575">
                  <c:v>2007.1068273972603</c:v>
                </c:pt>
                <c:pt idx="576">
                  <c:v>2007.1003213854258</c:v>
                </c:pt>
                <c:pt idx="577">
                  <c:v>2007.117270537957</c:v>
                </c:pt>
                <c:pt idx="578">
                  <c:v>2007.1202615648876</c:v>
                </c:pt>
                <c:pt idx="579">
                  <c:v>2007.1282376366698</c:v>
                </c:pt>
                <c:pt idx="580">
                  <c:v>2007.1372107174298</c:v>
                </c:pt>
                <c:pt idx="581">
                  <c:v>2007.1392047353647</c:v>
                </c:pt>
                <c:pt idx="582">
                  <c:v>2007.1511688430528</c:v>
                </c:pt>
                <c:pt idx="583">
                  <c:v>2007.1531628609978</c:v>
                </c:pt>
                <c:pt idx="584">
                  <c:v>2007.1531628609978</c:v>
                </c:pt>
                <c:pt idx="585">
                  <c:v>2007.162135941757</c:v>
                </c:pt>
                <c:pt idx="586">
                  <c:v>2007.1641299596918</c:v>
                </c:pt>
                <c:pt idx="587">
                  <c:v>2007.1641299596918</c:v>
                </c:pt>
                <c:pt idx="588">
                  <c:v>2007.162135941757</c:v>
                </c:pt>
                <c:pt idx="589">
                  <c:v>2007.1701120135285</c:v>
                </c:pt>
                <c:pt idx="590">
                  <c:v>2007.1760940673798</c:v>
                </c:pt>
                <c:pt idx="591">
                  <c:v>2007.1780880853248</c:v>
                </c:pt>
                <c:pt idx="592">
                  <c:v>2007.1870611660861</c:v>
                </c:pt>
                <c:pt idx="593">
                  <c:v>2007.1900521930029</c:v>
                </c:pt>
                <c:pt idx="594">
                  <c:v>2007.1980282647878</c:v>
                </c:pt>
                <c:pt idx="595">
                  <c:v>2007.2060043365725</c:v>
                </c:pt>
                <c:pt idx="596">
                  <c:v>2007.2199624622087</c:v>
                </c:pt>
                <c:pt idx="597">
                  <c:v>2007.2309295608995</c:v>
                </c:pt>
                <c:pt idx="598">
                  <c:v>2007.2369116147381</c:v>
                </c:pt>
                <c:pt idx="599">
                  <c:v>2007.2418966596028</c:v>
                </c:pt>
                <c:pt idx="600">
                  <c:v>2007.2508697403723</c:v>
                </c:pt>
                <c:pt idx="601">
                  <c:v>2007.2508697403723</c:v>
                </c:pt>
                <c:pt idx="602">
                  <c:v>2007.2648278659842</c:v>
                </c:pt>
                <c:pt idx="603">
                  <c:v>2007.2757949646987</c:v>
                </c:pt>
                <c:pt idx="604">
                  <c:v>2007.2807800095536</c:v>
                </c:pt>
                <c:pt idx="605">
                  <c:v>2007.2947381351748</c:v>
                </c:pt>
                <c:pt idx="606">
                  <c:v>2007.3176693415703</c:v>
                </c:pt>
                <c:pt idx="607">
                  <c:v>2007.3396035389649</c:v>
                </c:pt>
                <c:pt idx="608">
                  <c:v>2007.3505706376693</c:v>
                </c:pt>
                <c:pt idx="609">
                  <c:v>2007.3705108171298</c:v>
                </c:pt>
                <c:pt idx="610">
                  <c:v>2007.3754958619959</c:v>
                </c:pt>
                <c:pt idx="611">
                  <c:v>2007.3864629607001</c:v>
                </c:pt>
                <c:pt idx="612">
                  <c:v>2007.3954360414548</c:v>
                </c:pt>
                <c:pt idx="613">
                  <c:v>2007.4034121132424</c:v>
                </c:pt>
                <c:pt idx="614">
                  <c:v>2007.409394167081</c:v>
                </c:pt>
                <c:pt idx="615">
                  <c:v>2007.4233522927041</c:v>
                </c:pt>
                <c:pt idx="616">
                  <c:v>2007.4393044362735</c:v>
                </c:pt>
                <c:pt idx="617">
                  <c:v>2007.456253588816</c:v>
                </c:pt>
                <c:pt idx="618">
                  <c:v>2007.46722068752</c:v>
                </c:pt>
                <c:pt idx="619">
                  <c:v>2007.4981279656861</c:v>
                </c:pt>
                <c:pt idx="620">
                  <c:v>2007.5031130105506</c:v>
                </c:pt>
                <c:pt idx="621">
                  <c:v>2007.5090950643901</c:v>
                </c:pt>
                <c:pt idx="622">
                  <c:v>2007.5120860913078</c:v>
                </c:pt>
                <c:pt idx="623">
                  <c:v>2007.514080109255</c:v>
                </c:pt>
                <c:pt idx="624">
                  <c:v>2007.5310292617969</c:v>
                </c:pt>
                <c:pt idx="625">
                  <c:v>2007.54498738742</c:v>
                </c:pt>
                <c:pt idx="626">
                  <c:v>2007.5619365399434</c:v>
                </c:pt>
                <c:pt idx="627">
                  <c:v>2007.575894665586</c:v>
                </c:pt>
                <c:pt idx="628">
                  <c:v>2007.5838707373698</c:v>
                </c:pt>
                <c:pt idx="629">
                  <c:v>2007.5948378360627</c:v>
                </c:pt>
                <c:pt idx="630">
                  <c:v>2007.6087959617078</c:v>
                </c:pt>
                <c:pt idx="631">
                  <c:v>2007.6227540873199</c:v>
                </c:pt>
                <c:pt idx="632">
                  <c:v>2007.642694266782</c:v>
                </c:pt>
                <c:pt idx="633">
                  <c:v>2007.6586464103498</c:v>
                </c:pt>
                <c:pt idx="634">
                  <c:v>2007.6785865898128</c:v>
                </c:pt>
                <c:pt idx="635">
                  <c:v>2007.6895536885181</c:v>
                </c:pt>
                <c:pt idx="636">
                  <c:v>2007.7084968590048</c:v>
                </c:pt>
                <c:pt idx="637">
                  <c:v>2007.7204609666821</c:v>
                </c:pt>
                <c:pt idx="638">
                  <c:v>2007.7204609666821</c:v>
                </c:pt>
                <c:pt idx="639">
                  <c:v>2007.7254460115448</c:v>
                </c:pt>
                <c:pt idx="640">
                  <c:v>2007.7314280653848</c:v>
                </c:pt>
                <c:pt idx="641">
                  <c:v>2007.7364131102515</c:v>
                </c:pt>
                <c:pt idx="642">
                  <c:v>2007.7394041371708</c:v>
                </c:pt>
                <c:pt idx="643">
                  <c:v>2007.7394041371708</c:v>
                </c:pt>
                <c:pt idx="644">
                  <c:v>2007.7593443166206</c:v>
                </c:pt>
                <c:pt idx="645">
                  <c:v>2007.7673203884158</c:v>
                </c:pt>
                <c:pt idx="646">
                  <c:v>2007.7733024422555</c:v>
                </c:pt>
                <c:pt idx="647">
                  <c:v>2007.7862635589056</c:v>
                </c:pt>
                <c:pt idx="648">
                  <c:v>2007.7842695409593</c:v>
                </c:pt>
                <c:pt idx="649">
                  <c:v>2007.792245612744</c:v>
                </c:pt>
                <c:pt idx="650">
                  <c:v>2007.8002216845287</c:v>
                </c:pt>
                <c:pt idx="651">
                  <c:v>2007.812185792206</c:v>
                </c:pt>
                <c:pt idx="652">
                  <c:v>2007.8171708370708</c:v>
                </c:pt>
                <c:pt idx="653">
                  <c:v>2007.8171708370708</c:v>
                </c:pt>
                <c:pt idx="654">
                  <c:v>2007.831128962694</c:v>
                </c:pt>
                <c:pt idx="655">
                  <c:v>2007.831128962694</c:v>
                </c:pt>
                <c:pt idx="656">
                  <c:v>2007.8341199896129</c:v>
                </c:pt>
                <c:pt idx="657">
                  <c:v>2007.8371110165326</c:v>
                </c:pt>
                <c:pt idx="658">
                  <c:v>2007.8480781152366</c:v>
                </c:pt>
                <c:pt idx="659">
                  <c:v>2007.8590452139274</c:v>
                </c:pt>
                <c:pt idx="660">
                  <c:v>2007.8670212857251</c:v>
                </c:pt>
                <c:pt idx="661">
                  <c:v>2007.8700123126428</c:v>
                </c:pt>
                <c:pt idx="662">
                  <c:v>2007.877988384429</c:v>
                </c:pt>
                <c:pt idx="663">
                  <c:v>2007.8919465100353</c:v>
                </c:pt>
                <c:pt idx="664">
                  <c:v>2007.8979285638898</c:v>
                </c:pt>
                <c:pt idx="665">
                  <c:v>2007.9059046356751</c:v>
                </c:pt>
                <c:pt idx="666">
                  <c:v>2007.9088956626081</c:v>
                </c:pt>
                <c:pt idx="667">
                  <c:v>2007.914877716433</c:v>
                </c:pt>
                <c:pt idx="668">
                  <c:v>2007.9198627613011</c:v>
                </c:pt>
                <c:pt idx="669">
                  <c:v>2007.9308298600031</c:v>
                </c:pt>
                <c:pt idx="670">
                  <c:v>2007.936811913841</c:v>
                </c:pt>
                <c:pt idx="671">
                  <c:v>2007.9447879856261</c:v>
                </c:pt>
                <c:pt idx="672">
                  <c:v>2007.9507700394638</c:v>
                </c:pt>
                <c:pt idx="673">
                  <c:v>2007.9587461112485</c:v>
                </c:pt>
                <c:pt idx="674">
                  <c:v>2007.9677191920061</c:v>
                </c:pt>
                <c:pt idx="675">
                  <c:v>2007.9756952638011</c:v>
                </c:pt>
                <c:pt idx="676">
                  <c:v>2007.9836713355755</c:v>
                </c:pt>
                <c:pt idx="677">
                  <c:v>2008.0006204881181</c:v>
                </c:pt>
                <c:pt idx="678">
                  <c:v>2008.0066025419565</c:v>
                </c:pt>
                <c:pt idx="679">
                  <c:v>2008.0115875868219</c:v>
                </c:pt>
                <c:pt idx="680">
                  <c:v>2008.0115875868219</c:v>
                </c:pt>
                <c:pt idx="681">
                  <c:v>2008.0225546855261</c:v>
                </c:pt>
                <c:pt idx="682">
                  <c:v>2008.0225546855261</c:v>
                </c:pt>
                <c:pt idx="683">
                  <c:v>2008.0315277662962</c:v>
                </c:pt>
                <c:pt idx="684">
                  <c:v>2008.0454858919059</c:v>
                </c:pt>
                <c:pt idx="685">
                  <c:v>2008.0504709367708</c:v>
                </c:pt>
                <c:pt idx="686">
                  <c:v>2008.0564529906103</c:v>
                </c:pt>
                <c:pt idx="687">
                  <c:v>2008.0644290623948</c:v>
                </c:pt>
                <c:pt idx="688">
                  <c:v>2008.0704111162336</c:v>
                </c:pt>
                <c:pt idx="689">
                  <c:v>2008.0704111162336</c:v>
                </c:pt>
                <c:pt idx="690">
                  <c:v>2008.0753961611001</c:v>
                </c:pt>
                <c:pt idx="691">
                  <c:v>2008.0843692418548</c:v>
                </c:pt>
                <c:pt idx="692">
                  <c:v>2008.0973303584935</c:v>
                </c:pt>
                <c:pt idx="693">
                  <c:v>2008.1033124123289</c:v>
                </c:pt>
                <c:pt idx="694">
                  <c:v>2008.1222555828338</c:v>
                </c:pt>
                <c:pt idx="695">
                  <c:v>2008.1222555828338</c:v>
                </c:pt>
                <c:pt idx="696">
                  <c:v>2008.1342196905098</c:v>
                </c:pt>
                <c:pt idx="697">
                  <c:v>2008.1392047353647</c:v>
                </c:pt>
                <c:pt idx="698">
                  <c:v>2008.1392047353647</c:v>
                </c:pt>
                <c:pt idx="699">
                  <c:v>2008.1421957622961</c:v>
                </c:pt>
                <c:pt idx="700">
                  <c:v>2008.1481778161328</c:v>
                </c:pt>
                <c:pt idx="701">
                  <c:v>2008.1611389327736</c:v>
                </c:pt>
                <c:pt idx="702">
                  <c:v>2008.1636297062116</c:v>
                </c:pt>
                <c:pt idx="703">
                  <c:v>2008.1831015766236</c:v>
                </c:pt>
                <c:pt idx="704">
                  <c:v>2008.1914586025648</c:v>
                </c:pt>
                <c:pt idx="705">
                  <c:v>2008.2025734470715</c:v>
                </c:pt>
                <c:pt idx="706">
                  <c:v>2008.2080890841853</c:v>
                </c:pt>
                <c:pt idx="707">
                  <c:v>2008.2192039286651</c:v>
                </c:pt>
                <c:pt idx="708">
                  <c:v>2008.2331601619712</c:v>
                </c:pt>
                <c:pt idx="709">
                  <c:v>2008.2442750064608</c:v>
                </c:pt>
                <c:pt idx="710">
                  <c:v>2008.255389850952</c:v>
                </c:pt>
                <c:pt idx="711">
                  <c:v>2008.2609054880681</c:v>
                </c:pt>
                <c:pt idx="712">
                  <c:v>2008.2637468768689</c:v>
                </c:pt>
                <c:pt idx="713">
                  <c:v>2008.2776195399329</c:v>
                </c:pt>
                <c:pt idx="714">
                  <c:v>2008.2859765658654</c:v>
                </c:pt>
                <c:pt idx="715">
                  <c:v>2008.2942500215388</c:v>
                </c:pt>
                <c:pt idx="716">
                  <c:v>2008.3026070474714</c:v>
                </c:pt>
                <c:pt idx="717">
                  <c:v>2008.3137218919608</c:v>
                </c:pt>
                <c:pt idx="718">
                  <c:v>2008.3220789178829</c:v>
                </c:pt>
                <c:pt idx="719">
                  <c:v>2008.333193762385</c:v>
                </c:pt>
                <c:pt idx="720">
                  <c:v>2008.3387929697601</c:v>
                </c:pt>
                <c:pt idx="721">
                  <c:v>2008.347066425433</c:v>
                </c:pt>
                <c:pt idx="722">
                  <c:v>2008.3610226587398</c:v>
                </c:pt>
                <c:pt idx="723">
                  <c:v>2008.369379684673</c:v>
                </c:pt>
                <c:pt idx="724">
                  <c:v>2008.3748953217885</c:v>
                </c:pt>
                <c:pt idx="725">
                  <c:v>2008.3860101662801</c:v>
                </c:pt>
                <c:pt idx="726">
                  <c:v>2008.3943671922116</c:v>
                </c:pt>
                <c:pt idx="727">
                  <c:v>2008.4027242181442</c:v>
                </c:pt>
                <c:pt idx="728">
                  <c:v>2008.40823985526</c:v>
                </c:pt>
                <c:pt idx="729">
                  <c:v>2008.4138390626351</c:v>
                </c:pt>
                <c:pt idx="730">
                  <c:v>2008.4193546997501</c:v>
                </c:pt>
                <c:pt idx="731">
                  <c:v>2008.4193546997501</c:v>
                </c:pt>
                <c:pt idx="732">
                  <c:v>2008.4277117257002</c:v>
                </c:pt>
                <c:pt idx="733">
                  <c:v>2008.4360687516266</c:v>
                </c:pt>
                <c:pt idx="734">
                  <c:v>2008.4555406220411</c:v>
                </c:pt>
                <c:pt idx="735">
                  <c:v>2008.474928922202</c:v>
                </c:pt>
                <c:pt idx="736">
                  <c:v>2008.4805281295769</c:v>
                </c:pt>
                <c:pt idx="737">
                  <c:v>2008.4861273369518</c:v>
                </c:pt>
                <c:pt idx="738">
                  <c:v>2008.4916429740674</c:v>
                </c:pt>
                <c:pt idx="739">
                  <c:v>2008.5</c:v>
                </c:pt>
                <c:pt idx="740">
                  <c:v>2008.5055156371161</c:v>
                </c:pt>
                <c:pt idx="741">
                  <c:v>2008.5111148444898</c:v>
                </c:pt>
                <c:pt idx="742">
                  <c:v>2008.508357025933</c:v>
                </c:pt>
                <c:pt idx="743">
                  <c:v>2008.5166304816171</c:v>
                </c:pt>
                <c:pt idx="744">
                  <c:v>2008.5249875075378</c:v>
                </c:pt>
                <c:pt idx="745">
                  <c:v>2008.5287671233011</c:v>
                </c:pt>
                <c:pt idx="746">
                  <c:v>2008.5479452054794</c:v>
                </c:pt>
                <c:pt idx="747">
                  <c:v>2008.5671232876712</c:v>
                </c:pt>
                <c:pt idx="748">
                  <c:v>2008.5863013698629</c:v>
                </c:pt>
                <c:pt idx="749">
                  <c:v>2008.6054794520551</c:v>
                </c:pt>
                <c:pt idx="750">
                  <c:v>2008.6246575342466</c:v>
                </c:pt>
                <c:pt idx="751">
                  <c:v>2008.6438356164247</c:v>
                </c:pt>
                <c:pt idx="752">
                  <c:v>2008.6630136986298</c:v>
                </c:pt>
                <c:pt idx="753">
                  <c:v>2008.682191780822</c:v>
                </c:pt>
                <c:pt idx="754">
                  <c:v>2008.682191780822</c:v>
                </c:pt>
                <c:pt idx="755">
                  <c:v>2008.7013698630137</c:v>
                </c:pt>
                <c:pt idx="756">
                  <c:v>2008.7205479452061</c:v>
                </c:pt>
                <c:pt idx="757">
                  <c:v>2008.7397260273972</c:v>
                </c:pt>
                <c:pt idx="758">
                  <c:v>2008.7589041095891</c:v>
                </c:pt>
                <c:pt idx="759">
                  <c:v>2008.7780821917811</c:v>
                </c:pt>
                <c:pt idx="760">
                  <c:v>2008.7972602739726</c:v>
                </c:pt>
                <c:pt idx="761">
                  <c:v>2008.8164383561598</c:v>
                </c:pt>
                <c:pt idx="762">
                  <c:v>2008.8356164383558</c:v>
                </c:pt>
                <c:pt idx="763">
                  <c:v>2008.8547945205478</c:v>
                </c:pt>
                <c:pt idx="764">
                  <c:v>2008.8739726027397</c:v>
                </c:pt>
                <c:pt idx="765">
                  <c:v>2008.8931506849308</c:v>
                </c:pt>
                <c:pt idx="766">
                  <c:v>2008.9123287671232</c:v>
                </c:pt>
                <c:pt idx="767">
                  <c:v>2008.9315068493152</c:v>
                </c:pt>
                <c:pt idx="768">
                  <c:v>2008.9506849315069</c:v>
                </c:pt>
                <c:pt idx="769">
                  <c:v>2008.9698630137011</c:v>
                </c:pt>
                <c:pt idx="770">
                  <c:v>2008.9890410958899</c:v>
                </c:pt>
                <c:pt idx="771">
                  <c:v>2009.0082191780823</c:v>
                </c:pt>
                <c:pt idx="772">
                  <c:v>2009.0273972602761</c:v>
                </c:pt>
                <c:pt idx="773">
                  <c:v>2009.0465753424783</c:v>
                </c:pt>
                <c:pt idx="774">
                  <c:v>2009.0657534246773</c:v>
                </c:pt>
                <c:pt idx="775">
                  <c:v>2009.0849315068356</c:v>
                </c:pt>
                <c:pt idx="776">
                  <c:v>2009.1041095890398</c:v>
                </c:pt>
                <c:pt idx="777">
                  <c:v>2009.1232876712329</c:v>
                </c:pt>
                <c:pt idx="778">
                  <c:v>2009.1424657534246</c:v>
                </c:pt>
                <c:pt idx="779">
                  <c:v>2009.1616438356148</c:v>
                </c:pt>
                <c:pt idx="780">
                  <c:v>2009.1808219177997</c:v>
                </c:pt>
                <c:pt idx="781">
                  <c:v>2009.1917808219148</c:v>
                </c:pt>
                <c:pt idx="782">
                  <c:v>2009.2109589041111</c:v>
                </c:pt>
                <c:pt idx="783">
                  <c:v>2009.2301369862998</c:v>
                </c:pt>
                <c:pt idx="784">
                  <c:v>2009.2493150684932</c:v>
                </c:pt>
                <c:pt idx="785">
                  <c:v>2009.2684931506851</c:v>
                </c:pt>
                <c:pt idx="786">
                  <c:v>2009.2876712328766</c:v>
                </c:pt>
                <c:pt idx="787">
                  <c:v>2009.3068493150686</c:v>
                </c:pt>
                <c:pt idx="788">
                  <c:v>2009.3260273972603</c:v>
                </c:pt>
                <c:pt idx="789">
                  <c:v>2009.345205479452</c:v>
                </c:pt>
                <c:pt idx="790">
                  <c:v>2009.3643835616438</c:v>
                </c:pt>
                <c:pt idx="791">
                  <c:v>2009.3835616438357</c:v>
                </c:pt>
                <c:pt idx="792">
                  <c:v>2009.4027397260281</c:v>
                </c:pt>
                <c:pt idx="793">
                  <c:v>2009.4219178082201</c:v>
                </c:pt>
                <c:pt idx="794">
                  <c:v>2009.4410958904109</c:v>
                </c:pt>
                <c:pt idx="795">
                  <c:v>2009.4602739726031</c:v>
                </c:pt>
                <c:pt idx="796">
                  <c:v>2009.479452054795</c:v>
                </c:pt>
                <c:pt idx="797">
                  <c:v>2009.4986301369859</c:v>
                </c:pt>
                <c:pt idx="798">
                  <c:v>2009.5178082191778</c:v>
                </c:pt>
                <c:pt idx="799">
                  <c:v>2009.53698630137</c:v>
                </c:pt>
                <c:pt idx="800">
                  <c:v>2009.5561643835617</c:v>
                </c:pt>
                <c:pt idx="801">
                  <c:v>2009.5753424657535</c:v>
                </c:pt>
                <c:pt idx="802">
                  <c:v>2009.5945205479345</c:v>
                </c:pt>
                <c:pt idx="803">
                  <c:v>2009.6136986301358</c:v>
                </c:pt>
                <c:pt idx="804">
                  <c:v>2009.6328767123248</c:v>
                </c:pt>
                <c:pt idx="805">
                  <c:v>2009.6520547945206</c:v>
                </c:pt>
                <c:pt idx="806">
                  <c:v>2009.6712328766955</c:v>
                </c:pt>
                <c:pt idx="807">
                  <c:v>2009.6904109588836</c:v>
                </c:pt>
                <c:pt idx="808">
                  <c:v>2009.7095890411092</c:v>
                </c:pt>
                <c:pt idx="809">
                  <c:v>2009.7287671233053</c:v>
                </c:pt>
                <c:pt idx="810">
                  <c:v>2009.7479452054795</c:v>
                </c:pt>
                <c:pt idx="811">
                  <c:v>2009.7671232876712</c:v>
                </c:pt>
                <c:pt idx="812">
                  <c:v>2009.7863013698629</c:v>
                </c:pt>
                <c:pt idx="813">
                  <c:v>2009.8054794520551</c:v>
                </c:pt>
                <c:pt idx="814">
                  <c:v>2009.8246575342466</c:v>
                </c:pt>
                <c:pt idx="815">
                  <c:v>2009.843835616427</c:v>
                </c:pt>
                <c:pt idx="816">
                  <c:v>2009.8630136986299</c:v>
                </c:pt>
                <c:pt idx="817">
                  <c:v>2009.8821917808218</c:v>
                </c:pt>
                <c:pt idx="818">
                  <c:v>2009.9013698630151</c:v>
                </c:pt>
                <c:pt idx="819">
                  <c:v>2009.9205479452166</c:v>
                </c:pt>
                <c:pt idx="820">
                  <c:v>2009.9397260273972</c:v>
                </c:pt>
                <c:pt idx="821">
                  <c:v>2009.9589041095901</c:v>
                </c:pt>
                <c:pt idx="822">
                  <c:v>2009.9780821917811</c:v>
                </c:pt>
                <c:pt idx="823">
                  <c:v>2009.9972602739726</c:v>
                </c:pt>
                <c:pt idx="824">
                  <c:v>2010.0164383561644</c:v>
                </c:pt>
                <c:pt idx="825">
                  <c:v>2010.0356164383559</c:v>
                </c:pt>
                <c:pt idx="826">
                  <c:v>2010.0547945205478</c:v>
                </c:pt>
                <c:pt idx="827">
                  <c:v>2010.07397260274</c:v>
                </c:pt>
                <c:pt idx="828">
                  <c:v>2010.0931506849308</c:v>
                </c:pt>
                <c:pt idx="829">
                  <c:v>2010.1123287671228</c:v>
                </c:pt>
                <c:pt idx="830">
                  <c:v>2010.1315068493047</c:v>
                </c:pt>
                <c:pt idx="831">
                  <c:v>2010.1506849315058</c:v>
                </c:pt>
                <c:pt idx="832">
                  <c:v>2010.1698630136987</c:v>
                </c:pt>
                <c:pt idx="833">
                  <c:v>2010.1890410958792</c:v>
                </c:pt>
                <c:pt idx="834">
                  <c:v>2010.2082191780821</c:v>
                </c:pt>
                <c:pt idx="835">
                  <c:v>2010.2273972602761</c:v>
                </c:pt>
                <c:pt idx="836">
                  <c:v>2010.2465753424801</c:v>
                </c:pt>
                <c:pt idx="837">
                  <c:v>2010.2657534246789</c:v>
                </c:pt>
                <c:pt idx="838">
                  <c:v>2010.2849315068379</c:v>
                </c:pt>
                <c:pt idx="839">
                  <c:v>2010.3041095890408</c:v>
                </c:pt>
                <c:pt idx="840">
                  <c:v>2010.3232876712329</c:v>
                </c:pt>
                <c:pt idx="841">
                  <c:v>2010.3424657534247</c:v>
                </c:pt>
                <c:pt idx="842">
                  <c:v>2010.3616438356148</c:v>
                </c:pt>
                <c:pt idx="843">
                  <c:v>2010.3808219177999</c:v>
                </c:pt>
                <c:pt idx="844">
                  <c:v>2010.4</c:v>
                </c:pt>
                <c:pt idx="845">
                  <c:v>2010.4191780821961</c:v>
                </c:pt>
                <c:pt idx="846">
                  <c:v>2010.4383561643835</c:v>
                </c:pt>
                <c:pt idx="847">
                  <c:v>2010.4575342465753</c:v>
                </c:pt>
                <c:pt idx="848">
                  <c:v>2010.4767123287681</c:v>
                </c:pt>
                <c:pt idx="849">
                  <c:v>2010.4958904109601</c:v>
                </c:pt>
                <c:pt idx="850">
                  <c:v>2010.5150684931511</c:v>
                </c:pt>
                <c:pt idx="851">
                  <c:v>2010.5342465753208</c:v>
                </c:pt>
                <c:pt idx="852">
                  <c:v>2010.5534246575176</c:v>
                </c:pt>
                <c:pt idx="853">
                  <c:v>2010.5726027397259</c:v>
                </c:pt>
                <c:pt idx="854">
                  <c:v>2010.5917808219178</c:v>
                </c:pt>
                <c:pt idx="855">
                  <c:v>2010.61095890411</c:v>
                </c:pt>
                <c:pt idx="856">
                  <c:v>2010.6301369862999</c:v>
                </c:pt>
                <c:pt idx="857">
                  <c:v>2010.6493150684928</c:v>
                </c:pt>
                <c:pt idx="858">
                  <c:v>2010.668493150685</c:v>
                </c:pt>
                <c:pt idx="859">
                  <c:v>2010.6876712328758</c:v>
                </c:pt>
                <c:pt idx="860">
                  <c:v>2010.7068493150684</c:v>
                </c:pt>
                <c:pt idx="861">
                  <c:v>2010.7260273972611</c:v>
                </c:pt>
                <c:pt idx="862">
                  <c:v>2010.7452054794521</c:v>
                </c:pt>
                <c:pt idx="863">
                  <c:v>2010.7643835616439</c:v>
                </c:pt>
                <c:pt idx="864">
                  <c:v>2010.783561643836</c:v>
                </c:pt>
                <c:pt idx="865">
                  <c:v>2010.8027397260273</c:v>
                </c:pt>
                <c:pt idx="866">
                  <c:v>2010.8219178082193</c:v>
                </c:pt>
                <c:pt idx="867">
                  <c:v>2010.8410958904108</c:v>
                </c:pt>
                <c:pt idx="868">
                  <c:v>2010.8602739726027</c:v>
                </c:pt>
                <c:pt idx="869">
                  <c:v>2010.8794520547945</c:v>
                </c:pt>
                <c:pt idx="870">
                  <c:v>2010.8986301369848</c:v>
                </c:pt>
                <c:pt idx="871">
                  <c:v>2010.9178082191779</c:v>
                </c:pt>
                <c:pt idx="872">
                  <c:v>2010.9369863013701</c:v>
                </c:pt>
                <c:pt idx="873">
                  <c:v>2010.9561643835661</c:v>
                </c:pt>
                <c:pt idx="874">
                  <c:v>2010.9753424657533</c:v>
                </c:pt>
                <c:pt idx="875">
                  <c:v>2010.9945205479448</c:v>
                </c:pt>
                <c:pt idx="876">
                  <c:v>2011.013698630137</c:v>
                </c:pt>
                <c:pt idx="877">
                  <c:v>2011.0328767123278</c:v>
                </c:pt>
                <c:pt idx="878">
                  <c:v>2011.0520547945205</c:v>
                </c:pt>
                <c:pt idx="879">
                  <c:v>2011.0712328767008</c:v>
                </c:pt>
                <c:pt idx="880">
                  <c:v>2011.0904109588876</c:v>
                </c:pt>
                <c:pt idx="881">
                  <c:v>2011.1095890410961</c:v>
                </c:pt>
                <c:pt idx="882">
                  <c:v>2011.1287671233001</c:v>
                </c:pt>
                <c:pt idx="883">
                  <c:v>2011.1479452054778</c:v>
                </c:pt>
                <c:pt idx="884">
                  <c:v>2011.1671232876708</c:v>
                </c:pt>
                <c:pt idx="885">
                  <c:v>2011.1863013698628</c:v>
                </c:pt>
                <c:pt idx="886">
                  <c:v>2011.2054794520561</c:v>
                </c:pt>
                <c:pt idx="887">
                  <c:v>2011.2246575342465</c:v>
                </c:pt>
                <c:pt idx="888">
                  <c:v>2011.2438356164378</c:v>
                </c:pt>
                <c:pt idx="889">
                  <c:v>2011.2630136986302</c:v>
                </c:pt>
                <c:pt idx="890">
                  <c:v>2011.2821917808219</c:v>
                </c:pt>
                <c:pt idx="891">
                  <c:v>2011.3013698630136</c:v>
                </c:pt>
                <c:pt idx="892">
                  <c:v>2011.3205</c:v>
                </c:pt>
                <c:pt idx="893">
                  <c:v>2011.3397</c:v>
                </c:pt>
                <c:pt idx="894">
                  <c:v>2011.3588999999999</c:v>
                </c:pt>
                <c:pt idx="895">
                  <c:v>2011.3780999999999</c:v>
                </c:pt>
                <c:pt idx="896">
                  <c:v>2011.3972999999999</c:v>
                </c:pt>
                <c:pt idx="897">
                  <c:v>2011.4164000000001</c:v>
                </c:pt>
                <c:pt idx="898">
                  <c:v>2011.4356000000107</c:v>
                </c:pt>
                <c:pt idx="899">
                  <c:v>2011.4548</c:v>
                </c:pt>
                <c:pt idx="900">
                  <c:v>2011.4739999999999</c:v>
                </c:pt>
                <c:pt idx="901">
                  <c:v>2011.4931999999999</c:v>
                </c:pt>
                <c:pt idx="902">
                  <c:v>2011.5122999999999</c:v>
                </c:pt>
                <c:pt idx="914" formatCode="0.000">
                  <c:v>2001.2916666666551</c:v>
                </c:pt>
                <c:pt idx="915" formatCode="0.000">
                  <c:v>2001.3749999999848</c:v>
                </c:pt>
                <c:pt idx="916" formatCode="0.000">
                  <c:v>2001.4583333333198</c:v>
                </c:pt>
                <c:pt idx="917" formatCode="0.000">
                  <c:v>2001.5416666666551</c:v>
                </c:pt>
                <c:pt idx="918" formatCode="0.000">
                  <c:v>2001.6249999999848</c:v>
                </c:pt>
                <c:pt idx="919" formatCode="0.000">
                  <c:v>2001.7083333333198</c:v>
                </c:pt>
                <c:pt idx="920" formatCode="0.000">
                  <c:v>2001.7916666666533</c:v>
                </c:pt>
                <c:pt idx="921" formatCode="0.000">
                  <c:v>2001.8749999999848</c:v>
                </c:pt>
                <c:pt idx="922" formatCode="0.000">
                  <c:v>2001.9583333333198</c:v>
                </c:pt>
                <c:pt idx="923" formatCode="0.000">
                  <c:v>2002.0416666666531</c:v>
                </c:pt>
                <c:pt idx="924" formatCode="0.000">
                  <c:v>2002.1249999999848</c:v>
                </c:pt>
                <c:pt idx="925" formatCode="0.000">
                  <c:v>2002.2083333333196</c:v>
                </c:pt>
                <c:pt idx="926" formatCode="0.000">
                  <c:v>2002.2916666666531</c:v>
                </c:pt>
                <c:pt idx="927" formatCode="0.000">
                  <c:v>2002.3749999999848</c:v>
                </c:pt>
                <c:pt idx="928" formatCode="0.000">
                  <c:v>2002.4583333333194</c:v>
                </c:pt>
                <c:pt idx="929" formatCode="0.000">
                  <c:v>2002.5416666666531</c:v>
                </c:pt>
                <c:pt idx="930" formatCode="0.000">
                  <c:v>2002.6249999999848</c:v>
                </c:pt>
                <c:pt idx="931" formatCode="0.000">
                  <c:v>2002.7083333333192</c:v>
                </c:pt>
                <c:pt idx="932" formatCode="0.000">
                  <c:v>2002.7916666666531</c:v>
                </c:pt>
                <c:pt idx="933" formatCode="0.000">
                  <c:v>2002.8749999999848</c:v>
                </c:pt>
                <c:pt idx="934" formatCode="0.000">
                  <c:v>2002.9583333333178</c:v>
                </c:pt>
                <c:pt idx="935" formatCode="0.000">
                  <c:v>2003.0416666666531</c:v>
                </c:pt>
                <c:pt idx="936" formatCode="0.000">
                  <c:v>2003.1249999999848</c:v>
                </c:pt>
                <c:pt idx="937" formatCode="0.000">
                  <c:v>2003.2083333333178</c:v>
                </c:pt>
                <c:pt idx="938" formatCode="0.000">
                  <c:v>2003.2916666666531</c:v>
                </c:pt>
                <c:pt idx="939" formatCode="0.000">
                  <c:v>2003.3749999999848</c:v>
                </c:pt>
                <c:pt idx="940" formatCode="0.000">
                  <c:v>2003.4583333333178</c:v>
                </c:pt>
                <c:pt idx="941" formatCode="0.000">
                  <c:v>2003.5416666666517</c:v>
                </c:pt>
                <c:pt idx="942" formatCode="0.000">
                  <c:v>2003.6249999999848</c:v>
                </c:pt>
                <c:pt idx="943" formatCode="0.000">
                  <c:v>2003.7083333333178</c:v>
                </c:pt>
                <c:pt idx="944" formatCode="0.000">
                  <c:v>2003.7916666666515</c:v>
                </c:pt>
                <c:pt idx="945" formatCode="0.000">
                  <c:v>2003.8749999999848</c:v>
                </c:pt>
                <c:pt idx="946" formatCode="0.000">
                  <c:v>2003.9583333333178</c:v>
                </c:pt>
                <c:pt idx="947" formatCode="0.000">
                  <c:v>2004.0416666666513</c:v>
                </c:pt>
                <c:pt idx="948" formatCode="0.000">
                  <c:v>2004.1249999999798</c:v>
                </c:pt>
                <c:pt idx="949" formatCode="0.000">
                  <c:v>2004.2083333333178</c:v>
                </c:pt>
                <c:pt idx="950" formatCode="0.000">
                  <c:v>2004.2916666666511</c:v>
                </c:pt>
                <c:pt idx="951" formatCode="0.000">
                  <c:v>2004.3749999999798</c:v>
                </c:pt>
                <c:pt idx="952" formatCode="0.000">
                  <c:v>2004.4583333333176</c:v>
                </c:pt>
                <c:pt idx="953" formatCode="0.000">
                  <c:v>2004.5416666666511</c:v>
                </c:pt>
                <c:pt idx="954" formatCode="0.000">
                  <c:v>2004.6249999999798</c:v>
                </c:pt>
                <c:pt idx="955" formatCode="0.000">
                  <c:v>2004.7083333333148</c:v>
                </c:pt>
                <c:pt idx="956" formatCode="0.000">
                  <c:v>2004.7916666666511</c:v>
                </c:pt>
                <c:pt idx="957" formatCode="0.000">
                  <c:v>2004.8749999999798</c:v>
                </c:pt>
                <c:pt idx="958" formatCode="0.000">
                  <c:v>2004.9583333333148</c:v>
                </c:pt>
                <c:pt idx="959" formatCode="0.000">
                  <c:v>2005.0416666666511</c:v>
                </c:pt>
                <c:pt idx="960" formatCode="0.000">
                  <c:v>2005.1249999999798</c:v>
                </c:pt>
                <c:pt idx="961" formatCode="0.000">
                  <c:v>2005.2083333333148</c:v>
                </c:pt>
                <c:pt idx="962" formatCode="0.000">
                  <c:v>2005.2916666666501</c:v>
                </c:pt>
                <c:pt idx="963" formatCode="0.000">
                  <c:v>2005.3749999999798</c:v>
                </c:pt>
                <c:pt idx="964" formatCode="0.000">
                  <c:v>2005.4583333333148</c:v>
                </c:pt>
                <c:pt idx="965" formatCode="0.000">
                  <c:v>2005.5416666666501</c:v>
                </c:pt>
                <c:pt idx="966" formatCode="0.000">
                  <c:v>2005.6249999999798</c:v>
                </c:pt>
                <c:pt idx="967" formatCode="0.000">
                  <c:v>2005.7083333333148</c:v>
                </c:pt>
                <c:pt idx="968" formatCode="0.000">
                  <c:v>2005.7916666666501</c:v>
                </c:pt>
                <c:pt idx="969" formatCode="0.000">
                  <c:v>2005.8749999999798</c:v>
                </c:pt>
                <c:pt idx="970" formatCode="0.000">
                  <c:v>2005.9583333333148</c:v>
                </c:pt>
                <c:pt idx="971" formatCode="0.000">
                  <c:v>2006.0416666666501</c:v>
                </c:pt>
                <c:pt idx="972" formatCode="0.000">
                  <c:v>2006.1249999999798</c:v>
                </c:pt>
                <c:pt idx="973" formatCode="0.000">
                  <c:v>2006.2083333333148</c:v>
                </c:pt>
                <c:pt idx="974" formatCode="0.000">
                  <c:v>2006.2916666666501</c:v>
                </c:pt>
                <c:pt idx="975" formatCode="0.000">
                  <c:v>2006.3749999999798</c:v>
                </c:pt>
                <c:pt idx="976" formatCode="0.000">
                  <c:v>2006.4583333333148</c:v>
                </c:pt>
                <c:pt idx="977" formatCode="0.000">
                  <c:v>2006.5416666666501</c:v>
                </c:pt>
                <c:pt idx="978" formatCode="0.000">
                  <c:v>2006.6249999999798</c:v>
                </c:pt>
                <c:pt idx="979" formatCode="0.000">
                  <c:v>2006.7083333333148</c:v>
                </c:pt>
                <c:pt idx="980" formatCode="0.000">
                  <c:v>2006.7916666666501</c:v>
                </c:pt>
                <c:pt idx="981" formatCode="0.000">
                  <c:v>2006.8749999999798</c:v>
                </c:pt>
                <c:pt idx="982" formatCode="0.000">
                  <c:v>2006.9583333333148</c:v>
                </c:pt>
                <c:pt idx="983" formatCode="0.000">
                  <c:v>2007.0416666666501</c:v>
                </c:pt>
                <c:pt idx="984" formatCode="0.000">
                  <c:v>2007.1249999999798</c:v>
                </c:pt>
                <c:pt idx="985" formatCode="0.000">
                  <c:v>2007.2083333333148</c:v>
                </c:pt>
                <c:pt idx="986" formatCode="0.000">
                  <c:v>2007.2916666666483</c:v>
                </c:pt>
                <c:pt idx="987" formatCode="0.000">
                  <c:v>2007.3749999999798</c:v>
                </c:pt>
                <c:pt idx="988" formatCode="0.000">
                  <c:v>2007.4583333333148</c:v>
                </c:pt>
                <c:pt idx="989" formatCode="0.000">
                  <c:v>2007.5416666666481</c:v>
                </c:pt>
                <c:pt idx="990" formatCode="0.000">
                  <c:v>2007.6249999999798</c:v>
                </c:pt>
                <c:pt idx="991" formatCode="0.000">
                  <c:v>2007.7083333333146</c:v>
                </c:pt>
                <c:pt idx="992" formatCode="0.000">
                  <c:v>2007.7916666666481</c:v>
                </c:pt>
                <c:pt idx="993" formatCode="0.000">
                  <c:v>2007.8749999999798</c:v>
                </c:pt>
                <c:pt idx="994" formatCode="0.000">
                  <c:v>2007.9583333333144</c:v>
                </c:pt>
                <c:pt idx="995" formatCode="0.000">
                  <c:v>2008.0416666666481</c:v>
                </c:pt>
                <c:pt idx="996" formatCode="0.000">
                  <c:v>2008.1249999999798</c:v>
                </c:pt>
                <c:pt idx="997" formatCode="0.000">
                  <c:v>2008.2083333333142</c:v>
                </c:pt>
                <c:pt idx="998" formatCode="0.000">
                  <c:v>2008.2916666666481</c:v>
                </c:pt>
                <c:pt idx="999" formatCode="0.000">
                  <c:v>2008.3749999999798</c:v>
                </c:pt>
                <c:pt idx="1000" formatCode="0.000">
                  <c:v>2008.4583333333128</c:v>
                </c:pt>
                <c:pt idx="1001" formatCode="0.000">
                  <c:v>2008.5416666666481</c:v>
                </c:pt>
                <c:pt idx="1002" formatCode="0.000">
                  <c:v>2008.6249999999798</c:v>
                </c:pt>
                <c:pt idx="1003" formatCode="0.000">
                  <c:v>2008.7083333333128</c:v>
                </c:pt>
                <c:pt idx="1004" formatCode="0.000">
                  <c:v>2008.7916666666481</c:v>
                </c:pt>
                <c:pt idx="1005" formatCode="0.000">
                  <c:v>2008.8749999999798</c:v>
                </c:pt>
                <c:pt idx="1006" formatCode="0.000">
                  <c:v>2008.9583333333128</c:v>
                </c:pt>
                <c:pt idx="1007" formatCode="0.000">
                  <c:v>2009.0416666666467</c:v>
                </c:pt>
                <c:pt idx="1008" formatCode="0.000">
                  <c:v>2009.1249999999798</c:v>
                </c:pt>
                <c:pt idx="1009" formatCode="0.000">
                  <c:v>2009.2083333333128</c:v>
                </c:pt>
                <c:pt idx="1010" formatCode="0.000">
                  <c:v>2009.2916666666465</c:v>
                </c:pt>
                <c:pt idx="1011" formatCode="0.000">
                  <c:v>2009.3749999999798</c:v>
                </c:pt>
                <c:pt idx="1012" formatCode="0.000">
                  <c:v>2009.4583333333128</c:v>
                </c:pt>
                <c:pt idx="1013" formatCode="0.000">
                  <c:v>2009.5416666666463</c:v>
                </c:pt>
                <c:pt idx="1014" formatCode="0.000">
                  <c:v>2009.6249999999748</c:v>
                </c:pt>
                <c:pt idx="1015" formatCode="0.000">
                  <c:v>2009.7083333333128</c:v>
                </c:pt>
                <c:pt idx="1016" formatCode="0.000">
                  <c:v>2009.7916666666461</c:v>
                </c:pt>
                <c:pt idx="1017" formatCode="0.000">
                  <c:v>2009.8749999999748</c:v>
                </c:pt>
                <c:pt idx="1018" formatCode="0.000">
                  <c:v>2009.9583333333126</c:v>
                </c:pt>
                <c:pt idx="1019" formatCode="0.000">
                  <c:v>2010.0416666666461</c:v>
                </c:pt>
                <c:pt idx="1020" formatCode="0.000">
                  <c:v>2010.1249999999748</c:v>
                </c:pt>
                <c:pt idx="1021" formatCode="0.000">
                  <c:v>2010.2083333333098</c:v>
                </c:pt>
                <c:pt idx="1022" formatCode="0.000">
                  <c:v>2010.2916666666461</c:v>
                </c:pt>
                <c:pt idx="1023" formatCode="0.000">
                  <c:v>2010.3749999999748</c:v>
                </c:pt>
                <c:pt idx="1024" formatCode="0.000">
                  <c:v>2010.4583333333098</c:v>
                </c:pt>
                <c:pt idx="1025" formatCode="0.000">
                  <c:v>2010.5416666666461</c:v>
                </c:pt>
                <c:pt idx="1026" formatCode="0.000">
                  <c:v>2010.6249999999748</c:v>
                </c:pt>
                <c:pt idx="1027" formatCode="0.000">
                  <c:v>2010.7083333333098</c:v>
                </c:pt>
                <c:pt idx="1028" formatCode="0.000">
                  <c:v>2010.7916666666451</c:v>
                </c:pt>
                <c:pt idx="1029" formatCode="0.000">
                  <c:v>2010.8749999999748</c:v>
                </c:pt>
                <c:pt idx="1030" formatCode="0.000">
                  <c:v>2010.9583333333098</c:v>
                </c:pt>
                <c:pt idx="1031" formatCode="0.000">
                  <c:v>2011.0416666666451</c:v>
                </c:pt>
                <c:pt idx="1032" formatCode="0.000">
                  <c:v>2011.1249999999748</c:v>
                </c:pt>
                <c:pt idx="1033" formatCode="0.000">
                  <c:v>2011.2083333333098</c:v>
                </c:pt>
                <c:pt idx="1034" formatCode="0.000">
                  <c:v>2011.2916666666451</c:v>
                </c:pt>
                <c:pt idx="1035" formatCode="0.000">
                  <c:v>2011.3749999999748</c:v>
                </c:pt>
              </c:numCache>
            </c:numRef>
          </c:xVal>
          <c:yVal>
            <c:numRef>
              <c:f>index!$P$5:$P$1040</c:f>
              <c:numCache>
                <c:formatCode>General</c:formatCode>
                <c:ptCount val="1036"/>
                <c:pt idx="914">
                  <c:v>100</c:v>
                </c:pt>
                <c:pt idx="915">
                  <c:v>100</c:v>
                </c:pt>
                <c:pt idx="916">
                  <c:v>100</c:v>
                </c:pt>
                <c:pt idx="917">
                  <c:v>100</c:v>
                </c:pt>
                <c:pt idx="918">
                  <c:v>100</c:v>
                </c:pt>
                <c:pt idx="919">
                  <c:v>100</c:v>
                </c:pt>
                <c:pt idx="920">
                  <c:v>101</c:v>
                </c:pt>
                <c:pt idx="921">
                  <c:v>101</c:v>
                </c:pt>
                <c:pt idx="922">
                  <c:v>101</c:v>
                </c:pt>
                <c:pt idx="923">
                  <c:v>101</c:v>
                </c:pt>
                <c:pt idx="924">
                  <c:v>101</c:v>
                </c:pt>
                <c:pt idx="925">
                  <c:v>101</c:v>
                </c:pt>
                <c:pt idx="926">
                  <c:v>101</c:v>
                </c:pt>
                <c:pt idx="927">
                  <c:v>101</c:v>
                </c:pt>
                <c:pt idx="928">
                  <c:v>101</c:v>
                </c:pt>
                <c:pt idx="929">
                  <c:v>101</c:v>
                </c:pt>
                <c:pt idx="930">
                  <c:v>101</c:v>
                </c:pt>
                <c:pt idx="931">
                  <c:v>101</c:v>
                </c:pt>
                <c:pt idx="932">
                  <c:v>101</c:v>
                </c:pt>
                <c:pt idx="933">
                  <c:v>101</c:v>
                </c:pt>
                <c:pt idx="934">
                  <c:v>101</c:v>
                </c:pt>
                <c:pt idx="935">
                  <c:v>101</c:v>
                </c:pt>
                <c:pt idx="936">
                  <c:v>101</c:v>
                </c:pt>
                <c:pt idx="937">
                  <c:v>101</c:v>
                </c:pt>
                <c:pt idx="938">
                  <c:v>101</c:v>
                </c:pt>
                <c:pt idx="939">
                  <c:v>101</c:v>
                </c:pt>
                <c:pt idx="940">
                  <c:v>102</c:v>
                </c:pt>
                <c:pt idx="941">
                  <c:v>102</c:v>
                </c:pt>
                <c:pt idx="942">
                  <c:v>102</c:v>
                </c:pt>
                <c:pt idx="943">
                  <c:v>102</c:v>
                </c:pt>
                <c:pt idx="944">
                  <c:v>103</c:v>
                </c:pt>
                <c:pt idx="945">
                  <c:v>103</c:v>
                </c:pt>
                <c:pt idx="946">
                  <c:v>103</c:v>
                </c:pt>
                <c:pt idx="947">
                  <c:v>103</c:v>
                </c:pt>
                <c:pt idx="948">
                  <c:v>104</c:v>
                </c:pt>
                <c:pt idx="949">
                  <c:v>105</c:v>
                </c:pt>
                <c:pt idx="950">
                  <c:v>106</c:v>
                </c:pt>
                <c:pt idx="951">
                  <c:v>107</c:v>
                </c:pt>
                <c:pt idx="952">
                  <c:v>108</c:v>
                </c:pt>
                <c:pt idx="953">
                  <c:v>108</c:v>
                </c:pt>
                <c:pt idx="954">
                  <c:v>108</c:v>
                </c:pt>
                <c:pt idx="955">
                  <c:v>109</c:v>
                </c:pt>
                <c:pt idx="956">
                  <c:v>110</c:v>
                </c:pt>
                <c:pt idx="957">
                  <c:v>112</c:v>
                </c:pt>
                <c:pt idx="958">
                  <c:v>114</c:v>
                </c:pt>
                <c:pt idx="959">
                  <c:v>116</c:v>
                </c:pt>
                <c:pt idx="960">
                  <c:v>116</c:v>
                </c:pt>
                <c:pt idx="961">
                  <c:v>117</c:v>
                </c:pt>
                <c:pt idx="962">
                  <c:v>118</c:v>
                </c:pt>
                <c:pt idx="963">
                  <c:v>118</c:v>
                </c:pt>
                <c:pt idx="964">
                  <c:v>118</c:v>
                </c:pt>
                <c:pt idx="965">
                  <c:v>118</c:v>
                </c:pt>
                <c:pt idx="966">
                  <c:v>118</c:v>
                </c:pt>
                <c:pt idx="967">
                  <c:v>120</c:v>
                </c:pt>
                <c:pt idx="968">
                  <c:v>122</c:v>
                </c:pt>
                <c:pt idx="969">
                  <c:v>125</c:v>
                </c:pt>
                <c:pt idx="970">
                  <c:v>126</c:v>
                </c:pt>
                <c:pt idx="971">
                  <c:v>127</c:v>
                </c:pt>
                <c:pt idx="972">
                  <c:v>129</c:v>
                </c:pt>
                <c:pt idx="973">
                  <c:v>132</c:v>
                </c:pt>
                <c:pt idx="974">
                  <c:v>138</c:v>
                </c:pt>
                <c:pt idx="975">
                  <c:v>144</c:v>
                </c:pt>
                <c:pt idx="976">
                  <c:v>147</c:v>
                </c:pt>
                <c:pt idx="977">
                  <c:v>149</c:v>
                </c:pt>
                <c:pt idx="978">
                  <c:v>150</c:v>
                </c:pt>
                <c:pt idx="979">
                  <c:v>152</c:v>
                </c:pt>
                <c:pt idx="980">
                  <c:v>156</c:v>
                </c:pt>
                <c:pt idx="981">
                  <c:v>159</c:v>
                </c:pt>
                <c:pt idx="982">
                  <c:v>161</c:v>
                </c:pt>
                <c:pt idx="983">
                  <c:v>161</c:v>
                </c:pt>
                <c:pt idx="984">
                  <c:v>162</c:v>
                </c:pt>
                <c:pt idx="985">
                  <c:v>162</c:v>
                </c:pt>
                <c:pt idx="986">
                  <c:v>160</c:v>
                </c:pt>
                <c:pt idx="987">
                  <c:v>159</c:v>
                </c:pt>
                <c:pt idx="988">
                  <c:v>156</c:v>
                </c:pt>
                <c:pt idx="989">
                  <c:v>154</c:v>
                </c:pt>
                <c:pt idx="990">
                  <c:v>154</c:v>
                </c:pt>
                <c:pt idx="991">
                  <c:v>153</c:v>
                </c:pt>
                <c:pt idx="992">
                  <c:v>153</c:v>
                </c:pt>
                <c:pt idx="993">
                  <c:v>153</c:v>
                </c:pt>
                <c:pt idx="994">
                  <c:v>153</c:v>
                </c:pt>
                <c:pt idx="995">
                  <c:v>154</c:v>
                </c:pt>
                <c:pt idx="996">
                  <c:v>170</c:v>
                </c:pt>
                <c:pt idx="997">
                  <c:v>170</c:v>
                </c:pt>
                <c:pt idx="998">
                  <c:v>174</c:v>
                </c:pt>
                <c:pt idx="999">
                  <c:v>174</c:v>
                </c:pt>
                <c:pt idx="1000">
                  <c:v>174</c:v>
                </c:pt>
                <c:pt idx="1001">
                  <c:v>174</c:v>
                </c:pt>
                <c:pt idx="1002">
                  <c:v>181</c:v>
                </c:pt>
                <c:pt idx="1003">
                  <c:v>200</c:v>
                </c:pt>
                <c:pt idx="1004">
                  <c:v>201</c:v>
                </c:pt>
                <c:pt idx="1005">
                  <c:v>201</c:v>
                </c:pt>
                <c:pt idx="1006">
                  <c:v>201</c:v>
                </c:pt>
                <c:pt idx="1007">
                  <c:v>201</c:v>
                </c:pt>
                <c:pt idx="1008">
                  <c:v>201</c:v>
                </c:pt>
                <c:pt idx="1009">
                  <c:v>200</c:v>
                </c:pt>
                <c:pt idx="1010">
                  <c:v>190</c:v>
                </c:pt>
                <c:pt idx="1011">
                  <c:v>186</c:v>
                </c:pt>
                <c:pt idx="1012">
                  <c:v>186</c:v>
                </c:pt>
                <c:pt idx="1013">
                  <c:v>186</c:v>
                </c:pt>
                <c:pt idx="1014">
                  <c:v>186</c:v>
                </c:pt>
                <c:pt idx="1015">
                  <c:v>186</c:v>
                </c:pt>
                <c:pt idx="1016">
                  <c:v>185</c:v>
                </c:pt>
                <c:pt idx="1017">
                  <c:v>185</c:v>
                </c:pt>
                <c:pt idx="1018">
                  <c:v>185</c:v>
                </c:pt>
                <c:pt idx="1019">
                  <c:v>185</c:v>
                </c:pt>
                <c:pt idx="1020">
                  <c:v>185</c:v>
                </c:pt>
                <c:pt idx="1021">
                  <c:v>185</c:v>
                </c:pt>
                <c:pt idx="1022">
                  <c:v>185</c:v>
                </c:pt>
                <c:pt idx="1023">
                  <c:v>185</c:v>
                </c:pt>
                <c:pt idx="1024">
                  <c:v>185</c:v>
                </c:pt>
                <c:pt idx="1025">
                  <c:v>185</c:v>
                </c:pt>
                <c:pt idx="1026">
                  <c:v>185</c:v>
                </c:pt>
                <c:pt idx="1027">
                  <c:v>185</c:v>
                </c:pt>
                <c:pt idx="1028">
                  <c:v>184</c:v>
                </c:pt>
                <c:pt idx="1029">
                  <c:v>184</c:v>
                </c:pt>
                <c:pt idx="1030">
                  <c:v>186</c:v>
                </c:pt>
                <c:pt idx="1031">
                  <c:v>188</c:v>
                </c:pt>
                <c:pt idx="1032">
                  <c:v>191</c:v>
                </c:pt>
                <c:pt idx="1033">
                  <c:v>192</c:v>
                </c:pt>
                <c:pt idx="1034">
                  <c:v>192</c:v>
                </c:pt>
                <c:pt idx="1035">
                  <c:v>192</c:v>
                </c:pt>
              </c:numCache>
            </c:numRef>
          </c:yVal>
        </c:ser>
        <c:axId val="86801024"/>
        <c:axId val="86983040"/>
      </c:scatterChart>
      <c:valAx>
        <c:axId val="86801024"/>
        <c:scaling>
          <c:orientation val="minMax"/>
          <c:max val="2012"/>
          <c:min val="2001"/>
        </c:scaling>
        <c:axPos val="b"/>
        <c:numFmt formatCode="General" sourceLinked="1"/>
        <c:tickLblPos val="nextTo"/>
        <c:txPr>
          <a:bodyPr rot="0" vert="horz"/>
          <a:lstStyle/>
          <a:p>
            <a:pPr>
              <a:defRPr sz="1600" b="1" i="0" u="none" strike="noStrike" baseline="0">
                <a:solidFill>
                  <a:srgbClr val="000000"/>
                </a:solidFill>
                <a:latin typeface="Times New Roman"/>
                <a:ea typeface="Times New Roman"/>
                <a:cs typeface="Times New Roman"/>
              </a:defRPr>
            </a:pPr>
            <a:endParaRPr lang="en-US"/>
          </a:p>
        </c:txPr>
        <c:crossAx val="86983040"/>
        <c:crosses val="autoZero"/>
        <c:crossBetween val="midCat"/>
        <c:majorUnit val="2"/>
      </c:valAx>
      <c:valAx>
        <c:axId val="86983040"/>
        <c:scaling>
          <c:orientation val="minMax"/>
        </c:scaling>
        <c:axPos val="l"/>
        <c:majorGridlines/>
        <c:numFmt formatCode="General" sourceLinked="1"/>
        <c:tickLblPos val="nextTo"/>
        <c:txPr>
          <a:bodyPr/>
          <a:lstStyle/>
          <a:p>
            <a:pPr>
              <a:defRPr sz="1600" b="1">
                <a:latin typeface="Times New Roman" pitchFamily="18" charset="0"/>
                <a:cs typeface="Times New Roman" pitchFamily="18" charset="0"/>
              </a:defRPr>
            </a:pPr>
            <a:endParaRPr lang="en-US"/>
          </a:p>
        </c:txPr>
        <c:crossAx val="86801024"/>
        <c:crosses val="autoZero"/>
        <c:crossBetween val="midCat"/>
      </c:valAx>
      <c:spPr>
        <a:solidFill>
          <a:srgbClr val="FDFFA7"/>
        </a:solidFill>
        <a:ln w="19050">
          <a:solidFill>
            <a:sysClr val="windowText" lastClr="000000"/>
          </a:solidFill>
        </a:ln>
      </c:spPr>
    </c:plotArea>
    <c:legend>
      <c:legendPos val="r"/>
      <c:layout>
        <c:manualLayout>
          <c:xMode val="edge"/>
          <c:yMode val="edge"/>
          <c:x val="0.18609711286089509"/>
          <c:y val="0.24156714453246905"/>
          <c:w val="0.28612510936132984"/>
          <c:h val="0.1674342834805253"/>
        </c:manualLayout>
      </c:layout>
      <c:spPr>
        <a:solidFill>
          <a:srgbClr val="C5FFC1"/>
        </a:solidFill>
        <a:ln>
          <a:solidFill>
            <a:schemeClr val="tx1"/>
          </a:solidFill>
        </a:ln>
      </c:spPr>
      <c:txPr>
        <a:bodyPr/>
        <a:lstStyle/>
        <a:p>
          <a:pPr>
            <a:defRPr sz="1600">
              <a:latin typeface="Times New Roman" pitchFamily="18" charset="0"/>
              <a:cs typeface="Times New Roman" pitchFamily="18" charset="0"/>
            </a:defRPr>
          </a:pPr>
          <a:endParaRPr lang="en-US"/>
        </a:p>
      </c:txPr>
    </c:legend>
    <c:plotVisOnly val="1"/>
    <c:dispBlanksAs val="gap"/>
  </c:chart>
  <c:spPr>
    <a:solidFill>
      <a:srgbClr val="C5FFC1"/>
    </a:solidFill>
  </c:spPr>
  <c:externalData r:id="rId2"/>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title>
      <c:tx>
        <c:rich>
          <a:bodyPr/>
          <a:lstStyle/>
          <a:p>
            <a:pPr algn="r">
              <a:defRPr/>
            </a:pPr>
            <a:r>
              <a:rPr lang="en-US" sz="1600" dirty="0">
                <a:latin typeface="Times New Roman" pitchFamily="18" charset="0"/>
                <a:cs typeface="Times New Roman" pitchFamily="18" charset="0"/>
              </a:rPr>
              <a:t>Real </a:t>
            </a:r>
            <a:r>
              <a:rPr lang="en-US" sz="1600" dirty="0" smtClean="0">
                <a:latin typeface="Times New Roman" pitchFamily="18" charset="0"/>
                <a:cs typeface="Times New Roman" pitchFamily="18" charset="0"/>
              </a:rPr>
              <a:t>Retail</a:t>
            </a:r>
            <a:r>
              <a:rPr lang="en-US" sz="1600" baseline="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Price</a:t>
            </a:r>
            <a:r>
              <a:rPr lang="en-US" sz="1600" baseline="0" dirty="0" smtClean="0">
                <a:latin typeface="Times New Roman" pitchFamily="18" charset="0"/>
                <a:cs typeface="Times New Roman" pitchFamily="18" charset="0"/>
              </a:rPr>
              <a:t> </a:t>
            </a:r>
            <a:r>
              <a:rPr lang="en-US" sz="1600" baseline="0" dirty="0">
                <a:latin typeface="Times New Roman" pitchFamily="18" charset="0"/>
                <a:cs typeface="Times New Roman" pitchFamily="18" charset="0"/>
              </a:rPr>
              <a:t>Variations in Electricity (</a:t>
            </a:r>
            <a:r>
              <a:rPr lang="en-US" sz="1600" baseline="0" dirty="0" smtClean="0">
                <a:latin typeface="Times New Roman" pitchFamily="18" charset="0"/>
                <a:cs typeface="Times New Roman" pitchFamily="18" charset="0"/>
              </a:rPr>
              <a:t>1981=100</a:t>
            </a:r>
            <a:r>
              <a:rPr lang="en-US" sz="1600" baseline="0" dirty="0">
                <a:latin typeface="Times New Roman" pitchFamily="18" charset="0"/>
                <a:cs typeface="Times New Roman" pitchFamily="18" charset="0"/>
              </a:rPr>
              <a:t>)</a:t>
            </a:r>
            <a:endParaRPr lang="en-US" sz="1600" dirty="0">
              <a:latin typeface="Times New Roman" pitchFamily="18" charset="0"/>
              <a:cs typeface="Times New Roman" pitchFamily="18" charset="0"/>
            </a:endParaRPr>
          </a:p>
        </c:rich>
      </c:tx>
      <c:layout>
        <c:manualLayout>
          <c:xMode val="edge"/>
          <c:yMode val="edge"/>
          <c:x val="0.16212489063867017"/>
          <c:y val="4.6296296296296875E-3"/>
        </c:manualLayout>
      </c:layout>
    </c:title>
    <c:plotArea>
      <c:layout>
        <c:manualLayout>
          <c:layoutTarget val="inner"/>
          <c:xMode val="edge"/>
          <c:yMode val="edge"/>
          <c:x val="0.11214829396325469"/>
          <c:y val="0.19965259550889475"/>
          <c:w val="0.82350459317585301"/>
          <c:h val="0.65320209973753252"/>
        </c:manualLayout>
      </c:layout>
      <c:scatterChart>
        <c:scatterStyle val="lineMarker"/>
        <c:ser>
          <c:idx val="0"/>
          <c:order val="0"/>
          <c:spPr>
            <a:ln w="34925">
              <a:solidFill>
                <a:srgbClr val="FF0000"/>
              </a:solidFill>
            </a:ln>
          </c:spPr>
          <c:marker>
            <c:symbol val="none"/>
          </c:marker>
          <c:xVal>
            <c:numRef>
              <c:f>Monthly!$T$7:$T$303</c:f>
              <c:numCache>
                <c:formatCode>0.0</c:formatCode>
                <c:ptCount val="297"/>
                <c:pt idx="0">
                  <c:v>1981.0416666666667</c:v>
                </c:pt>
                <c:pt idx="1">
                  <c:v>1982.0416666666667</c:v>
                </c:pt>
                <c:pt idx="2">
                  <c:v>1983.0416666666667</c:v>
                </c:pt>
                <c:pt idx="3">
                  <c:v>1984.0416666666667</c:v>
                </c:pt>
                <c:pt idx="4">
                  <c:v>1985.0416666666667</c:v>
                </c:pt>
                <c:pt idx="5">
                  <c:v>1986.0416666666667</c:v>
                </c:pt>
                <c:pt idx="6">
                  <c:v>1987.0416666666667</c:v>
                </c:pt>
                <c:pt idx="7">
                  <c:v>1987.125</c:v>
                </c:pt>
                <c:pt idx="8">
                  <c:v>1987.2083333333328</c:v>
                </c:pt>
                <c:pt idx="9">
                  <c:v>1987.2916666666665</c:v>
                </c:pt>
                <c:pt idx="10">
                  <c:v>1987.3749999999998</c:v>
                </c:pt>
                <c:pt idx="11">
                  <c:v>1987.4583333333328</c:v>
                </c:pt>
                <c:pt idx="12">
                  <c:v>1987.5416666666663</c:v>
                </c:pt>
                <c:pt idx="13">
                  <c:v>1987.6249999999948</c:v>
                </c:pt>
                <c:pt idx="14">
                  <c:v>1987.7083333333328</c:v>
                </c:pt>
                <c:pt idx="15">
                  <c:v>1987.7916666666661</c:v>
                </c:pt>
                <c:pt idx="16">
                  <c:v>1987.8749999999948</c:v>
                </c:pt>
                <c:pt idx="17">
                  <c:v>1987.9583333333326</c:v>
                </c:pt>
                <c:pt idx="18">
                  <c:v>1988.0416666666661</c:v>
                </c:pt>
                <c:pt idx="19">
                  <c:v>1988.1249999999948</c:v>
                </c:pt>
                <c:pt idx="20">
                  <c:v>1988.2083333333308</c:v>
                </c:pt>
                <c:pt idx="21">
                  <c:v>1988.2916666666661</c:v>
                </c:pt>
                <c:pt idx="22">
                  <c:v>1988.3749999999948</c:v>
                </c:pt>
                <c:pt idx="23">
                  <c:v>1988.4583333333308</c:v>
                </c:pt>
                <c:pt idx="24">
                  <c:v>1988.5416666666661</c:v>
                </c:pt>
                <c:pt idx="25">
                  <c:v>1988.6249999999948</c:v>
                </c:pt>
                <c:pt idx="26">
                  <c:v>1988.7083333333308</c:v>
                </c:pt>
                <c:pt idx="27">
                  <c:v>1988.7916666666661</c:v>
                </c:pt>
                <c:pt idx="28">
                  <c:v>1988.8749999999948</c:v>
                </c:pt>
                <c:pt idx="29">
                  <c:v>1988.9583333333308</c:v>
                </c:pt>
                <c:pt idx="30">
                  <c:v>1989.0416666666661</c:v>
                </c:pt>
                <c:pt idx="31">
                  <c:v>1989.1249999999948</c:v>
                </c:pt>
                <c:pt idx="32">
                  <c:v>1989.2083333333308</c:v>
                </c:pt>
                <c:pt idx="33">
                  <c:v>1989.2916666666661</c:v>
                </c:pt>
                <c:pt idx="34">
                  <c:v>1989.3749999999948</c:v>
                </c:pt>
                <c:pt idx="35">
                  <c:v>1989.4583333333308</c:v>
                </c:pt>
                <c:pt idx="36">
                  <c:v>1989.5416666666661</c:v>
                </c:pt>
                <c:pt idx="37">
                  <c:v>1989.6249999999948</c:v>
                </c:pt>
                <c:pt idx="38">
                  <c:v>1989.7083333333308</c:v>
                </c:pt>
                <c:pt idx="39">
                  <c:v>1989.7916666666661</c:v>
                </c:pt>
                <c:pt idx="40">
                  <c:v>1989.8749999999948</c:v>
                </c:pt>
                <c:pt idx="41">
                  <c:v>1989.9583333333308</c:v>
                </c:pt>
                <c:pt idx="42">
                  <c:v>1990.0416666666661</c:v>
                </c:pt>
                <c:pt idx="43">
                  <c:v>1990.1249999999948</c:v>
                </c:pt>
                <c:pt idx="44">
                  <c:v>1990.2083333333298</c:v>
                </c:pt>
                <c:pt idx="45">
                  <c:v>1990.2916666666661</c:v>
                </c:pt>
                <c:pt idx="46">
                  <c:v>1990.3749999999948</c:v>
                </c:pt>
                <c:pt idx="47">
                  <c:v>1990.4583333333298</c:v>
                </c:pt>
                <c:pt idx="48">
                  <c:v>1990.5416666666661</c:v>
                </c:pt>
                <c:pt idx="49">
                  <c:v>1990.6249999999948</c:v>
                </c:pt>
                <c:pt idx="50">
                  <c:v>1990.7083333333298</c:v>
                </c:pt>
                <c:pt idx="51">
                  <c:v>1990.7916666666633</c:v>
                </c:pt>
                <c:pt idx="52">
                  <c:v>1990.8749999999948</c:v>
                </c:pt>
                <c:pt idx="53">
                  <c:v>1990.9583333333298</c:v>
                </c:pt>
                <c:pt idx="54">
                  <c:v>1991.0416666666631</c:v>
                </c:pt>
                <c:pt idx="55">
                  <c:v>1991.1249999999948</c:v>
                </c:pt>
                <c:pt idx="56">
                  <c:v>1991.2083333333296</c:v>
                </c:pt>
                <c:pt idx="57">
                  <c:v>1991.2916666666631</c:v>
                </c:pt>
                <c:pt idx="58">
                  <c:v>1991.3749999999948</c:v>
                </c:pt>
                <c:pt idx="59">
                  <c:v>1991.4583333333294</c:v>
                </c:pt>
                <c:pt idx="60">
                  <c:v>1991.5416666666631</c:v>
                </c:pt>
                <c:pt idx="61">
                  <c:v>1991.6249999999948</c:v>
                </c:pt>
                <c:pt idx="62">
                  <c:v>1991.7083333333292</c:v>
                </c:pt>
                <c:pt idx="63">
                  <c:v>1991.7916666666631</c:v>
                </c:pt>
                <c:pt idx="64">
                  <c:v>1991.8749999999948</c:v>
                </c:pt>
                <c:pt idx="65">
                  <c:v>1991.9583333333278</c:v>
                </c:pt>
                <c:pt idx="66">
                  <c:v>1992.0416666666631</c:v>
                </c:pt>
                <c:pt idx="67">
                  <c:v>1992.1249999999948</c:v>
                </c:pt>
                <c:pt idx="68">
                  <c:v>1992.2083333333278</c:v>
                </c:pt>
                <c:pt idx="69">
                  <c:v>1992.2916666666631</c:v>
                </c:pt>
                <c:pt idx="70">
                  <c:v>1992.3749999999948</c:v>
                </c:pt>
                <c:pt idx="71">
                  <c:v>1992.4583333333278</c:v>
                </c:pt>
                <c:pt idx="72">
                  <c:v>1992.5416666666617</c:v>
                </c:pt>
                <c:pt idx="73">
                  <c:v>1992.6249999999948</c:v>
                </c:pt>
                <c:pt idx="74">
                  <c:v>1992.7083333333278</c:v>
                </c:pt>
                <c:pt idx="75">
                  <c:v>1992.7916666666615</c:v>
                </c:pt>
                <c:pt idx="76">
                  <c:v>1992.8749999999948</c:v>
                </c:pt>
                <c:pt idx="77">
                  <c:v>1992.9583333333278</c:v>
                </c:pt>
                <c:pt idx="78">
                  <c:v>1993.0416666666613</c:v>
                </c:pt>
                <c:pt idx="79">
                  <c:v>1993.1249999999898</c:v>
                </c:pt>
                <c:pt idx="80">
                  <c:v>1993.2083333333278</c:v>
                </c:pt>
                <c:pt idx="81">
                  <c:v>1993.2916666666611</c:v>
                </c:pt>
                <c:pt idx="82">
                  <c:v>1993.3749999999898</c:v>
                </c:pt>
                <c:pt idx="83">
                  <c:v>1993.4583333333276</c:v>
                </c:pt>
                <c:pt idx="84">
                  <c:v>1993.5416666666611</c:v>
                </c:pt>
                <c:pt idx="85">
                  <c:v>1993.6249999999898</c:v>
                </c:pt>
                <c:pt idx="86">
                  <c:v>1993.7083333333258</c:v>
                </c:pt>
                <c:pt idx="87">
                  <c:v>1993.7916666666611</c:v>
                </c:pt>
                <c:pt idx="88">
                  <c:v>1993.8749999999898</c:v>
                </c:pt>
                <c:pt idx="89">
                  <c:v>1993.9583333333258</c:v>
                </c:pt>
                <c:pt idx="90">
                  <c:v>1994.0416666666611</c:v>
                </c:pt>
                <c:pt idx="91">
                  <c:v>1994.1249999999898</c:v>
                </c:pt>
                <c:pt idx="92">
                  <c:v>1994.2083333333258</c:v>
                </c:pt>
                <c:pt idx="93">
                  <c:v>1994.2916666666601</c:v>
                </c:pt>
                <c:pt idx="94">
                  <c:v>1994.3749999999898</c:v>
                </c:pt>
                <c:pt idx="95">
                  <c:v>1994.4583333333258</c:v>
                </c:pt>
                <c:pt idx="96">
                  <c:v>1994.5416666666601</c:v>
                </c:pt>
                <c:pt idx="97">
                  <c:v>1994.6249999999898</c:v>
                </c:pt>
                <c:pt idx="98">
                  <c:v>1994.7083333333258</c:v>
                </c:pt>
                <c:pt idx="99">
                  <c:v>1994.7916666666601</c:v>
                </c:pt>
                <c:pt idx="100">
                  <c:v>1994.8749999999898</c:v>
                </c:pt>
                <c:pt idx="101">
                  <c:v>1994.9583333333258</c:v>
                </c:pt>
                <c:pt idx="102">
                  <c:v>1995.0416666666601</c:v>
                </c:pt>
                <c:pt idx="103">
                  <c:v>1995.1249999999898</c:v>
                </c:pt>
                <c:pt idx="104">
                  <c:v>1995.2083333333258</c:v>
                </c:pt>
                <c:pt idx="105">
                  <c:v>1995.2916666666601</c:v>
                </c:pt>
                <c:pt idx="106">
                  <c:v>1995.3749999999898</c:v>
                </c:pt>
                <c:pt idx="107">
                  <c:v>1995.4583333333258</c:v>
                </c:pt>
                <c:pt idx="108">
                  <c:v>1995.5416666666601</c:v>
                </c:pt>
                <c:pt idx="109">
                  <c:v>1995.6249999999898</c:v>
                </c:pt>
                <c:pt idx="110">
                  <c:v>1995.7083333333248</c:v>
                </c:pt>
                <c:pt idx="111">
                  <c:v>1995.7916666666601</c:v>
                </c:pt>
                <c:pt idx="112">
                  <c:v>1995.8749999999898</c:v>
                </c:pt>
                <c:pt idx="113">
                  <c:v>1995.9583333333248</c:v>
                </c:pt>
                <c:pt idx="114">
                  <c:v>1996.0416666666601</c:v>
                </c:pt>
                <c:pt idx="115">
                  <c:v>1996.1249999999898</c:v>
                </c:pt>
                <c:pt idx="116">
                  <c:v>1996.2083333333248</c:v>
                </c:pt>
                <c:pt idx="117">
                  <c:v>1996.2916666666583</c:v>
                </c:pt>
                <c:pt idx="118">
                  <c:v>1996.3749999999898</c:v>
                </c:pt>
                <c:pt idx="119">
                  <c:v>1996.4583333333248</c:v>
                </c:pt>
                <c:pt idx="120">
                  <c:v>1996.5416666666581</c:v>
                </c:pt>
                <c:pt idx="121">
                  <c:v>1996.6249999999898</c:v>
                </c:pt>
                <c:pt idx="122">
                  <c:v>1996.7083333333246</c:v>
                </c:pt>
                <c:pt idx="123">
                  <c:v>1996.7916666666581</c:v>
                </c:pt>
                <c:pt idx="124">
                  <c:v>1996.8749999999898</c:v>
                </c:pt>
                <c:pt idx="125">
                  <c:v>1996.9583333333244</c:v>
                </c:pt>
                <c:pt idx="126">
                  <c:v>1997.0416666666581</c:v>
                </c:pt>
                <c:pt idx="127">
                  <c:v>1997.1249999999898</c:v>
                </c:pt>
                <c:pt idx="128">
                  <c:v>1997.2083333333242</c:v>
                </c:pt>
                <c:pt idx="129">
                  <c:v>1997.2916666666581</c:v>
                </c:pt>
                <c:pt idx="130">
                  <c:v>1997.3749999999898</c:v>
                </c:pt>
                <c:pt idx="131">
                  <c:v>1997.4583333333228</c:v>
                </c:pt>
                <c:pt idx="132">
                  <c:v>1997.5416666666581</c:v>
                </c:pt>
                <c:pt idx="133">
                  <c:v>1997.6249999999898</c:v>
                </c:pt>
                <c:pt idx="134">
                  <c:v>1997.7083333333228</c:v>
                </c:pt>
                <c:pt idx="135">
                  <c:v>1997.7916666666581</c:v>
                </c:pt>
                <c:pt idx="136">
                  <c:v>1997.8749999999898</c:v>
                </c:pt>
                <c:pt idx="137">
                  <c:v>1997.9583333333228</c:v>
                </c:pt>
                <c:pt idx="138">
                  <c:v>1998.0416666666567</c:v>
                </c:pt>
                <c:pt idx="139">
                  <c:v>1998.1249999999898</c:v>
                </c:pt>
                <c:pt idx="140">
                  <c:v>1998.2083333333228</c:v>
                </c:pt>
                <c:pt idx="141">
                  <c:v>1998.2916666666565</c:v>
                </c:pt>
                <c:pt idx="142">
                  <c:v>1998.3749999999898</c:v>
                </c:pt>
                <c:pt idx="143">
                  <c:v>1998.4583333333228</c:v>
                </c:pt>
                <c:pt idx="144">
                  <c:v>1998.5416666666563</c:v>
                </c:pt>
                <c:pt idx="145">
                  <c:v>1998.6249999999848</c:v>
                </c:pt>
                <c:pt idx="146">
                  <c:v>1998.7083333333228</c:v>
                </c:pt>
                <c:pt idx="147">
                  <c:v>1998.7916666666561</c:v>
                </c:pt>
                <c:pt idx="148">
                  <c:v>1998.8749999999848</c:v>
                </c:pt>
                <c:pt idx="149">
                  <c:v>1998.9583333333226</c:v>
                </c:pt>
                <c:pt idx="150">
                  <c:v>1999.0416666666561</c:v>
                </c:pt>
                <c:pt idx="151">
                  <c:v>1999.1249999999848</c:v>
                </c:pt>
                <c:pt idx="152">
                  <c:v>1999.2083333333208</c:v>
                </c:pt>
                <c:pt idx="153">
                  <c:v>1999.2916666666561</c:v>
                </c:pt>
                <c:pt idx="154">
                  <c:v>1999.3749999999848</c:v>
                </c:pt>
                <c:pt idx="155">
                  <c:v>1999.4583333333208</c:v>
                </c:pt>
                <c:pt idx="156">
                  <c:v>1999.5416666666561</c:v>
                </c:pt>
                <c:pt idx="157">
                  <c:v>1999.6249999999848</c:v>
                </c:pt>
                <c:pt idx="158">
                  <c:v>1999.7083333333208</c:v>
                </c:pt>
                <c:pt idx="159">
                  <c:v>1999.7916666666551</c:v>
                </c:pt>
                <c:pt idx="160">
                  <c:v>1999.8749999999848</c:v>
                </c:pt>
                <c:pt idx="161">
                  <c:v>1999.9583333333208</c:v>
                </c:pt>
                <c:pt idx="162">
                  <c:v>2000.0416666666551</c:v>
                </c:pt>
                <c:pt idx="163">
                  <c:v>2000.1249999999848</c:v>
                </c:pt>
                <c:pt idx="164">
                  <c:v>2000.2083333333208</c:v>
                </c:pt>
                <c:pt idx="165">
                  <c:v>2000.2916666666551</c:v>
                </c:pt>
                <c:pt idx="166">
                  <c:v>2000.3749999999848</c:v>
                </c:pt>
                <c:pt idx="167">
                  <c:v>2000.4583333333208</c:v>
                </c:pt>
                <c:pt idx="168">
                  <c:v>2000.5416666666551</c:v>
                </c:pt>
                <c:pt idx="169">
                  <c:v>2000.6249999999848</c:v>
                </c:pt>
                <c:pt idx="170">
                  <c:v>2000.7083333333208</c:v>
                </c:pt>
                <c:pt idx="171">
                  <c:v>2000.7916666666551</c:v>
                </c:pt>
                <c:pt idx="172">
                  <c:v>2000.8749999999848</c:v>
                </c:pt>
                <c:pt idx="173">
                  <c:v>2000.9583333333208</c:v>
                </c:pt>
                <c:pt idx="174">
                  <c:v>2001.0416666666551</c:v>
                </c:pt>
                <c:pt idx="175">
                  <c:v>2001.1249999999848</c:v>
                </c:pt>
                <c:pt idx="176">
                  <c:v>2001.2083333333198</c:v>
                </c:pt>
                <c:pt idx="177">
                  <c:v>2001.2916666666551</c:v>
                </c:pt>
                <c:pt idx="178">
                  <c:v>2001.3749999999848</c:v>
                </c:pt>
                <c:pt idx="179">
                  <c:v>2001.4583333333198</c:v>
                </c:pt>
                <c:pt idx="180">
                  <c:v>2001.5416666666551</c:v>
                </c:pt>
                <c:pt idx="181">
                  <c:v>2001.6249999999848</c:v>
                </c:pt>
                <c:pt idx="182">
                  <c:v>2001.7083333333198</c:v>
                </c:pt>
                <c:pt idx="183">
                  <c:v>2001.7916666666533</c:v>
                </c:pt>
                <c:pt idx="184">
                  <c:v>2001.8749999999848</c:v>
                </c:pt>
                <c:pt idx="185">
                  <c:v>2001.9583333333198</c:v>
                </c:pt>
                <c:pt idx="186">
                  <c:v>2002.0416666666531</c:v>
                </c:pt>
                <c:pt idx="187">
                  <c:v>2002.1249999999848</c:v>
                </c:pt>
                <c:pt idx="188">
                  <c:v>2002.2083333333196</c:v>
                </c:pt>
                <c:pt idx="189">
                  <c:v>2002.2916666666531</c:v>
                </c:pt>
                <c:pt idx="190">
                  <c:v>2002.3749999999848</c:v>
                </c:pt>
                <c:pt idx="191">
                  <c:v>2002.4583333333194</c:v>
                </c:pt>
                <c:pt idx="192">
                  <c:v>2002.5416666666531</c:v>
                </c:pt>
                <c:pt idx="193">
                  <c:v>2002.6249999999848</c:v>
                </c:pt>
                <c:pt idx="194">
                  <c:v>2002.7083333333192</c:v>
                </c:pt>
                <c:pt idx="195">
                  <c:v>2002.7916666666531</c:v>
                </c:pt>
                <c:pt idx="196">
                  <c:v>2002.8749999999848</c:v>
                </c:pt>
                <c:pt idx="197">
                  <c:v>2002.9583333333178</c:v>
                </c:pt>
                <c:pt idx="198">
                  <c:v>2003.0416666666531</c:v>
                </c:pt>
                <c:pt idx="199">
                  <c:v>2003.1249999999848</c:v>
                </c:pt>
                <c:pt idx="200">
                  <c:v>2003.2083333333178</c:v>
                </c:pt>
                <c:pt idx="201">
                  <c:v>2003.2916666666531</c:v>
                </c:pt>
                <c:pt idx="202">
                  <c:v>2003.3749999999848</c:v>
                </c:pt>
                <c:pt idx="203">
                  <c:v>2003.4583333333178</c:v>
                </c:pt>
                <c:pt idx="204">
                  <c:v>2003.5416666666517</c:v>
                </c:pt>
                <c:pt idx="205">
                  <c:v>2003.6249999999848</c:v>
                </c:pt>
                <c:pt idx="206">
                  <c:v>2003.7083333333178</c:v>
                </c:pt>
                <c:pt idx="207">
                  <c:v>2003.7916666666515</c:v>
                </c:pt>
                <c:pt idx="208">
                  <c:v>2003.8749999999848</c:v>
                </c:pt>
                <c:pt idx="209">
                  <c:v>2003.9583333333178</c:v>
                </c:pt>
                <c:pt idx="210">
                  <c:v>2004.0416666666513</c:v>
                </c:pt>
                <c:pt idx="211">
                  <c:v>2004.1249999999798</c:v>
                </c:pt>
                <c:pt idx="212">
                  <c:v>2004.2083333333178</c:v>
                </c:pt>
                <c:pt idx="213">
                  <c:v>2004.2916666666511</c:v>
                </c:pt>
                <c:pt idx="214">
                  <c:v>2004.3749999999798</c:v>
                </c:pt>
                <c:pt idx="215">
                  <c:v>2004.4583333333176</c:v>
                </c:pt>
                <c:pt idx="216">
                  <c:v>2004.5416666666511</c:v>
                </c:pt>
                <c:pt idx="217">
                  <c:v>2004.6249999999798</c:v>
                </c:pt>
                <c:pt idx="218">
                  <c:v>2004.7083333333148</c:v>
                </c:pt>
                <c:pt idx="219">
                  <c:v>2004.7916666666511</c:v>
                </c:pt>
                <c:pt idx="220">
                  <c:v>2004.8749999999798</c:v>
                </c:pt>
                <c:pt idx="221">
                  <c:v>2004.9583333333148</c:v>
                </c:pt>
                <c:pt idx="222">
                  <c:v>2005.0416666666511</c:v>
                </c:pt>
                <c:pt idx="223">
                  <c:v>2005.1249999999798</c:v>
                </c:pt>
                <c:pt idx="224">
                  <c:v>2005.2083333333148</c:v>
                </c:pt>
                <c:pt idx="225">
                  <c:v>2005.2916666666501</c:v>
                </c:pt>
                <c:pt idx="226">
                  <c:v>2005.3749999999798</c:v>
                </c:pt>
                <c:pt idx="227">
                  <c:v>2005.4583333333148</c:v>
                </c:pt>
                <c:pt idx="228">
                  <c:v>2005.5416666666501</c:v>
                </c:pt>
                <c:pt idx="229">
                  <c:v>2005.6249999999798</c:v>
                </c:pt>
                <c:pt idx="230">
                  <c:v>2005.7083333333148</c:v>
                </c:pt>
                <c:pt idx="231">
                  <c:v>2005.7916666666501</c:v>
                </c:pt>
                <c:pt idx="232">
                  <c:v>2005.8749999999798</c:v>
                </c:pt>
                <c:pt idx="233">
                  <c:v>2005.9583333333148</c:v>
                </c:pt>
                <c:pt idx="234">
                  <c:v>2006.0416666666501</c:v>
                </c:pt>
                <c:pt idx="235">
                  <c:v>2006.1249999999798</c:v>
                </c:pt>
                <c:pt idx="236">
                  <c:v>2006.2083333333148</c:v>
                </c:pt>
                <c:pt idx="237">
                  <c:v>2006.2916666666501</c:v>
                </c:pt>
                <c:pt idx="238">
                  <c:v>2006.3749999999798</c:v>
                </c:pt>
                <c:pt idx="239">
                  <c:v>2006.4583333333148</c:v>
                </c:pt>
                <c:pt idx="240">
                  <c:v>2006.5416666666501</c:v>
                </c:pt>
                <c:pt idx="241">
                  <c:v>2006.6249999999798</c:v>
                </c:pt>
                <c:pt idx="242">
                  <c:v>2006.7083333333148</c:v>
                </c:pt>
                <c:pt idx="243">
                  <c:v>2006.7916666666501</c:v>
                </c:pt>
                <c:pt idx="244">
                  <c:v>2006.8749999999798</c:v>
                </c:pt>
                <c:pt idx="245">
                  <c:v>2006.9583333333148</c:v>
                </c:pt>
                <c:pt idx="246">
                  <c:v>2007.0416666666501</c:v>
                </c:pt>
                <c:pt idx="247">
                  <c:v>2007.1249999999798</c:v>
                </c:pt>
                <c:pt idx="248">
                  <c:v>2007.2083333333148</c:v>
                </c:pt>
                <c:pt idx="249">
                  <c:v>2007.2916666666483</c:v>
                </c:pt>
                <c:pt idx="250">
                  <c:v>2007.3749999999798</c:v>
                </c:pt>
                <c:pt idx="251">
                  <c:v>2007.4583333333148</c:v>
                </c:pt>
                <c:pt idx="252">
                  <c:v>2007.5416666666481</c:v>
                </c:pt>
                <c:pt idx="253">
                  <c:v>2007.6249999999798</c:v>
                </c:pt>
                <c:pt idx="254">
                  <c:v>2007.7083333333146</c:v>
                </c:pt>
                <c:pt idx="255">
                  <c:v>2007.7916666666481</c:v>
                </c:pt>
                <c:pt idx="256">
                  <c:v>2007.8749999999798</c:v>
                </c:pt>
                <c:pt idx="257">
                  <c:v>2007.9583333333144</c:v>
                </c:pt>
                <c:pt idx="258">
                  <c:v>2008.0416666666481</c:v>
                </c:pt>
                <c:pt idx="259">
                  <c:v>2008.1249999999798</c:v>
                </c:pt>
                <c:pt idx="260">
                  <c:v>2008.2083333333142</c:v>
                </c:pt>
                <c:pt idx="261">
                  <c:v>2008.2916666666481</c:v>
                </c:pt>
                <c:pt idx="262">
                  <c:v>2008.3749999999798</c:v>
                </c:pt>
                <c:pt idx="263">
                  <c:v>2008.4583333333128</c:v>
                </c:pt>
                <c:pt idx="264">
                  <c:v>2008.5416666666481</c:v>
                </c:pt>
                <c:pt idx="265">
                  <c:v>2008.6249999999798</c:v>
                </c:pt>
                <c:pt idx="266">
                  <c:v>2008.7083333333128</c:v>
                </c:pt>
                <c:pt idx="267">
                  <c:v>2008.7916666666481</c:v>
                </c:pt>
                <c:pt idx="268">
                  <c:v>2008.8749999999798</c:v>
                </c:pt>
                <c:pt idx="269">
                  <c:v>2008.9583333333128</c:v>
                </c:pt>
                <c:pt idx="270">
                  <c:v>2009.0416666666467</c:v>
                </c:pt>
                <c:pt idx="271">
                  <c:v>2009.1249999999798</c:v>
                </c:pt>
                <c:pt idx="272">
                  <c:v>2009.2083333333128</c:v>
                </c:pt>
                <c:pt idx="273">
                  <c:v>2009.2916666666465</c:v>
                </c:pt>
                <c:pt idx="274">
                  <c:v>2009.3749999999798</c:v>
                </c:pt>
                <c:pt idx="275">
                  <c:v>2009.4583333333128</c:v>
                </c:pt>
                <c:pt idx="276">
                  <c:v>2009.5416666666463</c:v>
                </c:pt>
                <c:pt idx="277">
                  <c:v>2009.6249999999748</c:v>
                </c:pt>
                <c:pt idx="278">
                  <c:v>2009.7083333333128</c:v>
                </c:pt>
                <c:pt idx="279">
                  <c:v>2009.7916666666461</c:v>
                </c:pt>
                <c:pt idx="280">
                  <c:v>2009.8749999999748</c:v>
                </c:pt>
                <c:pt idx="281">
                  <c:v>2009.9583333333126</c:v>
                </c:pt>
                <c:pt idx="282">
                  <c:v>2010.0416666666461</c:v>
                </c:pt>
                <c:pt idx="283">
                  <c:v>2010.1249999999748</c:v>
                </c:pt>
                <c:pt idx="284">
                  <c:v>2010.2083333333098</c:v>
                </c:pt>
                <c:pt idx="285">
                  <c:v>2010.2916666666461</c:v>
                </c:pt>
                <c:pt idx="286">
                  <c:v>2010.3749999999748</c:v>
                </c:pt>
                <c:pt idx="287">
                  <c:v>2010.4583333333098</c:v>
                </c:pt>
                <c:pt idx="288">
                  <c:v>2010.5416666666461</c:v>
                </c:pt>
                <c:pt idx="289">
                  <c:v>2010.6249999999748</c:v>
                </c:pt>
                <c:pt idx="290">
                  <c:v>2010.7083333333098</c:v>
                </c:pt>
                <c:pt idx="291">
                  <c:v>2010.7916666666451</c:v>
                </c:pt>
                <c:pt idx="292">
                  <c:v>2010.8749999999748</c:v>
                </c:pt>
                <c:pt idx="293">
                  <c:v>2010.9583333333098</c:v>
                </c:pt>
                <c:pt idx="294">
                  <c:v>2011.0416666666451</c:v>
                </c:pt>
                <c:pt idx="295">
                  <c:v>2011.1249999999748</c:v>
                </c:pt>
                <c:pt idx="296">
                  <c:v>2011.2083333333098</c:v>
                </c:pt>
              </c:numCache>
            </c:numRef>
          </c:xVal>
          <c:yVal>
            <c:numRef>
              <c:f>Monthly!$U$7:$U$303</c:f>
              <c:numCache>
                <c:formatCode>0.0</c:formatCode>
                <c:ptCount val="297"/>
                <c:pt idx="0">
                  <c:v>100</c:v>
                </c:pt>
                <c:pt idx="1">
                  <c:v>102.23816917761272</c:v>
                </c:pt>
                <c:pt idx="2">
                  <c:v>100.49420224480657</c:v>
                </c:pt>
                <c:pt idx="3">
                  <c:v>97.348048097512688</c:v>
                </c:pt>
                <c:pt idx="4">
                  <c:v>94.977002132093006</c:v>
                </c:pt>
                <c:pt idx="5">
                  <c:v>93.94013226592412</c:v>
                </c:pt>
                <c:pt idx="6">
                  <c:v>90.595841272188338</c:v>
                </c:pt>
                <c:pt idx="7">
                  <c:v>90.595841272188338</c:v>
                </c:pt>
                <c:pt idx="8">
                  <c:v>90.595841272188338</c:v>
                </c:pt>
                <c:pt idx="9">
                  <c:v>89.288122633136098</c:v>
                </c:pt>
                <c:pt idx="10">
                  <c:v>89.288122633136098</c:v>
                </c:pt>
                <c:pt idx="11">
                  <c:v>89.288122633136098</c:v>
                </c:pt>
                <c:pt idx="12">
                  <c:v>87.980403994082863</c:v>
                </c:pt>
                <c:pt idx="13">
                  <c:v>87.980403994082863</c:v>
                </c:pt>
                <c:pt idx="14">
                  <c:v>87.980403994082863</c:v>
                </c:pt>
                <c:pt idx="15">
                  <c:v>86.963289497041927</c:v>
                </c:pt>
                <c:pt idx="16">
                  <c:v>86.963289497041927</c:v>
                </c:pt>
                <c:pt idx="17">
                  <c:v>86.963289497041927</c:v>
                </c:pt>
                <c:pt idx="18">
                  <c:v>85.728221893490371</c:v>
                </c:pt>
                <c:pt idx="19">
                  <c:v>85.728221893490371</c:v>
                </c:pt>
                <c:pt idx="20">
                  <c:v>85.728221893490371</c:v>
                </c:pt>
                <c:pt idx="21">
                  <c:v>85.800872928993357</c:v>
                </c:pt>
                <c:pt idx="22">
                  <c:v>88.053055029585778</c:v>
                </c:pt>
                <c:pt idx="23">
                  <c:v>90.377888165679494</c:v>
                </c:pt>
                <c:pt idx="24">
                  <c:v>90.014632988166127</c:v>
                </c:pt>
                <c:pt idx="25">
                  <c:v>90.014632988166127</c:v>
                </c:pt>
                <c:pt idx="26">
                  <c:v>90.014632988166127</c:v>
                </c:pt>
                <c:pt idx="27">
                  <c:v>87.907752958579849</c:v>
                </c:pt>
                <c:pt idx="28">
                  <c:v>87.907752958579849</c:v>
                </c:pt>
                <c:pt idx="29">
                  <c:v>87.907752958579849</c:v>
                </c:pt>
                <c:pt idx="30">
                  <c:v>86.454732248520358</c:v>
                </c:pt>
                <c:pt idx="31">
                  <c:v>86.454732248520358</c:v>
                </c:pt>
                <c:pt idx="32">
                  <c:v>86.454732248520358</c:v>
                </c:pt>
                <c:pt idx="33">
                  <c:v>86.672685355028548</c:v>
                </c:pt>
                <c:pt idx="34">
                  <c:v>88.488961242603551</c:v>
                </c:pt>
                <c:pt idx="35">
                  <c:v>90.159935059171588</c:v>
                </c:pt>
                <c:pt idx="36">
                  <c:v>89.215471597632558</c:v>
                </c:pt>
                <c:pt idx="37">
                  <c:v>89.215471597632558</c:v>
                </c:pt>
                <c:pt idx="38">
                  <c:v>89.215471597632558</c:v>
                </c:pt>
                <c:pt idx="39">
                  <c:v>87.25389363905326</c:v>
                </c:pt>
                <c:pt idx="40">
                  <c:v>87.25389363905326</c:v>
                </c:pt>
                <c:pt idx="41">
                  <c:v>87.25389363905326</c:v>
                </c:pt>
                <c:pt idx="42">
                  <c:v>86.164128106508358</c:v>
                </c:pt>
                <c:pt idx="43">
                  <c:v>86.164128106508358</c:v>
                </c:pt>
                <c:pt idx="44">
                  <c:v>86.164128106508358</c:v>
                </c:pt>
                <c:pt idx="45">
                  <c:v>85.074362573963555</c:v>
                </c:pt>
                <c:pt idx="46">
                  <c:v>88.125706065087797</c:v>
                </c:pt>
                <c:pt idx="47">
                  <c:v>90.450539201183432</c:v>
                </c:pt>
                <c:pt idx="48">
                  <c:v>89.506075739644658</c:v>
                </c:pt>
                <c:pt idx="49">
                  <c:v>89.506075739644658</c:v>
                </c:pt>
                <c:pt idx="50">
                  <c:v>89.506075739644658</c:v>
                </c:pt>
                <c:pt idx="51">
                  <c:v>88.997518491124296</c:v>
                </c:pt>
                <c:pt idx="52">
                  <c:v>88.997518491124296</c:v>
                </c:pt>
                <c:pt idx="53">
                  <c:v>88.997518491124296</c:v>
                </c:pt>
                <c:pt idx="54">
                  <c:v>87.326544674556189</c:v>
                </c:pt>
                <c:pt idx="55">
                  <c:v>87.326544674556189</c:v>
                </c:pt>
                <c:pt idx="56">
                  <c:v>87.326544674556189</c:v>
                </c:pt>
                <c:pt idx="57">
                  <c:v>87.544497781065829</c:v>
                </c:pt>
                <c:pt idx="58">
                  <c:v>90.377888165679494</c:v>
                </c:pt>
                <c:pt idx="59">
                  <c:v>93.138627514792859</c:v>
                </c:pt>
                <c:pt idx="60">
                  <c:v>94.010439940828434</c:v>
                </c:pt>
                <c:pt idx="61">
                  <c:v>94.010439940828434</c:v>
                </c:pt>
                <c:pt idx="62">
                  <c:v>94.010439940828434</c:v>
                </c:pt>
                <c:pt idx="63">
                  <c:v>92.848023372780958</c:v>
                </c:pt>
                <c:pt idx="64">
                  <c:v>92.848023372780958</c:v>
                </c:pt>
                <c:pt idx="65">
                  <c:v>92.848023372780958</c:v>
                </c:pt>
                <c:pt idx="66">
                  <c:v>91.758257840236681</c:v>
                </c:pt>
                <c:pt idx="67">
                  <c:v>91.758257840236681</c:v>
                </c:pt>
                <c:pt idx="68">
                  <c:v>91.758257840236681</c:v>
                </c:pt>
                <c:pt idx="69">
                  <c:v>91.177049556212978</c:v>
                </c:pt>
                <c:pt idx="70">
                  <c:v>91.830908875738899</c:v>
                </c:pt>
                <c:pt idx="71">
                  <c:v>92.48476819526627</c:v>
                </c:pt>
                <c:pt idx="72">
                  <c:v>93.57453372781066</c:v>
                </c:pt>
                <c:pt idx="73">
                  <c:v>93.57453372781066</c:v>
                </c:pt>
                <c:pt idx="74">
                  <c:v>93.57453372781066</c:v>
                </c:pt>
                <c:pt idx="75">
                  <c:v>92.702721301775142</c:v>
                </c:pt>
                <c:pt idx="76">
                  <c:v>92.702721301775142</c:v>
                </c:pt>
                <c:pt idx="77">
                  <c:v>92.702721301775142</c:v>
                </c:pt>
                <c:pt idx="78">
                  <c:v>91.32235162721895</c:v>
                </c:pt>
                <c:pt idx="79">
                  <c:v>91.32235162721895</c:v>
                </c:pt>
                <c:pt idx="80">
                  <c:v>91.32235162721895</c:v>
                </c:pt>
                <c:pt idx="81">
                  <c:v>90.813794378698219</c:v>
                </c:pt>
                <c:pt idx="82">
                  <c:v>90.159935059171588</c:v>
                </c:pt>
                <c:pt idx="83">
                  <c:v>89.578726775147928</c:v>
                </c:pt>
                <c:pt idx="84">
                  <c:v>88.63426331360948</c:v>
                </c:pt>
                <c:pt idx="85">
                  <c:v>88.706914349113291</c:v>
                </c:pt>
                <c:pt idx="86">
                  <c:v>88.779565384615395</c:v>
                </c:pt>
                <c:pt idx="87">
                  <c:v>88.198357100590385</c:v>
                </c:pt>
                <c:pt idx="88">
                  <c:v>88.053055029585778</c:v>
                </c:pt>
                <c:pt idx="89">
                  <c:v>87.762450887573948</c:v>
                </c:pt>
                <c:pt idx="90">
                  <c:v>87.326544674556189</c:v>
                </c:pt>
                <c:pt idx="91">
                  <c:v>86.817987426035515</c:v>
                </c:pt>
                <c:pt idx="92">
                  <c:v>86.382081213017358</c:v>
                </c:pt>
                <c:pt idx="93">
                  <c:v>93.211278550295873</c:v>
                </c:pt>
                <c:pt idx="94">
                  <c:v>92.775372337277076</c:v>
                </c:pt>
                <c:pt idx="95">
                  <c:v>92.702721301775142</c:v>
                </c:pt>
                <c:pt idx="96">
                  <c:v>93.138627514792859</c:v>
                </c:pt>
                <c:pt idx="97">
                  <c:v>93.501882692307703</c:v>
                </c:pt>
                <c:pt idx="98">
                  <c:v>93.356580621301774</c:v>
                </c:pt>
                <c:pt idx="99">
                  <c:v>91.395002662720984</c:v>
                </c:pt>
                <c:pt idx="100">
                  <c:v>91.177049556212978</c:v>
                </c:pt>
                <c:pt idx="101">
                  <c:v>91.249700591715992</c:v>
                </c:pt>
                <c:pt idx="102">
                  <c:v>90.886445414201148</c:v>
                </c:pt>
                <c:pt idx="103">
                  <c:v>90.886445414201148</c:v>
                </c:pt>
                <c:pt idx="104">
                  <c:v>90.741143343195958</c:v>
                </c:pt>
                <c:pt idx="105">
                  <c:v>90.232586094674559</c:v>
                </c:pt>
                <c:pt idx="106">
                  <c:v>90.014632988166127</c:v>
                </c:pt>
                <c:pt idx="107">
                  <c:v>89.941981952662729</c:v>
                </c:pt>
                <c:pt idx="108">
                  <c:v>89.7966798816568</c:v>
                </c:pt>
                <c:pt idx="109">
                  <c:v>89.7966798816568</c:v>
                </c:pt>
                <c:pt idx="110">
                  <c:v>89.7966798816568</c:v>
                </c:pt>
                <c:pt idx="111">
                  <c:v>89.070169526627211</c:v>
                </c:pt>
                <c:pt idx="112">
                  <c:v>88.997518491124296</c:v>
                </c:pt>
                <c:pt idx="113">
                  <c:v>88.997518491124296</c:v>
                </c:pt>
                <c:pt idx="114">
                  <c:v>87.980403994082863</c:v>
                </c:pt>
                <c:pt idx="115">
                  <c:v>87.980403994082863</c:v>
                </c:pt>
                <c:pt idx="116">
                  <c:v>87.980403994082863</c:v>
                </c:pt>
                <c:pt idx="117">
                  <c:v>86.527383284023671</c:v>
                </c:pt>
                <c:pt idx="118">
                  <c:v>86.745336390532458</c:v>
                </c:pt>
                <c:pt idx="119">
                  <c:v>87.181242603550288</c:v>
                </c:pt>
                <c:pt idx="120">
                  <c:v>86.672685355028548</c:v>
                </c:pt>
                <c:pt idx="121">
                  <c:v>86.382081213017358</c:v>
                </c:pt>
                <c:pt idx="122">
                  <c:v>85.873523964497096</c:v>
                </c:pt>
                <c:pt idx="123">
                  <c:v>85.001711538460597</c:v>
                </c:pt>
                <c:pt idx="124">
                  <c:v>84.420503254437875</c:v>
                </c:pt>
                <c:pt idx="125">
                  <c:v>84.057248076923088</c:v>
                </c:pt>
                <c:pt idx="126">
                  <c:v>82.531576331360952</c:v>
                </c:pt>
                <c:pt idx="127">
                  <c:v>82.967482544378697</c:v>
                </c:pt>
                <c:pt idx="128">
                  <c:v>83.330737721893158</c:v>
                </c:pt>
                <c:pt idx="129">
                  <c:v>82.531576331360952</c:v>
                </c:pt>
                <c:pt idx="130">
                  <c:v>82.023019082840264</c:v>
                </c:pt>
                <c:pt idx="131">
                  <c:v>81.514461834319533</c:v>
                </c:pt>
                <c:pt idx="132">
                  <c:v>79.770836982248511</c:v>
                </c:pt>
                <c:pt idx="133">
                  <c:v>79.625534911242582</c:v>
                </c:pt>
                <c:pt idx="134">
                  <c:v>77.373352810649351</c:v>
                </c:pt>
                <c:pt idx="135">
                  <c:v>76.937446597633141</c:v>
                </c:pt>
                <c:pt idx="136">
                  <c:v>76.356238313608216</c:v>
                </c:pt>
                <c:pt idx="137">
                  <c:v>75.847681065088764</c:v>
                </c:pt>
                <c:pt idx="138">
                  <c:v>75.411774852070948</c:v>
                </c:pt>
                <c:pt idx="139">
                  <c:v>76.13828520710058</c:v>
                </c:pt>
                <c:pt idx="140">
                  <c:v>76.719493491124297</c:v>
                </c:pt>
                <c:pt idx="141">
                  <c:v>76.283587278106509</c:v>
                </c:pt>
                <c:pt idx="142">
                  <c:v>75.411774852070948</c:v>
                </c:pt>
                <c:pt idx="143">
                  <c:v>74.612613461539027</c:v>
                </c:pt>
                <c:pt idx="144">
                  <c:v>73.813452071005912</c:v>
                </c:pt>
                <c:pt idx="145">
                  <c:v>73.813452071005912</c:v>
                </c:pt>
                <c:pt idx="146">
                  <c:v>73.813452071005912</c:v>
                </c:pt>
                <c:pt idx="147">
                  <c:v>73.5228479289934</c:v>
                </c:pt>
                <c:pt idx="148">
                  <c:v>73.5228479289934</c:v>
                </c:pt>
                <c:pt idx="149">
                  <c:v>73.5228479289934</c:v>
                </c:pt>
                <c:pt idx="150">
                  <c:v>73.304894822484059</c:v>
                </c:pt>
                <c:pt idx="151">
                  <c:v>73.232243786982266</c:v>
                </c:pt>
                <c:pt idx="152">
                  <c:v>73.232243786982266</c:v>
                </c:pt>
                <c:pt idx="153">
                  <c:v>72.433082396448725</c:v>
                </c:pt>
                <c:pt idx="154">
                  <c:v>72.287780325443748</c:v>
                </c:pt>
                <c:pt idx="155">
                  <c:v>72.215129289942141</c:v>
                </c:pt>
                <c:pt idx="156">
                  <c:v>71.851874112424397</c:v>
                </c:pt>
                <c:pt idx="157">
                  <c:v>71.779223076923103</c:v>
                </c:pt>
                <c:pt idx="158">
                  <c:v>71.779223076923103</c:v>
                </c:pt>
                <c:pt idx="159">
                  <c:v>71.706572041420088</c:v>
                </c:pt>
                <c:pt idx="160">
                  <c:v>71.706572041420088</c:v>
                </c:pt>
                <c:pt idx="161">
                  <c:v>71.706572041420088</c:v>
                </c:pt>
                <c:pt idx="162">
                  <c:v>71.561269970414727</c:v>
                </c:pt>
                <c:pt idx="163">
                  <c:v>71.561269970414727</c:v>
                </c:pt>
                <c:pt idx="164">
                  <c:v>71.561269970414727</c:v>
                </c:pt>
                <c:pt idx="165">
                  <c:v>71.052712721893258</c:v>
                </c:pt>
                <c:pt idx="166">
                  <c:v>70.326202366863214</c:v>
                </c:pt>
                <c:pt idx="167">
                  <c:v>69.672343047337279</c:v>
                </c:pt>
                <c:pt idx="168">
                  <c:v>69.018483727810647</c:v>
                </c:pt>
                <c:pt idx="169">
                  <c:v>68.94583269230769</c:v>
                </c:pt>
                <c:pt idx="170">
                  <c:v>68.94583269230769</c:v>
                </c:pt>
                <c:pt idx="171">
                  <c:v>68.873181656803709</c:v>
                </c:pt>
                <c:pt idx="172">
                  <c:v>68.873181656803709</c:v>
                </c:pt>
                <c:pt idx="173">
                  <c:v>68.873181656803709</c:v>
                </c:pt>
                <c:pt idx="174">
                  <c:v>68.001369230769228</c:v>
                </c:pt>
                <c:pt idx="175">
                  <c:v>68.001369230769228</c:v>
                </c:pt>
                <c:pt idx="176">
                  <c:v>68.001369230769228</c:v>
                </c:pt>
                <c:pt idx="177">
                  <c:v>67.710765088757427</c:v>
                </c:pt>
                <c:pt idx="178">
                  <c:v>67.856067159762958</c:v>
                </c:pt>
                <c:pt idx="179">
                  <c:v>67.856067159762958</c:v>
                </c:pt>
                <c:pt idx="180">
                  <c:v>67.928718195265958</c:v>
                </c:pt>
                <c:pt idx="181">
                  <c:v>68.001369230769228</c:v>
                </c:pt>
                <c:pt idx="182">
                  <c:v>68.001369230769228</c:v>
                </c:pt>
                <c:pt idx="183">
                  <c:v>67.565463017750858</c:v>
                </c:pt>
                <c:pt idx="184">
                  <c:v>67.565463017750858</c:v>
                </c:pt>
                <c:pt idx="185">
                  <c:v>67.565463017750858</c:v>
                </c:pt>
                <c:pt idx="186">
                  <c:v>66.693650591715993</c:v>
                </c:pt>
                <c:pt idx="187">
                  <c:v>66.693650591715993</c:v>
                </c:pt>
                <c:pt idx="188">
                  <c:v>66.693650591715993</c:v>
                </c:pt>
                <c:pt idx="189">
                  <c:v>66.185093343195248</c:v>
                </c:pt>
                <c:pt idx="190">
                  <c:v>66.185093343195248</c:v>
                </c:pt>
                <c:pt idx="191">
                  <c:v>66.257744378698149</c:v>
                </c:pt>
                <c:pt idx="192">
                  <c:v>66.039791272188339</c:v>
                </c:pt>
                <c:pt idx="193">
                  <c:v>66.039791272188339</c:v>
                </c:pt>
                <c:pt idx="194">
                  <c:v>66.039791272188339</c:v>
                </c:pt>
                <c:pt idx="195">
                  <c:v>65.676536094673537</c:v>
                </c:pt>
                <c:pt idx="196">
                  <c:v>65.676536094673537</c:v>
                </c:pt>
                <c:pt idx="197">
                  <c:v>65.676536094673537</c:v>
                </c:pt>
                <c:pt idx="198">
                  <c:v>64.950025739644985</c:v>
                </c:pt>
                <c:pt idx="199">
                  <c:v>64.950025739644985</c:v>
                </c:pt>
                <c:pt idx="200">
                  <c:v>64.950025739644985</c:v>
                </c:pt>
                <c:pt idx="201">
                  <c:v>64.441468491124297</c:v>
                </c:pt>
                <c:pt idx="202">
                  <c:v>64.659421597632758</c:v>
                </c:pt>
                <c:pt idx="203">
                  <c:v>64.804723668639127</c:v>
                </c:pt>
                <c:pt idx="204">
                  <c:v>64.586770562129246</c:v>
                </c:pt>
                <c:pt idx="205">
                  <c:v>64.804723668639127</c:v>
                </c:pt>
                <c:pt idx="206">
                  <c:v>65.022676775147943</c:v>
                </c:pt>
                <c:pt idx="207">
                  <c:v>64.732072633135758</c:v>
                </c:pt>
                <c:pt idx="208">
                  <c:v>64.804723668639127</c:v>
                </c:pt>
                <c:pt idx="209">
                  <c:v>65.022676775147943</c:v>
                </c:pt>
                <c:pt idx="210">
                  <c:v>65.313280917159759</c:v>
                </c:pt>
                <c:pt idx="211">
                  <c:v>65.821838165679466</c:v>
                </c:pt>
                <c:pt idx="212">
                  <c:v>66.475697485207846</c:v>
                </c:pt>
                <c:pt idx="213">
                  <c:v>66.403046449704163</c:v>
                </c:pt>
                <c:pt idx="214">
                  <c:v>66.766301627218965</c:v>
                </c:pt>
                <c:pt idx="215">
                  <c:v>67.129556804732985</c:v>
                </c:pt>
                <c:pt idx="216">
                  <c:v>66.766301627218965</c:v>
                </c:pt>
                <c:pt idx="217">
                  <c:v>66.911603698226202</c:v>
                </c:pt>
                <c:pt idx="218">
                  <c:v>67.129556804732985</c:v>
                </c:pt>
                <c:pt idx="219">
                  <c:v>67.202207840236682</c:v>
                </c:pt>
                <c:pt idx="220">
                  <c:v>68.437275443786987</c:v>
                </c:pt>
                <c:pt idx="221">
                  <c:v>69.744994082840989</c:v>
                </c:pt>
                <c:pt idx="222">
                  <c:v>70.689457544378698</c:v>
                </c:pt>
                <c:pt idx="223">
                  <c:v>71.198014792899258</c:v>
                </c:pt>
                <c:pt idx="224">
                  <c:v>71.561269970414727</c:v>
                </c:pt>
                <c:pt idx="225">
                  <c:v>71.270665828402372</c:v>
                </c:pt>
                <c:pt idx="226">
                  <c:v>71.488618934911273</c:v>
                </c:pt>
                <c:pt idx="227">
                  <c:v>71.561269970414727</c:v>
                </c:pt>
                <c:pt idx="228">
                  <c:v>72.142478254436824</c:v>
                </c:pt>
                <c:pt idx="229">
                  <c:v>72.360431360946748</c:v>
                </c:pt>
                <c:pt idx="230">
                  <c:v>73.159592751478471</c:v>
                </c:pt>
                <c:pt idx="231">
                  <c:v>74.104056213017756</c:v>
                </c:pt>
                <c:pt idx="232">
                  <c:v>75.629727958578925</c:v>
                </c:pt>
                <c:pt idx="233">
                  <c:v>76.428889349112467</c:v>
                </c:pt>
                <c:pt idx="234">
                  <c:v>76.210936242603552</c:v>
                </c:pt>
                <c:pt idx="235">
                  <c:v>77.082748668638658</c:v>
                </c:pt>
                <c:pt idx="236">
                  <c:v>79.116977662720998</c:v>
                </c:pt>
                <c:pt idx="237">
                  <c:v>82.095670118343179</c:v>
                </c:pt>
                <c:pt idx="238">
                  <c:v>85.510268786982266</c:v>
                </c:pt>
                <c:pt idx="239">
                  <c:v>87.544497781065829</c:v>
                </c:pt>
                <c:pt idx="240">
                  <c:v>87.181242603550288</c:v>
                </c:pt>
                <c:pt idx="241">
                  <c:v>87.835101923076849</c:v>
                </c:pt>
                <c:pt idx="242">
                  <c:v>88.92486745562131</c:v>
                </c:pt>
                <c:pt idx="243">
                  <c:v>90.668492307691054</c:v>
                </c:pt>
                <c:pt idx="244">
                  <c:v>92.412117159763312</c:v>
                </c:pt>
                <c:pt idx="245">
                  <c:v>93.501882692307703</c:v>
                </c:pt>
                <c:pt idx="246">
                  <c:v>93.429231656804689</c:v>
                </c:pt>
                <c:pt idx="247">
                  <c:v>93.719835798816575</c:v>
                </c:pt>
                <c:pt idx="248">
                  <c:v>93.719835798816575</c:v>
                </c:pt>
                <c:pt idx="249">
                  <c:v>92.339466124260355</c:v>
                </c:pt>
                <c:pt idx="250">
                  <c:v>91.249700591715992</c:v>
                </c:pt>
                <c:pt idx="251">
                  <c:v>90.014632988166127</c:v>
                </c:pt>
                <c:pt idx="252">
                  <c:v>88.488961242603551</c:v>
                </c:pt>
                <c:pt idx="253">
                  <c:v>88.053055029585778</c:v>
                </c:pt>
                <c:pt idx="254">
                  <c:v>87.907752958579849</c:v>
                </c:pt>
                <c:pt idx="255">
                  <c:v>86.963289497041927</c:v>
                </c:pt>
                <c:pt idx="256">
                  <c:v>86.963289497041927</c:v>
                </c:pt>
                <c:pt idx="257">
                  <c:v>86.963289497041927</c:v>
                </c:pt>
                <c:pt idx="258">
                  <c:v>86.600034319525605</c:v>
                </c:pt>
                <c:pt idx="259">
                  <c:v>95.754064792899413</c:v>
                </c:pt>
                <c:pt idx="260">
                  <c:v>95.754064792899413</c:v>
                </c:pt>
                <c:pt idx="261">
                  <c:v>97.279736538460185</c:v>
                </c:pt>
                <c:pt idx="262">
                  <c:v>97.279736538460185</c:v>
                </c:pt>
                <c:pt idx="263">
                  <c:v>97.279736538460185</c:v>
                </c:pt>
                <c:pt idx="264">
                  <c:v>96.843830325443719</c:v>
                </c:pt>
                <c:pt idx="265">
                  <c:v>100.9849393491134</c:v>
                </c:pt>
                <c:pt idx="266">
                  <c:v>111.37403742603487</c:v>
                </c:pt>
                <c:pt idx="267">
                  <c:v>110.64752707100602</c:v>
                </c:pt>
                <c:pt idx="268">
                  <c:v>110.64752707100602</c:v>
                </c:pt>
                <c:pt idx="269">
                  <c:v>110.64752707100602</c:v>
                </c:pt>
                <c:pt idx="270">
                  <c:v>110.72017810650773</c:v>
                </c:pt>
                <c:pt idx="271">
                  <c:v>110.72017810650773</c:v>
                </c:pt>
                <c:pt idx="272">
                  <c:v>110.21162085798819</c:v>
                </c:pt>
                <c:pt idx="273">
                  <c:v>105.27135044378655</c:v>
                </c:pt>
                <c:pt idx="274">
                  <c:v>103.01916834319529</c:v>
                </c:pt>
                <c:pt idx="275">
                  <c:v>103.01916834319529</c:v>
                </c:pt>
                <c:pt idx="276">
                  <c:v>101.56614763313611</c:v>
                </c:pt>
                <c:pt idx="277">
                  <c:v>101.56614763313611</c:v>
                </c:pt>
                <c:pt idx="278">
                  <c:v>101.56614763313611</c:v>
                </c:pt>
                <c:pt idx="279">
                  <c:v>100.47638210059047</c:v>
                </c:pt>
                <c:pt idx="280">
                  <c:v>100.47638210059047</c:v>
                </c:pt>
                <c:pt idx="281">
                  <c:v>100.47638210059047</c:v>
                </c:pt>
                <c:pt idx="282">
                  <c:v>98.805408284023358</c:v>
                </c:pt>
                <c:pt idx="283">
                  <c:v>98.805408284023358</c:v>
                </c:pt>
                <c:pt idx="284">
                  <c:v>98.805408284023358</c:v>
                </c:pt>
                <c:pt idx="285">
                  <c:v>99.096012426035514</c:v>
                </c:pt>
                <c:pt idx="286">
                  <c:v>99.096012426035514</c:v>
                </c:pt>
                <c:pt idx="287">
                  <c:v>99.096012426035514</c:v>
                </c:pt>
                <c:pt idx="288">
                  <c:v>98.660106213017755</c:v>
                </c:pt>
                <c:pt idx="289">
                  <c:v>98.660106213017755</c:v>
                </c:pt>
                <c:pt idx="290">
                  <c:v>98.660106213017755</c:v>
                </c:pt>
                <c:pt idx="291">
                  <c:v>97.42503860946745</c:v>
                </c:pt>
                <c:pt idx="292">
                  <c:v>97.42503860946745</c:v>
                </c:pt>
                <c:pt idx="293">
                  <c:v>98.587455177514258</c:v>
                </c:pt>
                <c:pt idx="294">
                  <c:v>97.71564275147928</c:v>
                </c:pt>
                <c:pt idx="295">
                  <c:v>99.168663461538827</c:v>
                </c:pt>
                <c:pt idx="296">
                  <c:v>99.895173816567038</c:v>
                </c:pt>
              </c:numCache>
            </c:numRef>
          </c:yVal>
        </c:ser>
        <c:axId val="86831104"/>
        <c:axId val="86832640"/>
      </c:scatterChart>
      <c:valAx>
        <c:axId val="86831104"/>
        <c:scaling>
          <c:orientation val="minMax"/>
          <c:max val="2012"/>
          <c:min val="1981"/>
        </c:scaling>
        <c:axPos val="b"/>
        <c:numFmt formatCode="0" sourceLinked="0"/>
        <c:tickLblPos val="nextTo"/>
        <c:txPr>
          <a:bodyPr/>
          <a:lstStyle/>
          <a:p>
            <a:pPr>
              <a:defRPr sz="1600" b="1">
                <a:latin typeface="Times New Roman" pitchFamily="18" charset="0"/>
                <a:cs typeface="Times New Roman" pitchFamily="18" charset="0"/>
              </a:defRPr>
            </a:pPr>
            <a:endParaRPr lang="en-US"/>
          </a:p>
        </c:txPr>
        <c:crossAx val="86832640"/>
        <c:crosses val="autoZero"/>
        <c:crossBetween val="midCat"/>
      </c:valAx>
      <c:valAx>
        <c:axId val="86832640"/>
        <c:scaling>
          <c:orientation val="minMax"/>
        </c:scaling>
        <c:axPos val="l"/>
        <c:majorGridlines>
          <c:spPr>
            <a:ln w="9525">
              <a:solidFill>
                <a:sysClr val="windowText" lastClr="000000"/>
              </a:solidFill>
            </a:ln>
          </c:spPr>
        </c:majorGridlines>
        <c:numFmt formatCode="0" sourceLinked="0"/>
        <c:tickLblPos val="nextTo"/>
        <c:spPr>
          <a:ln w="25400">
            <a:solidFill>
              <a:schemeClr val="tx1"/>
            </a:solidFill>
          </a:ln>
        </c:spPr>
        <c:txPr>
          <a:bodyPr/>
          <a:lstStyle/>
          <a:p>
            <a:pPr>
              <a:defRPr sz="1400" b="1">
                <a:latin typeface="Times New Roman" pitchFamily="18" charset="0"/>
                <a:cs typeface="Times New Roman" pitchFamily="18" charset="0"/>
              </a:defRPr>
            </a:pPr>
            <a:endParaRPr lang="en-US"/>
          </a:p>
        </c:txPr>
        <c:crossAx val="86831104"/>
        <c:crosses val="autoZero"/>
        <c:crossBetween val="midCat"/>
      </c:valAx>
      <c:spPr>
        <a:solidFill>
          <a:srgbClr val="FCFEA0"/>
        </a:solidFill>
        <a:ln w="25400">
          <a:solidFill>
            <a:sysClr val="windowText" lastClr="000000"/>
          </a:solidFill>
        </a:ln>
      </c:spPr>
    </c:plotArea>
    <c:plotVisOnly val="1"/>
  </c:chart>
  <c:spPr>
    <a:solidFill>
      <a:srgbClr val="B1FF9F"/>
    </a:solidFill>
  </c:sp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GB"/>
  <c:style val="42"/>
  <c:clrMapOvr bg1="lt1" tx1="dk1" bg2="lt2" tx2="dk2" accent1="accent1" accent2="accent2" accent3="accent3" accent4="accent4" accent5="accent5" accent6="accent6" hlink="hlink" folHlink="folHlink"/>
  <c:chart>
    <c:title>
      <c:tx>
        <c:rich>
          <a:bodyPr/>
          <a:lstStyle/>
          <a:p>
            <a:pPr>
              <a:defRPr/>
            </a:pPr>
            <a:r>
              <a:rPr lang="en-GB"/>
              <a:t>Carbon Emission</a:t>
            </a:r>
            <a:r>
              <a:rPr lang="en-GB" baseline="0"/>
              <a:t> Factor in Electricity Generation</a:t>
            </a:r>
            <a:endParaRPr lang="en-GB"/>
          </a:p>
        </c:rich>
      </c:tx>
      <c:layout/>
      <c:overlay val="1"/>
    </c:title>
    <c:plotArea>
      <c:layout>
        <c:manualLayout>
          <c:layoutTarget val="inner"/>
          <c:xMode val="edge"/>
          <c:yMode val="edge"/>
          <c:x val="0.14405919990359675"/>
          <c:y val="9.9484617871936187E-2"/>
          <c:w val="0.80991951036866661"/>
          <c:h val="0.60729446774488482"/>
        </c:manualLayout>
      </c:layout>
      <c:barChart>
        <c:barDir val="col"/>
        <c:grouping val="clustered"/>
        <c:ser>
          <c:idx val="0"/>
          <c:order val="0"/>
          <c:tx>
            <c:strRef>
              <c:f>Sheet1!$B$84</c:f>
              <c:strCache>
                <c:ptCount val="1"/>
                <c:pt idx="0">
                  <c:v>Developing</c:v>
                </c:pt>
              </c:strCache>
            </c:strRef>
          </c:tx>
          <c:spPr>
            <a:solidFill>
              <a:srgbClr val="00FF00"/>
            </a:solidFill>
          </c:spPr>
          <c:cat>
            <c:strRef>
              <c:f>Sheet1!$A$85:$A$108</c:f>
              <c:strCache>
                <c:ptCount val="24"/>
                <c:pt idx="0">
                  <c:v>Norway</c:v>
                </c:pt>
                <c:pt idx="1">
                  <c:v>Switzerland</c:v>
                </c:pt>
                <c:pt idx="2">
                  <c:v>Sweden</c:v>
                </c:pt>
                <c:pt idx="3">
                  <c:v>France</c:v>
                </c:pt>
                <c:pt idx="4">
                  <c:v>Austria</c:v>
                </c:pt>
                <c:pt idx="5">
                  <c:v>Belgium</c:v>
                </c:pt>
                <c:pt idx="6">
                  <c:v>Luxembourg</c:v>
                </c:pt>
                <c:pt idx="7">
                  <c:v>Qatar</c:v>
                </c:pt>
                <c:pt idx="8">
                  <c:v>UAE</c:v>
                </c:pt>
                <c:pt idx="9">
                  <c:v>Spain</c:v>
                </c:pt>
                <c:pt idx="10">
                  <c:v>Japan</c:v>
                </c:pt>
                <c:pt idx="11">
                  <c:v>Netherlands</c:v>
                </c:pt>
                <c:pt idx="12">
                  <c:v>UK</c:v>
                </c:pt>
                <c:pt idx="13">
                  <c:v>Germany</c:v>
                </c:pt>
                <c:pt idx="14">
                  <c:v>Portugal</c:v>
                </c:pt>
                <c:pt idx="15">
                  <c:v>Denmark</c:v>
                </c:pt>
                <c:pt idx="16">
                  <c:v>USA</c:v>
                </c:pt>
                <c:pt idx="17">
                  <c:v>Czech Republic</c:v>
                </c:pt>
                <c:pt idx="18">
                  <c:v>Italy</c:v>
                </c:pt>
                <c:pt idx="19">
                  <c:v>China</c:v>
                </c:pt>
                <c:pt idx="20">
                  <c:v>Libya</c:v>
                </c:pt>
                <c:pt idx="21">
                  <c:v>Australia</c:v>
                </c:pt>
                <c:pt idx="22">
                  <c:v>India</c:v>
                </c:pt>
                <c:pt idx="23">
                  <c:v>Poland</c:v>
                </c:pt>
              </c:strCache>
            </c:strRef>
          </c:cat>
          <c:val>
            <c:numRef>
              <c:f>Sheet1!$B$85:$B$108</c:f>
              <c:numCache>
                <c:formatCode>General</c:formatCode>
                <c:ptCount val="24"/>
                <c:pt idx="19" formatCode="0.0">
                  <c:v>806.65917292615734</c:v>
                </c:pt>
                <c:pt idx="22" formatCode="0.0">
                  <c:v>955.59693544366553</c:v>
                </c:pt>
              </c:numCache>
            </c:numRef>
          </c:val>
        </c:ser>
        <c:ser>
          <c:idx val="1"/>
          <c:order val="1"/>
          <c:tx>
            <c:strRef>
              <c:f>Sheet1!$C$84</c:f>
              <c:strCache>
                <c:ptCount val="1"/>
                <c:pt idx="0">
                  <c:v>EU</c:v>
                </c:pt>
              </c:strCache>
            </c:strRef>
          </c:tx>
          <c:spPr>
            <a:solidFill>
              <a:srgbClr val="FF0000"/>
            </a:solidFill>
          </c:spPr>
          <c:cat>
            <c:strRef>
              <c:f>Sheet1!$A$85:$A$108</c:f>
              <c:strCache>
                <c:ptCount val="24"/>
                <c:pt idx="0">
                  <c:v>Norway</c:v>
                </c:pt>
                <c:pt idx="1">
                  <c:v>Switzerland</c:v>
                </c:pt>
                <c:pt idx="2">
                  <c:v>Sweden</c:v>
                </c:pt>
                <c:pt idx="3">
                  <c:v>France</c:v>
                </c:pt>
                <c:pt idx="4">
                  <c:v>Austria</c:v>
                </c:pt>
                <c:pt idx="5">
                  <c:v>Belgium</c:v>
                </c:pt>
                <c:pt idx="6">
                  <c:v>Luxembourg</c:v>
                </c:pt>
                <c:pt idx="7">
                  <c:v>Qatar</c:v>
                </c:pt>
                <c:pt idx="8">
                  <c:v>UAE</c:v>
                </c:pt>
                <c:pt idx="9">
                  <c:v>Spain</c:v>
                </c:pt>
                <c:pt idx="10">
                  <c:v>Japan</c:v>
                </c:pt>
                <c:pt idx="11">
                  <c:v>Netherlands</c:v>
                </c:pt>
                <c:pt idx="12">
                  <c:v>UK</c:v>
                </c:pt>
                <c:pt idx="13">
                  <c:v>Germany</c:v>
                </c:pt>
                <c:pt idx="14">
                  <c:v>Portugal</c:v>
                </c:pt>
                <c:pt idx="15">
                  <c:v>Denmark</c:v>
                </c:pt>
                <c:pt idx="16">
                  <c:v>USA</c:v>
                </c:pt>
                <c:pt idx="17">
                  <c:v>Czech Republic</c:v>
                </c:pt>
                <c:pt idx="18">
                  <c:v>Italy</c:v>
                </c:pt>
                <c:pt idx="19">
                  <c:v>China</c:v>
                </c:pt>
                <c:pt idx="20">
                  <c:v>Libya</c:v>
                </c:pt>
                <c:pt idx="21">
                  <c:v>Australia</c:v>
                </c:pt>
                <c:pt idx="22">
                  <c:v>India</c:v>
                </c:pt>
                <c:pt idx="23">
                  <c:v>Poland</c:v>
                </c:pt>
              </c:strCache>
            </c:strRef>
          </c:cat>
          <c:val>
            <c:numRef>
              <c:f>Sheet1!$C$85:$C$108</c:f>
              <c:numCache>
                <c:formatCode>0.0</c:formatCode>
                <c:ptCount val="24"/>
                <c:pt idx="0">
                  <c:v>2.4050042652077472</c:v>
                </c:pt>
                <c:pt idx="1">
                  <c:v>13.25468394738702</c:v>
                </c:pt>
                <c:pt idx="2">
                  <c:v>28.78574895727569</c:v>
                </c:pt>
                <c:pt idx="3">
                  <c:v>76.216524911351527</c:v>
                </c:pt>
                <c:pt idx="4">
                  <c:v>235.14092548816558</c:v>
                </c:pt>
                <c:pt idx="5">
                  <c:v>253.63084448335556</c:v>
                </c:pt>
                <c:pt idx="6">
                  <c:v>302.53540338308073</c:v>
                </c:pt>
                <c:pt idx="9">
                  <c:v>456.25149208677919</c:v>
                </c:pt>
                <c:pt idx="11">
                  <c:v>524.424352553208</c:v>
                </c:pt>
                <c:pt idx="12">
                  <c:v>525.80249612861348</c:v>
                </c:pt>
                <c:pt idx="13">
                  <c:v>546.89126444904048</c:v>
                </c:pt>
                <c:pt idx="14">
                  <c:v>556.83383818554296</c:v>
                </c:pt>
                <c:pt idx="15">
                  <c:v>590.31377041779353</c:v>
                </c:pt>
                <c:pt idx="17">
                  <c:v>624.70668999011366</c:v>
                </c:pt>
                <c:pt idx="18">
                  <c:v>624.70668999011366</c:v>
                </c:pt>
                <c:pt idx="23">
                  <c:v>997.80083377971152</c:v>
                </c:pt>
              </c:numCache>
            </c:numRef>
          </c:val>
        </c:ser>
        <c:ser>
          <c:idx val="2"/>
          <c:order val="2"/>
          <c:tx>
            <c:strRef>
              <c:f>Sheet1!$D$84</c:f>
              <c:strCache>
                <c:ptCount val="1"/>
                <c:pt idx="0">
                  <c:v>Oil Exporting</c:v>
                </c:pt>
              </c:strCache>
            </c:strRef>
          </c:tx>
          <c:spPr>
            <a:solidFill>
              <a:srgbClr val="0066FF"/>
            </a:solidFill>
          </c:spPr>
          <c:cat>
            <c:strRef>
              <c:f>Sheet1!$A$85:$A$108</c:f>
              <c:strCache>
                <c:ptCount val="24"/>
                <c:pt idx="0">
                  <c:v>Norway</c:v>
                </c:pt>
                <c:pt idx="1">
                  <c:v>Switzerland</c:v>
                </c:pt>
                <c:pt idx="2">
                  <c:v>Sweden</c:v>
                </c:pt>
                <c:pt idx="3">
                  <c:v>France</c:v>
                </c:pt>
                <c:pt idx="4">
                  <c:v>Austria</c:v>
                </c:pt>
                <c:pt idx="5">
                  <c:v>Belgium</c:v>
                </c:pt>
                <c:pt idx="6">
                  <c:v>Luxembourg</c:v>
                </c:pt>
                <c:pt idx="7">
                  <c:v>Qatar</c:v>
                </c:pt>
                <c:pt idx="8">
                  <c:v>UAE</c:v>
                </c:pt>
                <c:pt idx="9">
                  <c:v>Spain</c:v>
                </c:pt>
                <c:pt idx="10">
                  <c:v>Japan</c:v>
                </c:pt>
                <c:pt idx="11">
                  <c:v>Netherlands</c:v>
                </c:pt>
                <c:pt idx="12">
                  <c:v>UK</c:v>
                </c:pt>
                <c:pt idx="13">
                  <c:v>Germany</c:v>
                </c:pt>
                <c:pt idx="14">
                  <c:v>Portugal</c:v>
                </c:pt>
                <c:pt idx="15">
                  <c:v>Denmark</c:v>
                </c:pt>
                <c:pt idx="16">
                  <c:v>USA</c:v>
                </c:pt>
                <c:pt idx="17">
                  <c:v>Czech Republic</c:v>
                </c:pt>
                <c:pt idx="18">
                  <c:v>Italy</c:v>
                </c:pt>
                <c:pt idx="19">
                  <c:v>China</c:v>
                </c:pt>
                <c:pt idx="20">
                  <c:v>Libya</c:v>
                </c:pt>
                <c:pt idx="21">
                  <c:v>Australia</c:v>
                </c:pt>
                <c:pt idx="22">
                  <c:v>India</c:v>
                </c:pt>
                <c:pt idx="23">
                  <c:v>Poland</c:v>
                </c:pt>
              </c:strCache>
            </c:strRef>
          </c:cat>
          <c:val>
            <c:numRef>
              <c:f>Sheet1!$D$85:$D$108</c:f>
              <c:numCache>
                <c:formatCode>General</c:formatCode>
                <c:ptCount val="24"/>
                <c:pt idx="7" formatCode="0.0">
                  <c:v>426.00431268452945</c:v>
                </c:pt>
                <c:pt idx="8" formatCode="0.0">
                  <c:v>435.29291530834064</c:v>
                </c:pt>
                <c:pt idx="20" formatCode="0.0">
                  <c:v>825.22694540859982</c:v>
                </c:pt>
              </c:numCache>
            </c:numRef>
          </c:val>
        </c:ser>
        <c:ser>
          <c:idx val="3"/>
          <c:order val="3"/>
          <c:tx>
            <c:strRef>
              <c:f>Sheet1!$E$84</c:f>
              <c:strCache>
                <c:ptCount val="1"/>
                <c:pt idx="0">
                  <c:v>Other OECD</c:v>
                </c:pt>
              </c:strCache>
            </c:strRef>
          </c:tx>
          <c:spPr>
            <a:solidFill>
              <a:srgbClr val="FFFF00"/>
            </a:solidFill>
          </c:spPr>
          <c:cat>
            <c:strRef>
              <c:f>Sheet1!$A$85:$A$108</c:f>
              <c:strCache>
                <c:ptCount val="24"/>
                <c:pt idx="0">
                  <c:v>Norway</c:v>
                </c:pt>
                <c:pt idx="1">
                  <c:v>Switzerland</c:v>
                </c:pt>
                <c:pt idx="2">
                  <c:v>Sweden</c:v>
                </c:pt>
                <c:pt idx="3">
                  <c:v>France</c:v>
                </c:pt>
                <c:pt idx="4">
                  <c:v>Austria</c:v>
                </c:pt>
                <c:pt idx="5">
                  <c:v>Belgium</c:v>
                </c:pt>
                <c:pt idx="6">
                  <c:v>Luxembourg</c:v>
                </c:pt>
                <c:pt idx="7">
                  <c:v>Qatar</c:v>
                </c:pt>
                <c:pt idx="8">
                  <c:v>UAE</c:v>
                </c:pt>
                <c:pt idx="9">
                  <c:v>Spain</c:v>
                </c:pt>
                <c:pt idx="10">
                  <c:v>Japan</c:v>
                </c:pt>
                <c:pt idx="11">
                  <c:v>Netherlands</c:v>
                </c:pt>
                <c:pt idx="12">
                  <c:v>UK</c:v>
                </c:pt>
                <c:pt idx="13">
                  <c:v>Germany</c:v>
                </c:pt>
                <c:pt idx="14">
                  <c:v>Portugal</c:v>
                </c:pt>
                <c:pt idx="15">
                  <c:v>Denmark</c:v>
                </c:pt>
                <c:pt idx="16">
                  <c:v>USA</c:v>
                </c:pt>
                <c:pt idx="17">
                  <c:v>Czech Republic</c:v>
                </c:pt>
                <c:pt idx="18">
                  <c:v>Italy</c:v>
                </c:pt>
                <c:pt idx="19">
                  <c:v>China</c:v>
                </c:pt>
                <c:pt idx="20">
                  <c:v>Libya</c:v>
                </c:pt>
                <c:pt idx="21">
                  <c:v>Australia</c:v>
                </c:pt>
                <c:pt idx="22">
                  <c:v>India</c:v>
                </c:pt>
                <c:pt idx="23">
                  <c:v>Poland</c:v>
                </c:pt>
              </c:strCache>
            </c:strRef>
          </c:cat>
          <c:val>
            <c:numRef>
              <c:f>Sheet1!$E$85:$E$108</c:f>
              <c:numCache>
                <c:formatCode>General</c:formatCode>
                <c:ptCount val="24"/>
                <c:pt idx="10" formatCode="0.0">
                  <c:v>473.73698663849524</c:v>
                </c:pt>
                <c:pt idx="16" formatCode="0.0">
                  <c:v>600.28738464773539</c:v>
                </c:pt>
                <c:pt idx="21" formatCode="0.0">
                  <c:v>849.00898793579654</c:v>
                </c:pt>
              </c:numCache>
            </c:numRef>
          </c:val>
        </c:ser>
        <c:gapWidth val="55"/>
        <c:overlap val="100"/>
        <c:axId val="78584832"/>
        <c:axId val="78615296"/>
      </c:barChart>
      <c:catAx>
        <c:axId val="78584832"/>
        <c:scaling>
          <c:orientation val="minMax"/>
        </c:scaling>
        <c:axPos val="b"/>
        <c:numFmt formatCode="General" sourceLinked="1"/>
        <c:tickLblPos val="nextTo"/>
        <c:crossAx val="78615296"/>
        <c:crosses val="autoZero"/>
        <c:auto val="1"/>
        <c:lblAlgn val="ctr"/>
        <c:lblOffset val="100"/>
      </c:catAx>
      <c:valAx>
        <c:axId val="78615296"/>
        <c:scaling>
          <c:orientation val="minMax"/>
        </c:scaling>
        <c:axPos val="l"/>
        <c:majorGridlines/>
        <c:title>
          <c:tx>
            <c:rich>
              <a:bodyPr rot="-5400000" vert="horz"/>
              <a:lstStyle/>
              <a:p>
                <a:pPr>
                  <a:defRPr/>
                </a:pPr>
                <a:r>
                  <a:rPr lang="en-US" dirty="0" err="1"/>
                  <a:t>gms</a:t>
                </a:r>
                <a:r>
                  <a:rPr lang="en-US" dirty="0"/>
                  <a:t> CO</a:t>
                </a:r>
                <a:r>
                  <a:rPr lang="en-US" baseline="-25000" dirty="0"/>
                  <a:t>2</a:t>
                </a:r>
                <a:r>
                  <a:rPr lang="en-US" dirty="0"/>
                  <a:t> / </a:t>
                </a:r>
                <a:r>
                  <a:rPr lang="en-US" dirty="0" smtClean="0"/>
                  <a:t>kWh</a:t>
                </a:r>
                <a:endParaRPr lang="en-US" dirty="0"/>
              </a:p>
            </c:rich>
          </c:tx>
          <c:layout/>
        </c:title>
        <c:numFmt formatCode="General" sourceLinked="1"/>
        <c:tickLblPos val="nextTo"/>
        <c:crossAx val="78584832"/>
        <c:crosses val="autoZero"/>
        <c:crossBetween val="between"/>
      </c:valAx>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plotArea>
    <c:legend>
      <c:legendPos val="r"/>
      <c:layout>
        <c:manualLayout>
          <c:xMode val="edge"/>
          <c:yMode val="edge"/>
          <c:x val="0.1641802379492984"/>
          <c:y val="0.11924073145887773"/>
          <c:w val="0.46387587489064619"/>
          <c:h val="0.13886535577014231"/>
        </c:manualLayout>
      </c:layout>
    </c:legend>
    <c:plotVisOnly val="1"/>
    <c:dispBlanksAs val="gap"/>
  </c:chart>
  <c:spPr>
    <a:solidFill>
      <a:srgbClr val="F4FE98"/>
    </a:solidFill>
  </c:spPr>
  <c:txPr>
    <a:bodyPr/>
    <a:lstStyle/>
    <a:p>
      <a:pPr>
        <a:defRPr sz="1600" b="1">
          <a:solidFill>
            <a:sysClr val="windowText" lastClr="000000"/>
          </a:solidFill>
          <a:latin typeface="Times New Roman" pitchFamily="18" charset="0"/>
          <a:cs typeface="Times New Roman" pitchFamily="18" charset="0"/>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title>
      <c:tx>
        <c:rich>
          <a:bodyPr/>
          <a:lstStyle/>
          <a:p>
            <a:pPr>
              <a:defRPr>
                <a:solidFill>
                  <a:srgbClr val="FFFF00"/>
                </a:solidFill>
              </a:defRPr>
            </a:pPr>
            <a:r>
              <a:rPr lang="en-GB">
                <a:solidFill>
                  <a:srgbClr val="FFFF00"/>
                </a:solidFill>
              </a:rPr>
              <a:t>UK</a:t>
            </a:r>
          </a:p>
        </c:rich>
      </c:tx>
      <c:layout>
        <c:manualLayout>
          <c:xMode val="edge"/>
          <c:yMode val="edge"/>
          <c:x val="0.15560799496906341"/>
          <c:y val="0.23328262680131295"/>
        </c:manualLayout>
      </c:layout>
      <c:overlay val="1"/>
    </c:title>
    <c:plotArea>
      <c:layout>
        <c:manualLayout>
          <c:layoutTarget val="inner"/>
          <c:xMode val="edge"/>
          <c:yMode val="edge"/>
          <c:x val="3.7491106114364341E-2"/>
          <c:y val="0.33557223982407319"/>
          <c:w val="0.31283326129678735"/>
          <c:h val="0.54343419842073759"/>
        </c:manualLayout>
      </c:layout>
      <c:pieChart>
        <c:varyColors val="1"/>
        <c:ser>
          <c:idx val="0"/>
          <c:order val="0"/>
          <c:dPt>
            <c:idx val="0"/>
            <c:spPr>
              <a:solidFill>
                <a:schemeClr val="tx1"/>
              </a:solidFill>
            </c:spPr>
          </c:dPt>
          <c:dPt>
            <c:idx val="1"/>
            <c:spPr>
              <a:solidFill>
                <a:srgbClr val="C00000"/>
              </a:solidFill>
            </c:spPr>
          </c:dPt>
          <c:dPt>
            <c:idx val="2"/>
            <c:spPr>
              <a:solidFill>
                <a:srgbClr val="FFFF00"/>
              </a:solidFill>
            </c:spPr>
          </c:dPt>
          <c:dPt>
            <c:idx val="3"/>
            <c:spPr>
              <a:solidFill>
                <a:srgbClr val="FF0000"/>
              </a:solidFill>
            </c:spPr>
          </c:dPt>
          <c:dPt>
            <c:idx val="4"/>
            <c:spPr>
              <a:solidFill>
                <a:srgbClr val="00B0F0"/>
              </a:solidFill>
            </c:spPr>
          </c:dPt>
          <c:dPt>
            <c:idx val="5"/>
            <c:spPr>
              <a:solidFill>
                <a:srgbClr val="0BF000"/>
              </a:solidFill>
            </c:spPr>
          </c:dPt>
          <c:cat>
            <c:strRef>
              <c:f>japan_electricity!$K$9:$K$14</c:f>
              <c:strCache>
                <c:ptCount val="6"/>
                <c:pt idx="0">
                  <c:v>coal</c:v>
                </c:pt>
                <c:pt idx="1">
                  <c:v>oil</c:v>
                </c:pt>
                <c:pt idx="2">
                  <c:v>gas</c:v>
                </c:pt>
                <c:pt idx="3">
                  <c:v>nuclear</c:v>
                </c:pt>
                <c:pt idx="4">
                  <c:v>hydro</c:v>
                </c:pt>
                <c:pt idx="5">
                  <c:v>other renewables</c:v>
                </c:pt>
              </c:strCache>
            </c:strRef>
          </c:cat>
          <c:val>
            <c:numRef>
              <c:f>japan_electricity!$L$9:$L$14</c:f>
              <c:numCache>
                <c:formatCode>0.0%</c:formatCode>
                <c:ptCount val="6"/>
                <c:pt idx="0">
                  <c:v>0.34096333802718426</c:v>
                </c:pt>
                <c:pt idx="1">
                  <c:v>1.3524782534879308E-2</c:v>
                </c:pt>
                <c:pt idx="2">
                  <c:v>0.38257133155567113</c:v>
                </c:pt>
                <c:pt idx="3">
                  <c:v>0.20377805075351288</c:v>
                </c:pt>
                <c:pt idx="4">
                  <c:v>1.9701690785071561E-2</c:v>
                </c:pt>
                <c:pt idx="5">
                  <c:v>3.9460806343689765E-2</c:v>
                </c:pt>
              </c:numCache>
            </c:numRef>
          </c:val>
        </c:ser>
        <c:firstSliceAng val="0"/>
      </c:pieChart>
      <c:spPr>
        <a:noFill/>
        <a:ln w="25400">
          <a:noFill/>
        </a:ln>
      </c:spPr>
    </c:plotArea>
    <c:legend>
      <c:legendPos val="r"/>
      <c:legendEntry>
        <c:idx val="0"/>
        <c:txPr>
          <a:bodyPr/>
          <a:lstStyle/>
          <a:p>
            <a:pPr>
              <a:defRPr sz="1800" b="1" i="0" baseline="0">
                <a:solidFill>
                  <a:srgbClr val="FFFF00"/>
                </a:solidFill>
              </a:defRPr>
            </a:pPr>
            <a:endParaRPr lang="en-US"/>
          </a:p>
        </c:txPr>
      </c:legendEntry>
      <c:legendEntry>
        <c:idx val="1"/>
        <c:txPr>
          <a:bodyPr/>
          <a:lstStyle/>
          <a:p>
            <a:pPr>
              <a:defRPr sz="1800" b="1" i="0" baseline="0">
                <a:solidFill>
                  <a:srgbClr val="FFFF00"/>
                </a:solidFill>
              </a:defRPr>
            </a:pPr>
            <a:endParaRPr lang="en-US"/>
          </a:p>
        </c:txPr>
      </c:legendEntry>
      <c:legendEntry>
        <c:idx val="2"/>
        <c:txPr>
          <a:bodyPr/>
          <a:lstStyle/>
          <a:p>
            <a:pPr>
              <a:defRPr sz="1800" b="1" i="0" baseline="0">
                <a:solidFill>
                  <a:srgbClr val="FFFF00"/>
                </a:solidFill>
              </a:defRPr>
            </a:pPr>
            <a:endParaRPr lang="en-US"/>
          </a:p>
        </c:txPr>
      </c:legendEntry>
      <c:legendEntry>
        <c:idx val="3"/>
        <c:txPr>
          <a:bodyPr/>
          <a:lstStyle/>
          <a:p>
            <a:pPr>
              <a:defRPr sz="1800" b="1" i="0" baseline="0">
                <a:solidFill>
                  <a:srgbClr val="FFFF00"/>
                </a:solidFill>
              </a:defRPr>
            </a:pPr>
            <a:endParaRPr lang="en-US"/>
          </a:p>
        </c:txPr>
      </c:legendEntry>
      <c:legendEntry>
        <c:idx val="4"/>
        <c:txPr>
          <a:bodyPr/>
          <a:lstStyle/>
          <a:p>
            <a:pPr>
              <a:defRPr sz="1800" b="1" i="0" baseline="0">
                <a:solidFill>
                  <a:srgbClr val="FFFF00"/>
                </a:solidFill>
              </a:defRPr>
            </a:pPr>
            <a:endParaRPr lang="en-US"/>
          </a:p>
        </c:txPr>
      </c:legendEntry>
      <c:legendEntry>
        <c:idx val="5"/>
        <c:txPr>
          <a:bodyPr/>
          <a:lstStyle/>
          <a:p>
            <a:pPr>
              <a:defRPr sz="1800" b="1" i="0" baseline="0">
                <a:solidFill>
                  <a:srgbClr val="FFFF00"/>
                </a:solidFill>
              </a:defRPr>
            </a:pPr>
            <a:endParaRPr lang="en-US"/>
          </a:p>
        </c:txPr>
      </c:legendEntry>
      <c:layout>
        <c:manualLayout>
          <c:xMode val="edge"/>
          <c:yMode val="edge"/>
          <c:x val="0.67716149783642265"/>
          <c:y val="3.9091396297975846E-2"/>
          <c:w val="0.31992457283986186"/>
          <c:h val="0.9261926866471536"/>
        </c:manualLayout>
      </c:layout>
      <c:txPr>
        <a:bodyPr/>
        <a:lstStyle/>
        <a:p>
          <a:pPr>
            <a:defRPr sz="1800" b="1" i="0" baseline="0">
              <a:solidFill>
                <a:srgbClr val="FF0000"/>
              </a:solidFill>
            </a:defRPr>
          </a:pPr>
          <a:endParaRPr lang="en-US"/>
        </a:p>
      </c:txPr>
    </c:legend>
    <c:plotVisOnly val="1"/>
    <c:dispBlanksAs val="zero"/>
  </c:chart>
  <c:spPr>
    <a:noFill/>
  </c:sp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title>
      <c:tx>
        <c:rich>
          <a:bodyPr/>
          <a:lstStyle/>
          <a:p>
            <a:pPr>
              <a:defRPr>
                <a:solidFill>
                  <a:srgbClr val="FFFF00"/>
                </a:solidFill>
              </a:defRPr>
            </a:pPr>
            <a:r>
              <a:rPr lang="en-US">
                <a:solidFill>
                  <a:srgbClr val="FFFF00"/>
                </a:solidFill>
              </a:rPr>
              <a:t>Japan</a:t>
            </a:r>
          </a:p>
        </c:rich>
      </c:tx>
      <c:layout>
        <c:manualLayout>
          <c:xMode val="edge"/>
          <c:yMode val="edge"/>
          <c:x val="0.37281260713179087"/>
          <c:y val="2.1574973031283712E-2"/>
        </c:manualLayout>
      </c:layout>
      <c:overlay val="1"/>
    </c:title>
    <c:plotArea>
      <c:layout>
        <c:manualLayout>
          <c:layoutTarget val="inner"/>
          <c:xMode val="edge"/>
          <c:yMode val="edge"/>
          <c:x val="0.25230740766941789"/>
          <c:y val="0.15132346320787571"/>
          <c:w val="0.37778515418813829"/>
          <c:h val="0.67464466711085214"/>
        </c:manualLayout>
      </c:layout>
      <c:pieChart>
        <c:varyColors val="1"/>
        <c:ser>
          <c:idx val="0"/>
          <c:order val="0"/>
          <c:dPt>
            <c:idx val="0"/>
            <c:spPr>
              <a:solidFill>
                <a:schemeClr val="tx1"/>
              </a:solidFill>
            </c:spPr>
          </c:dPt>
          <c:dPt>
            <c:idx val="1"/>
            <c:spPr>
              <a:solidFill>
                <a:srgbClr val="C00000"/>
              </a:solidFill>
            </c:spPr>
          </c:dPt>
          <c:dPt>
            <c:idx val="2"/>
            <c:spPr>
              <a:solidFill>
                <a:srgbClr val="FFFF00"/>
              </a:solidFill>
            </c:spPr>
          </c:dPt>
          <c:dPt>
            <c:idx val="3"/>
            <c:spPr>
              <a:solidFill>
                <a:srgbClr val="FF0000"/>
              </a:solidFill>
            </c:spPr>
          </c:dPt>
          <c:dPt>
            <c:idx val="4"/>
            <c:spPr>
              <a:solidFill>
                <a:srgbClr val="00B0F0"/>
              </a:solidFill>
            </c:spPr>
          </c:dPt>
          <c:dPt>
            <c:idx val="5"/>
            <c:spPr>
              <a:solidFill>
                <a:srgbClr val="0BF000"/>
              </a:solidFill>
            </c:spPr>
          </c:dPt>
          <c:cat>
            <c:strRef>
              <c:f>japan_electricity!$E$9:$E$14</c:f>
              <c:strCache>
                <c:ptCount val="6"/>
                <c:pt idx="0">
                  <c:v>coal</c:v>
                </c:pt>
                <c:pt idx="1">
                  <c:v>oil</c:v>
                </c:pt>
                <c:pt idx="2">
                  <c:v>gas</c:v>
                </c:pt>
                <c:pt idx="3">
                  <c:v>nuclear</c:v>
                </c:pt>
                <c:pt idx="4">
                  <c:v>hydro</c:v>
                </c:pt>
                <c:pt idx="5">
                  <c:v>other renewables</c:v>
                </c:pt>
              </c:strCache>
            </c:strRef>
          </c:cat>
          <c:val>
            <c:numRef>
              <c:f>japan_electricity!$F$9:$F$14</c:f>
              <c:numCache>
                <c:formatCode>0.0%</c:formatCode>
                <c:ptCount val="6"/>
                <c:pt idx="0">
                  <c:v>0.28061560512732131</c:v>
                </c:pt>
                <c:pt idx="1">
                  <c:v>0.13243584044705653</c:v>
                </c:pt>
                <c:pt idx="2">
                  <c:v>0.20990447506645526</c:v>
                </c:pt>
                <c:pt idx="3">
                  <c:v>0.27646439813849188</c:v>
                </c:pt>
                <c:pt idx="4">
                  <c:v>7.8334074188310523E-2</c:v>
                </c:pt>
                <c:pt idx="5">
                  <c:v>2.2245607032377698E-2</c:v>
                </c:pt>
              </c:numCache>
            </c:numRef>
          </c:val>
        </c:ser>
        <c:ser>
          <c:idx val="1"/>
          <c:order val="1"/>
          <c:spPr>
            <a:solidFill>
              <a:srgbClr val="993366"/>
            </a:solidFill>
            <a:ln w="12700">
              <a:solidFill>
                <a:srgbClr val="000000"/>
              </a:solidFill>
              <a:prstDash val="solid"/>
            </a:ln>
          </c:spPr>
          <c:dPt>
            <c:idx val="0"/>
            <c:spPr>
              <a:solidFill>
                <a:srgbClr val="9999FF"/>
              </a:solidFill>
              <a:ln w="12700">
                <a:solidFill>
                  <a:srgbClr val="000000"/>
                </a:solidFill>
                <a:prstDash val="solid"/>
              </a:ln>
            </c:spPr>
          </c:dPt>
          <c:dPt>
            <c:idx val="2"/>
            <c:spPr>
              <a:solidFill>
                <a:srgbClr val="FFFFCC"/>
              </a:solidFill>
              <a:ln w="12700">
                <a:solidFill>
                  <a:srgbClr val="000000"/>
                </a:solidFill>
                <a:prstDash val="solid"/>
              </a:ln>
            </c:spPr>
          </c:dPt>
          <c:dPt>
            <c:idx val="3"/>
            <c:spPr>
              <a:solidFill>
                <a:srgbClr val="CCFFFF"/>
              </a:solidFill>
              <a:ln w="12700">
                <a:solidFill>
                  <a:srgbClr val="000000"/>
                </a:solidFill>
                <a:prstDash val="solid"/>
              </a:ln>
            </c:spPr>
          </c:dPt>
          <c:dPt>
            <c:idx val="4"/>
            <c:spPr>
              <a:solidFill>
                <a:srgbClr val="660066"/>
              </a:solidFill>
              <a:ln w="12700">
                <a:solidFill>
                  <a:srgbClr val="000000"/>
                </a:solidFill>
                <a:prstDash val="solid"/>
              </a:ln>
            </c:spPr>
          </c:dPt>
          <c:dPt>
            <c:idx val="5"/>
            <c:spPr>
              <a:solidFill>
                <a:srgbClr val="FF8080"/>
              </a:solidFill>
              <a:ln w="12700">
                <a:solidFill>
                  <a:srgbClr val="000000"/>
                </a:solidFill>
                <a:prstDash val="solid"/>
              </a:ln>
            </c:spPr>
          </c:dPt>
          <c:cat>
            <c:strRef>
              <c:f>japan_electricity!$E$9:$E$14</c:f>
              <c:strCache>
                <c:ptCount val="6"/>
                <c:pt idx="0">
                  <c:v>coal</c:v>
                </c:pt>
                <c:pt idx="1">
                  <c:v>oil</c:v>
                </c:pt>
                <c:pt idx="2">
                  <c:v>gas</c:v>
                </c:pt>
                <c:pt idx="3">
                  <c:v>nuclear</c:v>
                </c:pt>
                <c:pt idx="4">
                  <c:v>hydro</c:v>
                </c:pt>
                <c:pt idx="5">
                  <c:v>other renewables</c:v>
                </c:pt>
              </c:strCache>
            </c:strRef>
          </c:cat>
          <c:val>
            <c:numRef>
              <c:f>japan_electricity!$F$9:$F$14</c:f>
              <c:numCache>
                <c:formatCode>0.0%</c:formatCode>
                <c:ptCount val="6"/>
                <c:pt idx="0">
                  <c:v>0.28061560512732131</c:v>
                </c:pt>
                <c:pt idx="1">
                  <c:v>0.13243584044705653</c:v>
                </c:pt>
                <c:pt idx="2">
                  <c:v>0.20990447506645526</c:v>
                </c:pt>
                <c:pt idx="3">
                  <c:v>0.27646439813849188</c:v>
                </c:pt>
                <c:pt idx="4">
                  <c:v>7.8334074188310523E-2</c:v>
                </c:pt>
                <c:pt idx="5">
                  <c:v>2.2245607032377698E-2</c:v>
                </c:pt>
              </c:numCache>
            </c:numRef>
          </c:val>
        </c:ser>
        <c:firstSliceAng val="0"/>
      </c:pieChart>
      <c:spPr>
        <a:noFill/>
        <a:ln w="25400">
          <a:noFill/>
        </a:ln>
      </c:spPr>
    </c:plotArea>
    <c:plotVisOnly val="1"/>
    <c:dispBlanksAs val="zero"/>
  </c:chart>
  <c:spPr>
    <a:noFill/>
    <a:ln w="12700">
      <a:noFill/>
      <a:prstDash val="solid"/>
    </a:ln>
  </c:sp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plotArea>
      <c:layout>
        <c:manualLayout>
          <c:layoutTarget val="inner"/>
          <c:xMode val="edge"/>
          <c:yMode val="edge"/>
          <c:x val="0.24031068392352006"/>
          <c:y val="0.23127072614058367"/>
          <c:w val="0.55555695745759992"/>
          <c:h val="0.70032684676373991"/>
        </c:manualLayout>
      </c:layout>
      <c:pieChart>
        <c:varyColors val="1"/>
        <c:ser>
          <c:idx val="2"/>
          <c:order val="2"/>
          <c:dPt>
            <c:idx val="0"/>
            <c:spPr>
              <a:solidFill>
                <a:schemeClr val="tx1"/>
              </a:solidFill>
            </c:spPr>
          </c:dPt>
          <c:dPt>
            <c:idx val="1"/>
            <c:spPr>
              <a:solidFill>
                <a:srgbClr val="C00000"/>
              </a:solidFill>
            </c:spPr>
          </c:dPt>
          <c:dPt>
            <c:idx val="2"/>
            <c:spPr>
              <a:solidFill>
                <a:srgbClr val="FFFF00"/>
              </a:solidFill>
            </c:spPr>
          </c:dPt>
          <c:dPt>
            <c:idx val="3"/>
            <c:spPr>
              <a:solidFill>
                <a:srgbClr val="FF0000"/>
              </a:solidFill>
            </c:spPr>
          </c:dPt>
          <c:dPt>
            <c:idx val="4"/>
            <c:spPr>
              <a:solidFill>
                <a:srgbClr val="00B0F0"/>
              </a:solidFill>
            </c:spPr>
          </c:dPt>
          <c:dPt>
            <c:idx val="5"/>
            <c:spPr>
              <a:solidFill>
                <a:srgbClr val="0BF000"/>
              </a:solidFill>
            </c:spPr>
          </c:dPt>
          <c:cat>
            <c:strRef>
              <c:f>japan_electricity!$E$9:$E$14</c:f>
              <c:strCache>
                <c:ptCount val="6"/>
                <c:pt idx="0">
                  <c:v>coal</c:v>
                </c:pt>
                <c:pt idx="1">
                  <c:v>oil</c:v>
                </c:pt>
                <c:pt idx="2">
                  <c:v>gas</c:v>
                </c:pt>
                <c:pt idx="3">
                  <c:v>nuclear</c:v>
                </c:pt>
                <c:pt idx="4">
                  <c:v>hydro</c:v>
                </c:pt>
                <c:pt idx="5">
                  <c:v>other renewables</c:v>
                </c:pt>
              </c:strCache>
            </c:strRef>
          </c:cat>
          <c:val>
            <c:numRef>
              <c:f>japan_electricity!$R$9:$R$14</c:f>
              <c:numCache>
                <c:formatCode>0.0%</c:formatCode>
                <c:ptCount val="6"/>
                <c:pt idx="0">
                  <c:v>0.50250795780845059</c:v>
                </c:pt>
                <c:pt idx="1">
                  <c:v>3.2969030103892447E-2</c:v>
                </c:pt>
                <c:pt idx="2">
                  <c:v>0.1826327537889994</c:v>
                </c:pt>
                <c:pt idx="3">
                  <c:v>0.18914107927572979</c:v>
                </c:pt>
                <c:pt idx="4">
                  <c:v>6.7755221451509834E-2</c:v>
                </c:pt>
                <c:pt idx="5">
                  <c:v>2.4993957571420613E-2</c:v>
                </c:pt>
              </c:numCache>
            </c:numRef>
          </c:val>
        </c:ser>
        <c:ser>
          <c:idx val="3"/>
          <c:order val="3"/>
          <c:spPr>
            <a:solidFill>
              <a:srgbClr val="993366"/>
            </a:solidFill>
            <a:ln w="12700">
              <a:solidFill>
                <a:srgbClr val="000000"/>
              </a:solidFill>
              <a:prstDash val="solid"/>
            </a:ln>
          </c:spPr>
          <c:dPt>
            <c:idx val="0"/>
            <c:spPr>
              <a:solidFill>
                <a:srgbClr val="9999FF"/>
              </a:solidFill>
              <a:ln w="12700">
                <a:solidFill>
                  <a:srgbClr val="000000"/>
                </a:solidFill>
                <a:prstDash val="solid"/>
              </a:ln>
            </c:spPr>
          </c:dPt>
          <c:dPt>
            <c:idx val="2"/>
            <c:spPr>
              <a:solidFill>
                <a:srgbClr val="FFFFCC"/>
              </a:solidFill>
              <a:ln w="12700">
                <a:solidFill>
                  <a:srgbClr val="000000"/>
                </a:solidFill>
                <a:prstDash val="solid"/>
              </a:ln>
            </c:spPr>
          </c:dPt>
          <c:dPt>
            <c:idx val="3"/>
            <c:spPr>
              <a:solidFill>
                <a:srgbClr val="CCFFFF"/>
              </a:solidFill>
              <a:ln w="12700">
                <a:solidFill>
                  <a:srgbClr val="000000"/>
                </a:solidFill>
                <a:prstDash val="solid"/>
              </a:ln>
            </c:spPr>
          </c:dPt>
          <c:dPt>
            <c:idx val="4"/>
            <c:spPr>
              <a:solidFill>
                <a:srgbClr val="660066"/>
              </a:solidFill>
              <a:ln w="12700">
                <a:solidFill>
                  <a:srgbClr val="000000"/>
                </a:solidFill>
                <a:prstDash val="solid"/>
              </a:ln>
            </c:spPr>
          </c:dPt>
          <c:dPt>
            <c:idx val="5"/>
            <c:spPr>
              <a:solidFill>
                <a:srgbClr val="FF8080"/>
              </a:solidFill>
              <a:ln w="12700">
                <a:solidFill>
                  <a:srgbClr val="000000"/>
                </a:solidFill>
                <a:prstDash val="solid"/>
              </a:ln>
            </c:spPr>
          </c:dPt>
          <c:cat>
            <c:strRef>
              <c:f>japan_electricity!$E$9:$E$14</c:f>
              <c:strCache>
                <c:ptCount val="6"/>
                <c:pt idx="0">
                  <c:v>coal</c:v>
                </c:pt>
                <c:pt idx="1">
                  <c:v>oil</c:v>
                </c:pt>
                <c:pt idx="2">
                  <c:v>gas</c:v>
                </c:pt>
                <c:pt idx="3">
                  <c:v>nuclear</c:v>
                </c:pt>
                <c:pt idx="4">
                  <c:v>hydro</c:v>
                </c:pt>
                <c:pt idx="5">
                  <c:v>other renewables</c:v>
                </c:pt>
              </c:strCache>
            </c:strRef>
          </c:cat>
          <c:val>
            <c:numRef>
              <c:f>japan_electricity!$F$9:$F$14</c:f>
              <c:numCache>
                <c:formatCode>0.0%</c:formatCode>
                <c:ptCount val="6"/>
                <c:pt idx="0">
                  <c:v>0.28061560512732131</c:v>
                </c:pt>
                <c:pt idx="1">
                  <c:v>0.13243584044705653</c:v>
                </c:pt>
                <c:pt idx="2">
                  <c:v>0.20990447506645526</c:v>
                </c:pt>
                <c:pt idx="3">
                  <c:v>0.27646439813849188</c:v>
                </c:pt>
                <c:pt idx="4">
                  <c:v>7.8334074188310523E-2</c:v>
                </c:pt>
                <c:pt idx="5">
                  <c:v>2.2245607032377698E-2</c:v>
                </c:pt>
              </c:numCache>
            </c:numRef>
          </c:val>
        </c:ser>
        <c:ser>
          <c:idx val="0"/>
          <c:order val="0"/>
          <c:dPt>
            <c:idx val="0"/>
            <c:spPr>
              <a:solidFill>
                <a:schemeClr val="tx1"/>
              </a:solidFill>
            </c:spPr>
          </c:dPt>
          <c:dPt>
            <c:idx val="1"/>
            <c:spPr>
              <a:solidFill>
                <a:srgbClr val="C00000"/>
              </a:solidFill>
            </c:spPr>
          </c:dPt>
          <c:dPt>
            <c:idx val="2"/>
            <c:spPr>
              <a:solidFill>
                <a:srgbClr val="FFFF00"/>
              </a:solidFill>
            </c:spPr>
          </c:dPt>
          <c:dPt>
            <c:idx val="3"/>
            <c:spPr>
              <a:solidFill>
                <a:srgbClr val="FF0000"/>
              </a:solidFill>
            </c:spPr>
          </c:dPt>
          <c:dPt>
            <c:idx val="4"/>
            <c:spPr>
              <a:solidFill>
                <a:srgbClr val="00B0F0"/>
              </a:solidFill>
            </c:spPr>
          </c:dPt>
          <c:dPt>
            <c:idx val="5"/>
            <c:spPr>
              <a:solidFill>
                <a:srgbClr val="0BF000"/>
              </a:solidFill>
            </c:spPr>
          </c:dPt>
          <c:cat>
            <c:strRef>
              <c:f>japan_electricity!$E$9:$E$14</c:f>
              <c:strCache>
                <c:ptCount val="6"/>
                <c:pt idx="0">
                  <c:v>coal</c:v>
                </c:pt>
                <c:pt idx="1">
                  <c:v>oil</c:v>
                </c:pt>
                <c:pt idx="2">
                  <c:v>gas</c:v>
                </c:pt>
                <c:pt idx="3">
                  <c:v>nuclear</c:v>
                </c:pt>
                <c:pt idx="4">
                  <c:v>hydro</c:v>
                </c:pt>
                <c:pt idx="5">
                  <c:v>other renewables</c:v>
                </c:pt>
              </c:strCache>
            </c:strRef>
          </c:cat>
          <c:val>
            <c:numRef>
              <c:f>japan_electricity!$R$9:$R$14</c:f>
              <c:numCache>
                <c:formatCode>0.0%</c:formatCode>
                <c:ptCount val="6"/>
                <c:pt idx="0">
                  <c:v>0.50250795780845059</c:v>
                </c:pt>
                <c:pt idx="1">
                  <c:v>3.2969030103892447E-2</c:v>
                </c:pt>
                <c:pt idx="2">
                  <c:v>0.1826327537889994</c:v>
                </c:pt>
                <c:pt idx="3">
                  <c:v>0.18914107927572979</c:v>
                </c:pt>
                <c:pt idx="4">
                  <c:v>6.7755221451509834E-2</c:v>
                </c:pt>
                <c:pt idx="5">
                  <c:v>2.4993957571420613E-2</c:v>
                </c:pt>
              </c:numCache>
            </c:numRef>
          </c:val>
        </c:ser>
        <c:ser>
          <c:idx val="1"/>
          <c:order val="1"/>
          <c:spPr>
            <a:solidFill>
              <a:srgbClr val="993366"/>
            </a:solidFill>
            <a:ln w="12700">
              <a:solidFill>
                <a:srgbClr val="000000"/>
              </a:solidFill>
              <a:prstDash val="solid"/>
            </a:ln>
          </c:spPr>
          <c:dPt>
            <c:idx val="0"/>
            <c:spPr>
              <a:solidFill>
                <a:srgbClr val="9999FF"/>
              </a:solidFill>
              <a:ln w="12700">
                <a:solidFill>
                  <a:srgbClr val="000000"/>
                </a:solidFill>
                <a:prstDash val="solid"/>
              </a:ln>
            </c:spPr>
          </c:dPt>
          <c:dPt>
            <c:idx val="2"/>
            <c:spPr>
              <a:solidFill>
                <a:srgbClr val="FFFFCC"/>
              </a:solidFill>
              <a:ln w="12700">
                <a:solidFill>
                  <a:srgbClr val="000000"/>
                </a:solidFill>
                <a:prstDash val="solid"/>
              </a:ln>
            </c:spPr>
          </c:dPt>
          <c:dPt>
            <c:idx val="3"/>
            <c:spPr>
              <a:solidFill>
                <a:srgbClr val="CCFFFF"/>
              </a:solidFill>
              <a:ln w="12700">
                <a:solidFill>
                  <a:srgbClr val="000000"/>
                </a:solidFill>
                <a:prstDash val="solid"/>
              </a:ln>
            </c:spPr>
          </c:dPt>
          <c:dPt>
            <c:idx val="4"/>
            <c:spPr>
              <a:solidFill>
                <a:srgbClr val="660066"/>
              </a:solidFill>
              <a:ln w="12700">
                <a:solidFill>
                  <a:srgbClr val="000000"/>
                </a:solidFill>
                <a:prstDash val="solid"/>
              </a:ln>
            </c:spPr>
          </c:dPt>
          <c:dPt>
            <c:idx val="5"/>
            <c:spPr>
              <a:solidFill>
                <a:srgbClr val="FF8080"/>
              </a:solidFill>
              <a:ln w="12700">
                <a:solidFill>
                  <a:srgbClr val="000000"/>
                </a:solidFill>
                <a:prstDash val="solid"/>
              </a:ln>
            </c:spPr>
          </c:dPt>
          <c:cat>
            <c:strRef>
              <c:f>japan_electricity!$E$9:$E$14</c:f>
              <c:strCache>
                <c:ptCount val="6"/>
                <c:pt idx="0">
                  <c:v>coal</c:v>
                </c:pt>
                <c:pt idx="1">
                  <c:v>oil</c:v>
                </c:pt>
                <c:pt idx="2">
                  <c:v>gas</c:v>
                </c:pt>
                <c:pt idx="3">
                  <c:v>nuclear</c:v>
                </c:pt>
                <c:pt idx="4">
                  <c:v>hydro</c:v>
                </c:pt>
                <c:pt idx="5">
                  <c:v>other renewables</c:v>
                </c:pt>
              </c:strCache>
            </c:strRef>
          </c:cat>
          <c:val>
            <c:numRef>
              <c:f>japan_electricity!$F$9:$F$14</c:f>
              <c:numCache>
                <c:formatCode>0.0%</c:formatCode>
                <c:ptCount val="6"/>
                <c:pt idx="0">
                  <c:v>0.28061560512732131</c:v>
                </c:pt>
                <c:pt idx="1">
                  <c:v>0.13243584044705653</c:v>
                </c:pt>
                <c:pt idx="2">
                  <c:v>0.20990447506645526</c:v>
                </c:pt>
                <c:pt idx="3">
                  <c:v>0.27646439813849188</c:v>
                </c:pt>
                <c:pt idx="4">
                  <c:v>7.8334074188310523E-2</c:v>
                </c:pt>
                <c:pt idx="5">
                  <c:v>2.2245607032377698E-2</c:v>
                </c:pt>
              </c:numCache>
            </c:numRef>
          </c:val>
        </c:ser>
        <c:firstSliceAng val="0"/>
      </c:pieChart>
      <c:spPr>
        <a:noFill/>
        <a:ln w="25400">
          <a:noFill/>
        </a:ln>
      </c:spPr>
    </c:plotArea>
    <c:legend>
      <c:legendPos val="r"/>
      <c:layout>
        <c:manualLayout>
          <c:xMode val="edge"/>
          <c:yMode val="edge"/>
          <c:x val="0.98966658002911956"/>
          <c:y val="6.1889349248888663E-2"/>
          <c:w val="0"/>
          <c:h val="0.88599489451042135"/>
        </c:manualLayout>
      </c:layout>
      <c:txPr>
        <a:bodyPr/>
        <a:lstStyle/>
        <a:p>
          <a:pPr>
            <a:defRPr sz="1400" b="1" i="0" baseline="0"/>
          </a:pPr>
          <a:endParaRPr lang="en-US"/>
        </a:p>
      </c:txPr>
    </c:legend>
    <c:plotVisOnly val="1"/>
    <c:dispBlanksAs val="zero"/>
  </c:chart>
  <c:spPr>
    <a:noFill/>
    <a:ln w="12700">
      <a:noFill/>
      <a:prstDash val="solid"/>
    </a:ln>
  </c:spPr>
  <c:externalData r:id="rId2"/>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plotArea>
      <c:layout>
        <c:manualLayout>
          <c:layoutTarget val="inner"/>
          <c:xMode val="edge"/>
          <c:yMode val="edge"/>
          <c:x val="0.24031068392352006"/>
          <c:y val="0.23127072614058367"/>
          <c:w val="0.55555695745759992"/>
          <c:h val="0.70032684676373991"/>
        </c:manualLayout>
      </c:layout>
      <c:pieChart>
        <c:varyColors val="1"/>
        <c:ser>
          <c:idx val="0"/>
          <c:order val="0"/>
          <c:dPt>
            <c:idx val="0"/>
            <c:spPr>
              <a:solidFill>
                <a:schemeClr val="tx1"/>
              </a:solidFill>
            </c:spPr>
          </c:dPt>
          <c:dPt>
            <c:idx val="1"/>
            <c:spPr>
              <a:solidFill>
                <a:srgbClr val="C00000"/>
              </a:solidFill>
            </c:spPr>
          </c:dPt>
          <c:dPt>
            <c:idx val="2"/>
            <c:spPr>
              <a:solidFill>
                <a:srgbClr val="FFFF00"/>
              </a:solidFill>
            </c:spPr>
          </c:dPt>
          <c:dPt>
            <c:idx val="3"/>
            <c:spPr>
              <a:solidFill>
                <a:srgbClr val="FF0000"/>
              </a:solidFill>
            </c:spPr>
          </c:dPt>
          <c:dPt>
            <c:idx val="4"/>
            <c:spPr>
              <a:solidFill>
                <a:srgbClr val="00B0F0"/>
              </a:solidFill>
            </c:spPr>
          </c:dPt>
          <c:dPt>
            <c:idx val="5"/>
            <c:spPr>
              <a:solidFill>
                <a:srgbClr val="0BF000"/>
              </a:solidFill>
            </c:spPr>
          </c:dPt>
          <c:cat>
            <c:strRef>
              <c:f>japan_electricity!$E$9:$E$14</c:f>
              <c:strCache>
                <c:ptCount val="6"/>
                <c:pt idx="0">
                  <c:v>coal</c:v>
                </c:pt>
                <c:pt idx="1">
                  <c:v>oil</c:v>
                </c:pt>
                <c:pt idx="2">
                  <c:v>gas</c:v>
                </c:pt>
                <c:pt idx="3">
                  <c:v>nuclear</c:v>
                </c:pt>
                <c:pt idx="4">
                  <c:v>hydro</c:v>
                </c:pt>
                <c:pt idx="5">
                  <c:v>other renewables</c:v>
                </c:pt>
              </c:strCache>
            </c:strRef>
          </c:cat>
          <c:val>
            <c:numRef>
              <c:f>japan_electricity!$R$9:$R$14</c:f>
              <c:numCache>
                <c:formatCode>0.0%</c:formatCode>
                <c:ptCount val="6"/>
                <c:pt idx="0">
                  <c:v>0.50250795780845059</c:v>
                </c:pt>
                <c:pt idx="1">
                  <c:v>3.2969030103892447E-2</c:v>
                </c:pt>
                <c:pt idx="2">
                  <c:v>0.1826327537889994</c:v>
                </c:pt>
                <c:pt idx="3">
                  <c:v>0.18914107927572979</c:v>
                </c:pt>
                <c:pt idx="4">
                  <c:v>6.7755221451509834E-2</c:v>
                </c:pt>
                <c:pt idx="5">
                  <c:v>2.4993957571420599E-2</c:v>
                </c:pt>
              </c:numCache>
            </c:numRef>
          </c:val>
        </c:ser>
        <c:ser>
          <c:idx val="1"/>
          <c:order val="1"/>
          <c:spPr>
            <a:solidFill>
              <a:srgbClr val="993366"/>
            </a:solidFill>
            <a:ln w="12700">
              <a:solidFill>
                <a:srgbClr val="000000"/>
              </a:solidFill>
              <a:prstDash val="solid"/>
            </a:ln>
          </c:spPr>
          <c:dPt>
            <c:idx val="0"/>
            <c:spPr>
              <a:solidFill>
                <a:srgbClr val="9999FF"/>
              </a:solidFill>
              <a:ln w="12700">
                <a:solidFill>
                  <a:srgbClr val="000000"/>
                </a:solidFill>
                <a:prstDash val="solid"/>
              </a:ln>
            </c:spPr>
          </c:dPt>
          <c:dPt>
            <c:idx val="2"/>
            <c:spPr>
              <a:solidFill>
                <a:srgbClr val="FFFFCC"/>
              </a:solidFill>
              <a:ln w="12700">
                <a:solidFill>
                  <a:srgbClr val="000000"/>
                </a:solidFill>
                <a:prstDash val="solid"/>
              </a:ln>
            </c:spPr>
          </c:dPt>
          <c:dPt>
            <c:idx val="3"/>
            <c:spPr>
              <a:solidFill>
                <a:srgbClr val="CCFFFF"/>
              </a:solidFill>
              <a:ln w="12700">
                <a:solidFill>
                  <a:srgbClr val="000000"/>
                </a:solidFill>
                <a:prstDash val="solid"/>
              </a:ln>
            </c:spPr>
          </c:dPt>
          <c:dPt>
            <c:idx val="4"/>
            <c:spPr>
              <a:solidFill>
                <a:srgbClr val="660066"/>
              </a:solidFill>
              <a:ln w="12700">
                <a:solidFill>
                  <a:srgbClr val="000000"/>
                </a:solidFill>
                <a:prstDash val="solid"/>
              </a:ln>
            </c:spPr>
          </c:dPt>
          <c:dPt>
            <c:idx val="5"/>
            <c:spPr>
              <a:solidFill>
                <a:srgbClr val="FF8080"/>
              </a:solidFill>
              <a:ln w="12700">
                <a:solidFill>
                  <a:srgbClr val="000000"/>
                </a:solidFill>
                <a:prstDash val="solid"/>
              </a:ln>
            </c:spPr>
          </c:dPt>
          <c:cat>
            <c:strRef>
              <c:f>japan_electricity!$E$9:$E$14</c:f>
              <c:strCache>
                <c:ptCount val="6"/>
                <c:pt idx="0">
                  <c:v>coal</c:v>
                </c:pt>
                <c:pt idx="1">
                  <c:v>oil</c:v>
                </c:pt>
                <c:pt idx="2">
                  <c:v>gas</c:v>
                </c:pt>
                <c:pt idx="3">
                  <c:v>nuclear</c:v>
                </c:pt>
                <c:pt idx="4">
                  <c:v>hydro</c:v>
                </c:pt>
                <c:pt idx="5">
                  <c:v>other renewables</c:v>
                </c:pt>
              </c:strCache>
            </c:strRef>
          </c:cat>
          <c:val>
            <c:numRef>
              <c:f>japan_electricity!$F$9:$F$14</c:f>
              <c:numCache>
                <c:formatCode>0.0%</c:formatCode>
                <c:ptCount val="6"/>
                <c:pt idx="0">
                  <c:v>0.28061560512732131</c:v>
                </c:pt>
                <c:pt idx="1">
                  <c:v>0.13243584044705647</c:v>
                </c:pt>
                <c:pt idx="2">
                  <c:v>0.20990447506645518</c:v>
                </c:pt>
                <c:pt idx="3">
                  <c:v>0.27646439813849188</c:v>
                </c:pt>
                <c:pt idx="4">
                  <c:v>7.8334074188310523E-2</c:v>
                </c:pt>
                <c:pt idx="5">
                  <c:v>2.2245607032377691E-2</c:v>
                </c:pt>
              </c:numCache>
            </c:numRef>
          </c:val>
        </c:ser>
        <c:ser>
          <c:idx val="2"/>
          <c:order val="2"/>
          <c:dPt>
            <c:idx val="0"/>
            <c:spPr>
              <a:solidFill>
                <a:schemeClr val="tx1"/>
              </a:solidFill>
            </c:spPr>
          </c:dPt>
          <c:dPt>
            <c:idx val="1"/>
            <c:spPr>
              <a:solidFill>
                <a:srgbClr val="C00000"/>
              </a:solidFill>
            </c:spPr>
          </c:dPt>
          <c:dPt>
            <c:idx val="2"/>
            <c:spPr>
              <a:solidFill>
                <a:srgbClr val="FFFF00"/>
              </a:solidFill>
            </c:spPr>
          </c:dPt>
          <c:dPt>
            <c:idx val="3"/>
            <c:spPr>
              <a:solidFill>
                <a:srgbClr val="FF0000"/>
              </a:solidFill>
            </c:spPr>
          </c:dPt>
          <c:dPt>
            <c:idx val="4"/>
            <c:spPr>
              <a:solidFill>
                <a:srgbClr val="00B0F0"/>
              </a:solidFill>
            </c:spPr>
          </c:dPt>
          <c:dPt>
            <c:idx val="5"/>
            <c:spPr>
              <a:solidFill>
                <a:srgbClr val="0BF000"/>
              </a:solidFill>
            </c:spPr>
          </c:dPt>
          <c:cat>
            <c:strRef>
              <c:f>japan_electricity!$E$9:$E$14</c:f>
              <c:strCache>
                <c:ptCount val="6"/>
                <c:pt idx="0">
                  <c:v>coal</c:v>
                </c:pt>
                <c:pt idx="1">
                  <c:v>oil</c:v>
                </c:pt>
                <c:pt idx="2">
                  <c:v>gas</c:v>
                </c:pt>
                <c:pt idx="3">
                  <c:v>nuclear</c:v>
                </c:pt>
                <c:pt idx="4">
                  <c:v>hydro</c:v>
                </c:pt>
                <c:pt idx="5">
                  <c:v>other renewables</c:v>
                </c:pt>
              </c:strCache>
            </c:strRef>
          </c:cat>
          <c:val>
            <c:numRef>
              <c:f>japan_electricity!$AD$9:$AD$14</c:f>
              <c:numCache>
                <c:formatCode>0.0%</c:formatCode>
                <c:ptCount val="6"/>
                <c:pt idx="0">
                  <c:v>0.49241818474932403</c:v>
                </c:pt>
                <c:pt idx="1">
                  <c:v>1.7061099467999361E-2</c:v>
                </c:pt>
                <c:pt idx="2">
                  <c:v>0.11187812348863529</c:v>
                </c:pt>
                <c:pt idx="3">
                  <c:v>0.26286474286635497</c:v>
                </c:pt>
                <c:pt idx="4">
                  <c:v>4.3071094631629864E-2</c:v>
                </c:pt>
                <c:pt idx="5">
                  <c:v>7.2706754796066433E-2</c:v>
                </c:pt>
              </c:numCache>
            </c:numRef>
          </c:val>
        </c:ser>
        <c:ser>
          <c:idx val="3"/>
          <c:order val="3"/>
          <c:spPr>
            <a:solidFill>
              <a:srgbClr val="993366"/>
            </a:solidFill>
            <a:ln w="12700">
              <a:solidFill>
                <a:srgbClr val="000000"/>
              </a:solidFill>
              <a:prstDash val="solid"/>
            </a:ln>
          </c:spPr>
          <c:dPt>
            <c:idx val="0"/>
            <c:spPr>
              <a:solidFill>
                <a:srgbClr val="9999FF"/>
              </a:solidFill>
              <a:ln w="12700">
                <a:solidFill>
                  <a:srgbClr val="000000"/>
                </a:solidFill>
                <a:prstDash val="solid"/>
              </a:ln>
            </c:spPr>
          </c:dPt>
          <c:dPt>
            <c:idx val="2"/>
            <c:spPr>
              <a:solidFill>
                <a:srgbClr val="FFFFCC"/>
              </a:solidFill>
              <a:ln w="12700">
                <a:solidFill>
                  <a:srgbClr val="000000"/>
                </a:solidFill>
                <a:prstDash val="solid"/>
              </a:ln>
            </c:spPr>
          </c:dPt>
          <c:dPt>
            <c:idx val="3"/>
            <c:spPr>
              <a:solidFill>
                <a:srgbClr val="CCFFFF"/>
              </a:solidFill>
              <a:ln w="12700">
                <a:solidFill>
                  <a:srgbClr val="000000"/>
                </a:solidFill>
                <a:prstDash val="solid"/>
              </a:ln>
            </c:spPr>
          </c:dPt>
          <c:dPt>
            <c:idx val="4"/>
            <c:spPr>
              <a:solidFill>
                <a:srgbClr val="660066"/>
              </a:solidFill>
              <a:ln w="12700">
                <a:solidFill>
                  <a:srgbClr val="000000"/>
                </a:solidFill>
                <a:prstDash val="solid"/>
              </a:ln>
            </c:spPr>
          </c:dPt>
          <c:dPt>
            <c:idx val="5"/>
            <c:spPr>
              <a:solidFill>
                <a:srgbClr val="FF8080"/>
              </a:solidFill>
              <a:ln w="12700">
                <a:solidFill>
                  <a:srgbClr val="000000"/>
                </a:solidFill>
                <a:prstDash val="solid"/>
              </a:ln>
            </c:spPr>
          </c:dPt>
          <c:cat>
            <c:strRef>
              <c:f>japan_electricity!$E$9:$E$14</c:f>
              <c:strCache>
                <c:ptCount val="6"/>
                <c:pt idx="0">
                  <c:v>coal</c:v>
                </c:pt>
                <c:pt idx="1">
                  <c:v>oil</c:v>
                </c:pt>
                <c:pt idx="2">
                  <c:v>gas</c:v>
                </c:pt>
                <c:pt idx="3">
                  <c:v>nuclear</c:v>
                </c:pt>
                <c:pt idx="4">
                  <c:v>hydro</c:v>
                </c:pt>
                <c:pt idx="5">
                  <c:v>other renewables</c:v>
                </c:pt>
              </c:strCache>
            </c:strRef>
          </c:cat>
          <c:val>
            <c:numRef>
              <c:f>japan_electricity!$F$9:$F$14</c:f>
              <c:numCache>
                <c:formatCode>0.0%</c:formatCode>
                <c:ptCount val="6"/>
                <c:pt idx="0">
                  <c:v>0.28061560512732131</c:v>
                </c:pt>
                <c:pt idx="1">
                  <c:v>0.13243584044705647</c:v>
                </c:pt>
                <c:pt idx="2">
                  <c:v>0.20990447506645518</c:v>
                </c:pt>
                <c:pt idx="3">
                  <c:v>0.27646439813849188</c:v>
                </c:pt>
                <c:pt idx="4">
                  <c:v>7.8334074188310523E-2</c:v>
                </c:pt>
                <c:pt idx="5">
                  <c:v>2.2245607032377691E-2</c:v>
                </c:pt>
              </c:numCache>
            </c:numRef>
          </c:val>
        </c:ser>
        <c:firstSliceAng val="0"/>
      </c:pieChart>
      <c:spPr>
        <a:noFill/>
        <a:ln w="25400">
          <a:noFill/>
        </a:ln>
      </c:spPr>
    </c:plotArea>
    <c:legend>
      <c:legendPos val="r"/>
      <c:layout>
        <c:manualLayout>
          <c:xMode val="edge"/>
          <c:yMode val="edge"/>
          <c:x val="0.98966652424259949"/>
          <c:y val="6.1889250814332324E-2"/>
          <c:w val="0"/>
          <c:h val="0.885994853249221"/>
        </c:manualLayout>
      </c:layout>
      <c:txPr>
        <a:bodyPr/>
        <a:lstStyle/>
        <a:p>
          <a:pPr>
            <a:defRPr sz="1400" b="1" i="0" baseline="0"/>
          </a:pPr>
          <a:endParaRPr lang="en-US"/>
        </a:p>
      </c:txPr>
    </c:legend>
    <c:plotVisOnly val="1"/>
    <c:dispBlanksAs val="zero"/>
  </c:chart>
  <c:spPr>
    <a:noFill/>
    <a:ln w="12700">
      <a:noFill/>
      <a:prstDash val="solid"/>
    </a:ln>
  </c:spPr>
  <c:externalData r:id="rId2"/>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plotArea>
      <c:layout>
        <c:manualLayout>
          <c:layoutTarget val="inner"/>
          <c:xMode val="edge"/>
          <c:yMode val="edge"/>
          <c:x val="0.24031068392352006"/>
          <c:y val="0.23127072614058367"/>
          <c:w val="0.55555695745759992"/>
          <c:h val="0.70032684676373991"/>
        </c:manualLayout>
      </c:layout>
      <c:pieChart>
        <c:varyColors val="1"/>
        <c:ser>
          <c:idx val="0"/>
          <c:order val="0"/>
          <c:dPt>
            <c:idx val="0"/>
            <c:spPr>
              <a:solidFill>
                <a:schemeClr val="tx1"/>
              </a:solidFill>
            </c:spPr>
          </c:dPt>
          <c:dPt>
            <c:idx val="1"/>
            <c:spPr>
              <a:solidFill>
                <a:srgbClr val="C00000"/>
              </a:solidFill>
            </c:spPr>
          </c:dPt>
          <c:dPt>
            <c:idx val="2"/>
            <c:spPr>
              <a:solidFill>
                <a:srgbClr val="FFFF00"/>
              </a:solidFill>
            </c:spPr>
          </c:dPt>
          <c:dPt>
            <c:idx val="3"/>
            <c:spPr>
              <a:solidFill>
                <a:srgbClr val="FF0000"/>
              </a:solidFill>
            </c:spPr>
          </c:dPt>
          <c:dPt>
            <c:idx val="4"/>
            <c:spPr>
              <a:solidFill>
                <a:srgbClr val="00B0F0"/>
              </a:solidFill>
            </c:spPr>
          </c:dPt>
          <c:dPt>
            <c:idx val="5"/>
            <c:spPr>
              <a:solidFill>
                <a:srgbClr val="0BF000"/>
              </a:solidFill>
            </c:spPr>
          </c:dPt>
          <c:cat>
            <c:strRef>
              <c:f>japan_electricity!$E$9:$E$14</c:f>
              <c:strCache>
                <c:ptCount val="6"/>
                <c:pt idx="0">
                  <c:v>coal</c:v>
                </c:pt>
                <c:pt idx="1">
                  <c:v>oil</c:v>
                </c:pt>
                <c:pt idx="2">
                  <c:v>gas</c:v>
                </c:pt>
                <c:pt idx="3">
                  <c:v>nuclear</c:v>
                </c:pt>
                <c:pt idx="4">
                  <c:v>hydro</c:v>
                </c:pt>
                <c:pt idx="5">
                  <c:v>other renewables</c:v>
                </c:pt>
              </c:strCache>
            </c:strRef>
          </c:cat>
          <c:val>
            <c:numRef>
              <c:f>japan_electricity!$X$9:$X$14</c:f>
              <c:numCache>
                <c:formatCode>0.0%</c:formatCode>
                <c:ptCount val="6"/>
                <c:pt idx="0">
                  <c:v>5.3256186223713871E-2</c:v>
                </c:pt>
                <c:pt idx="1">
                  <c:v>1.2561027963799489E-2</c:v>
                </c:pt>
                <c:pt idx="2">
                  <c:v>3.9907812796015879E-2</c:v>
                </c:pt>
                <c:pt idx="3">
                  <c:v>0.78478876372857664</c:v>
                </c:pt>
                <c:pt idx="4">
                  <c:v>9.803406963749535E-2</c:v>
                </c:pt>
                <c:pt idx="5">
                  <c:v>1.1452139650404721E-2</c:v>
                </c:pt>
              </c:numCache>
            </c:numRef>
          </c:val>
        </c:ser>
        <c:ser>
          <c:idx val="1"/>
          <c:order val="1"/>
          <c:spPr>
            <a:solidFill>
              <a:srgbClr val="993366"/>
            </a:solidFill>
            <a:ln w="12700">
              <a:solidFill>
                <a:srgbClr val="000000"/>
              </a:solidFill>
              <a:prstDash val="solid"/>
            </a:ln>
          </c:spPr>
          <c:dPt>
            <c:idx val="0"/>
            <c:spPr>
              <a:solidFill>
                <a:srgbClr val="9999FF"/>
              </a:solidFill>
              <a:ln w="12700">
                <a:solidFill>
                  <a:srgbClr val="000000"/>
                </a:solidFill>
                <a:prstDash val="solid"/>
              </a:ln>
            </c:spPr>
          </c:dPt>
          <c:dPt>
            <c:idx val="2"/>
            <c:spPr>
              <a:solidFill>
                <a:srgbClr val="FFFFCC"/>
              </a:solidFill>
              <a:ln w="12700">
                <a:solidFill>
                  <a:srgbClr val="000000"/>
                </a:solidFill>
                <a:prstDash val="solid"/>
              </a:ln>
            </c:spPr>
          </c:dPt>
          <c:dPt>
            <c:idx val="3"/>
            <c:spPr>
              <a:solidFill>
                <a:srgbClr val="CCFFFF"/>
              </a:solidFill>
              <a:ln w="12700">
                <a:solidFill>
                  <a:srgbClr val="000000"/>
                </a:solidFill>
                <a:prstDash val="solid"/>
              </a:ln>
            </c:spPr>
          </c:dPt>
          <c:dPt>
            <c:idx val="4"/>
            <c:spPr>
              <a:solidFill>
                <a:srgbClr val="660066"/>
              </a:solidFill>
              <a:ln w="12700">
                <a:solidFill>
                  <a:srgbClr val="000000"/>
                </a:solidFill>
                <a:prstDash val="solid"/>
              </a:ln>
            </c:spPr>
          </c:dPt>
          <c:dPt>
            <c:idx val="5"/>
            <c:spPr>
              <a:solidFill>
                <a:srgbClr val="FF8080"/>
              </a:solidFill>
              <a:ln w="12700">
                <a:solidFill>
                  <a:srgbClr val="000000"/>
                </a:solidFill>
                <a:prstDash val="solid"/>
              </a:ln>
            </c:spPr>
          </c:dPt>
          <c:cat>
            <c:strRef>
              <c:f>japan_electricity!$E$9:$E$14</c:f>
              <c:strCache>
                <c:ptCount val="6"/>
                <c:pt idx="0">
                  <c:v>coal</c:v>
                </c:pt>
                <c:pt idx="1">
                  <c:v>oil</c:v>
                </c:pt>
                <c:pt idx="2">
                  <c:v>gas</c:v>
                </c:pt>
                <c:pt idx="3">
                  <c:v>nuclear</c:v>
                </c:pt>
                <c:pt idx="4">
                  <c:v>hydro</c:v>
                </c:pt>
                <c:pt idx="5">
                  <c:v>other renewables</c:v>
                </c:pt>
              </c:strCache>
            </c:strRef>
          </c:cat>
          <c:val>
            <c:numRef>
              <c:f>japan_electricity!$F$9:$F$14</c:f>
              <c:numCache>
                <c:formatCode>0.0%</c:formatCode>
                <c:ptCount val="6"/>
                <c:pt idx="0">
                  <c:v>0.28061560512732131</c:v>
                </c:pt>
                <c:pt idx="1">
                  <c:v>0.13243584044705647</c:v>
                </c:pt>
                <c:pt idx="2">
                  <c:v>0.20990447506645518</c:v>
                </c:pt>
                <c:pt idx="3">
                  <c:v>0.27646439813849188</c:v>
                </c:pt>
                <c:pt idx="4">
                  <c:v>7.8334074188310523E-2</c:v>
                </c:pt>
                <c:pt idx="5">
                  <c:v>2.2245607032377691E-2</c:v>
                </c:pt>
              </c:numCache>
            </c:numRef>
          </c:val>
        </c:ser>
        <c:ser>
          <c:idx val="2"/>
          <c:order val="2"/>
          <c:dPt>
            <c:idx val="0"/>
            <c:spPr>
              <a:solidFill>
                <a:schemeClr val="tx1"/>
              </a:solidFill>
            </c:spPr>
          </c:dPt>
          <c:dPt>
            <c:idx val="1"/>
            <c:spPr>
              <a:solidFill>
                <a:srgbClr val="C00000"/>
              </a:solidFill>
            </c:spPr>
          </c:dPt>
          <c:dPt>
            <c:idx val="2"/>
            <c:spPr>
              <a:solidFill>
                <a:srgbClr val="FFFF00"/>
              </a:solidFill>
            </c:spPr>
          </c:dPt>
          <c:dPt>
            <c:idx val="3"/>
            <c:spPr>
              <a:solidFill>
                <a:srgbClr val="FF0000"/>
              </a:solidFill>
            </c:spPr>
          </c:dPt>
          <c:dPt>
            <c:idx val="4"/>
            <c:spPr>
              <a:solidFill>
                <a:srgbClr val="00B0F0"/>
              </a:solidFill>
            </c:spPr>
          </c:dPt>
          <c:dPt>
            <c:idx val="5"/>
            <c:spPr>
              <a:solidFill>
                <a:srgbClr val="0BF000"/>
              </a:solidFill>
            </c:spPr>
          </c:dPt>
          <c:cat>
            <c:strRef>
              <c:f>japan_electricity!$E$9:$E$14</c:f>
              <c:strCache>
                <c:ptCount val="6"/>
                <c:pt idx="0">
                  <c:v>coal</c:v>
                </c:pt>
                <c:pt idx="1">
                  <c:v>oil</c:v>
                </c:pt>
                <c:pt idx="2">
                  <c:v>gas</c:v>
                </c:pt>
                <c:pt idx="3">
                  <c:v>nuclear</c:v>
                </c:pt>
                <c:pt idx="4">
                  <c:v>hydro</c:v>
                </c:pt>
                <c:pt idx="5">
                  <c:v>other renewables</c:v>
                </c:pt>
              </c:strCache>
            </c:strRef>
          </c:cat>
          <c:val>
            <c:numRef>
              <c:f>japan_electricity!$X$9:$X$14</c:f>
              <c:numCache>
                <c:formatCode>0.0%</c:formatCode>
                <c:ptCount val="6"/>
                <c:pt idx="0">
                  <c:v>5.3256186223713871E-2</c:v>
                </c:pt>
                <c:pt idx="1">
                  <c:v>1.2561027963799489E-2</c:v>
                </c:pt>
                <c:pt idx="2">
                  <c:v>3.9907812796015879E-2</c:v>
                </c:pt>
                <c:pt idx="3">
                  <c:v>0.78478876372857664</c:v>
                </c:pt>
                <c:pt idx="4">
                  <c:v>9.803406963749535E-2</c:v>
                </c:pt>
                <c:pt idx="5">
                  <c:v>1.1452139650404721E-2</c:v>
                </c:pt>
              </c:numCache>
            </c:numRef>
          </c:val>
        </c:ser>
        <c:ser>
          <c:idx val="3"/>
          <c:order val="3"/>
          <c:spPr>
            <a:solidFill>
              <a:srgbClr val="993366"/>
            </a:solidFill>
            <a:ln w="12700">
              <a:solidFill>
                <a:srgbClr val="000000"/>
              </a:solidFill>
              <a:prstDash val="solid"/>
            </a:ln>
          </c:spPr>
          <c:dPt>
            <c:idx val="0"/>
            <c:spPr>
              <a:solidFill>
                <a:srgbClr val="9999FF"/>
              </a:solidFill>
              <a:ln w="12700">
                <a:solidFill>
                  <a:srgbClr val="000000"/>
                </a:solidFill>
                <a:prstDash val="solid"/>
              </a:ln>
            </c:spPr>
          </c:dPt>
          <c:dPt>
            <c:idx val="2"/>
            <c:spPr>
              <a:solidFill>
                <a:srgbClr val="FFFFCC"/>
              </a:solidFill>
              <a:ln w="12700">
                <a:solidFill>
                  <a:srgbClr val="000000"/>
                </a:solidFill>
                <a:prstDash val="solid"/>
              </a:ln>
            </c:spPr>
          </c:dPt>
          <c:dPt>
            <c:idx val="3"/>
            <c:spPr>
              <a:solidFill>
                <a:srgbClr val="CCFFFF"/>
              </a:solidFill>
              <a:ln w="12700">
                <a:solidFill>
                  <a:srgbClr val="000000"/>
                </a:solidFill>
                <a:prstDash val="solid"/>
              </a:ln>
            </c:spPr>
          </c:dPt>
          <c:dPt>
            <c:idx val="4"/>
            <c:spPr>
              <a:solidFill>
                <a:srgbClr val="660066"/>
              </a:solidFill>
              <a:ln w="12700">
                <a:solidFill>
                  <a:srgbClr val="000000"/>
                </a:solidFill>
                <a:prstDash val="solid"/>
              </a:ln>
            </c:spPr>
          </c:dPt>
          <c:dPt>
            <c:idx val="5"/>
            <c:spPr>
              <a:solidFill>
                <a:srgbClr val="FF8080"/>
              </a:solidFill>
              <a:ln w="12700">
                <a:solidFill>
                  <a:srgbClr val="000000"/>
                </a:solidFill>
                <a:prstDash val="solid"/>
              </a:ln>
            </c:spPr>
          </c:dPt>
          <c:cat>
            <c:strRef>
              <c:f>japan_electricity!$E$9:$E$14</c:f>
              <c:strCache>
                <c:ptCount val="6"/>
                <c:pt idx="0">
                  <c:v>coal</c:v>
                </c:pt>
                <c:pt idx="1">
                  <c:v>oil</c:v>
                </c:pt>
                <c:pt idx="2">
                  <c:v>gas</c:v>
                </c:pt>
                <c:pt idx="3">
                  <c:v>nuclear</c:v>
                </c:pt>
                <c:pt idx="4">
                  <c:v>hydro</c:v>
                </c:pt>
                <c:pt idx="5">
                  <c:v>other renewables</c:v>
                </c:pt>
              </c:strCache>
            </c:strRef>
          </c:cat>
          <c:val>
            <c:numRef>
              <c:f>japan_electricity!$F$9:$F$14</c:f>
              <c:numCache>
                <c:formatCode>0.0%</c:formatCode>
                <c:ptCount val="6"/>
                <c:pt idx="0">
                  <c:v>0.28061560512732131</c:v>
                </c:pt>
                <c:pt idx="1">
                  <c:v>0.13243584044705647</c:v>
                </c:pt>
                <c:pt idx="2">
                  <c:v>0.20990447506645518</c:v>
                </c:pt>
                <c:pt idx="3">
                  <c:v>0.27646439813849188</c:v>
                </c:pt>
                <c:pt idx="4">
                  <c:v>7.8334074188310523E-2</c:v>
                </c:pt>
                <c:pt idx="5">
                  <c:v>2.2245607032377691E-2</c:v>
                </c:pt>
              </c:numCache>
            </c:numRef>
          </c:val>
        </c:ser>
        <c:firstSliceAng val="0"/>
      </c:pieChart>
      <c:spPr>
        <a:noFill/>
        <a:ln w="25400">
          <a:noFill/>
        </a:ln>
      </c:spPr>
    </c:plotArea>
    <c:legend>
      <c:legendPos val="r"/>
      <c:layout>
        <c:manualLayout>
          <c:xMode val="edge"/>
          <c:yMode val="edge"/>
          <c:x val="0.98966652424259949"/>
          <c:y val="6.1889250814332324E-2"/>
          <c:w val="0"/>
          <c:h val="0.885994853249221"/>
        </c:manualLayout>
      </c:layout>
      <c:txPr>
        <a:bodyPr/>
        <a:lstStyle/>
        <a:p>
          <a:pPr>
            <a:defRPr sz="1400" b="1" i="0" baseline="0"/>
          </a:pPr>
          <a:endParaRPr lang="en-US"/>
        </a:p>
      </c:txPr>
    </c:legend>
    <c:plotVisOnly val="1"/>
    <c:dispBlanksAs val="zero"/>
  </c:chart>
  <c:spPr>
    <a:noFill/>
    <a:ln w="12700">
      <a:noFill/>
      <a:prstDash val="solid"/>
    </a:ln>
  </c:spPr>
  <c:externalData r:id="rId2"/>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plotArea>
      <c:layout>
        <c:manualLayout>
          <c:layoutTarget val="inner"/>
          <c:xMode val="edge"/>
          <c:yMode val="edge"/>
          <c:x val="0.24031068392352006"/>
          <c:y val="0.23127072614058367"/>
          <c:w val="0.55555695745759992"/>
          <c:h val="0.70032684676373991"/>
        </c:manualLayout>
      </c:layout>
      <c:pieChart>
        <c:varyColors val="1"/>
        <c:ser>
          <c:idx val="0"/>
          <c:order val="0"/>
          <c:dPt>
            <c:idx val="0"/>
            <c:spPr>
              <a:solidFill>
                <a:schemeClr val="tx1"/>
              </a:solidFill>
            </c:spPr>
          </c:dPt>
          <c:dPt>
            <c:idx val="1"/>
            <c:spPr>
              <a:solidFill>
                <a:srgbClr val="C00000"/>
              </a:solidFill>
            </c:spPr>
          </c:dPt>
          <c:dPt>
            <c:idx val="2"/>
            <c:spPr>
              <a:solidFill>
                <a:srgbClr val="FFFF00"/>
              </a:solidFill>
            </c:spPr>
          </c:dPt>
          <c:dPt>
            <c:idx val="3"/>
            <c:spPr>
              <a:solidFill>
                <a:srgbClr val="FF0000"/>
              </a:solidFill>
            </c:spPr>
          </c:dPt>
          <c:dPt>
            <c:idx val="4"/>
            <c:spPr>
              <a:solidFill>
                <a:srgbClr val="00B0F0"/>
              </a:solidFill>
            </c:spPr>
          </c:dPt>
          <c:dPt>
            <c:idx val="5"/>
            <c:spPr>
              <a:solidFill>
                <a:srgbClr val="0BF000"/>
              </a:solidFill>
            </c:spPr>
          </c:dPt>
          <c:cat>
            <c:strRef>
              <c:f>japan_electricity!$E$9:$E$14</c:f>
              <c:strCache>
                <c:ptCount val="6"/>
                <c:pt idx="0">
                  <c:v>coal</c:v>
                </c:pt>
                <c:pt idx="1">
                  <c:v>oil</c:v>
                </c:pt>
                <c:pt idx="2">
                  <c:v>gas</c:v>
                </c:pt>
                <c:pt idx="3">
                  <c:v>nuclear</c:v>
                </c:pt>
                <c:pt idx="4">
                  <c:v>hydro</c:v>
                </c:pt>
                <c:pt idx="5">
                  <c:v>other renewables</c:v>
                </c:pt>
              </c:strCache>
            </c:strRef>
          </c:cat>
          <c:val>
            <c:numRef>
              <c:f>japan_electricity!$AJ$9:$AJ$14</c:f>
              <c:numCache>
                <c:formatCode>0.0%</c:formatCode>
                <c:ptCount val="6"/>
                <c:pt idx="0">
                  <c:v>1.2156481563300806E-2</c:v>
                </c:pt>
                <c:pt idx="1">
                  <c:v>8.7039398108991767E-3</c:v>
                </c:pt>
                <c:pt idx="2">
                  <c:v>3.692389259881176E-3</c:v>
                </c:pt>
                <c:pt idx="3">
                  <c:v>0.45682744865369806</c:v>
                </c:pt>
                <c:pt idx="4">
                  <c:v>0.45996440158047747</c:v>
                </c:pt>
                <c:pt idx="5">
                  <c:v>5.8655339131751985E-2</c:v>
                </c:pt>
              </c:numCache>
            </c:numRef>
          </c:val>
        </c:ser>
        <c:ser>
          <c:idx val="1"/>
          <c:order val="1"/>
          <c:spPr>
            <a:solidFill>
              <a:srgbClr val="993366"/>
            </a:solidFill>
            <a:ln w="12700">
              <a:solidFill>
                <a:srgbClr val="000000"/>
              </a:solidFill>
              <a:prstDash val="solid"/>
            </a:ln>
          </c:spPr>
          <c:dPt>
            <c:idx val="0"/>
            <c:spPr>
              <a:solidFill>
                <a:srgbClr val="9999FF"/>
              </a:solidFill>
              <a:ln w="12700">
                <a:solidFill>
                  <a:srgbClr val="000000"/>
                </a:solidFill>
                <a:prstDash val="solid"/>
              </a:ln>
            </c:spPr>
          </c:dPt>
          <c:dPt>
            <c:idx val="2"/>
            <c:spPr>
              <a:solidFill>
                <a:srgbClr val="FFFFCC"/>
              </a:solidFill>
              <a:ln w="12700">
                <a:solidFill>
                  <a:srgbClr val="000000"/>
                </a:solidFill>
                <a:prstDash val="solid"/>
              </a:ln>
            </c:spPr>
          </c:dPt>
          <c:dPt>
            <c:idx val="3"/>
            <c:spPr>
              <a:solidFill>
                <a:srgbClr val="CCFFFF"/>
              </a:solidFill>
              <a:ln w="12700">
                <a:solidFill>
                  <a:srgbClr val="000000"/>
                </a:solidFill>
                <a:prstDash val="solid"/>
              </a:ln>
            </c:spPr>
          </c:dPt>
          <c:dPt>
            <c:idx val="4"/>
            <c:spPr>
              <a:solidFill>
                <a:srgbClr val="660066"/>
              </a:solidFill>
              <a:ln w="12700">
                <a:solidFill>
                  <a:srgbClr val="000000"/>
                </a:solidFill>
                <a:prstDash val="solid"/>
              </a:ln>
            </c:spPr>
          </c:dPt>
          <c:dPt>
            <c:idx val="5"/>
            <c:spPr>
              <a:solidFill>
                <a:srgbClr val="FF8080"/>
              </a:solidFill>
              <a:ln w="12700">
                <a:solidFill>
                  <a:srgbClr val="000000"/>
                </a:solidFill>
                <a:prstDash val="solid"/>
              </a:ln>
            </c:spPr>
          </c:dPt>
          <c:cat>
            <c:strRef>
              <c:f>japan_electricity!$E$9:$E$14</c:f>
              <c:strCache>
                <c:ptCount val="6"/>
                <c:pt idx="0">
                  <c:v>coal</c:v>
                </c:pt>
                <c:pt idx="1">
                  <c:v>oil</c:v>
                </c:pt>
                <c:pt idx="2">
                  <c:v>gas</c:v>
                </c:pt>
                <c:pt idx="3">
                  <c:v>nuclear</c:v>
                </c:pt>
                <c:pt idx="4">
                  <c:v>hydro</c:v>
                </c:pt>
                <c:pt idx="5">
                  <c:v>other renewables</c:v>
                </c:pt>
              </c:strCache>
            </c:strRef>
          </c:cat>
          <c:val>
            <c:numRef>
              <c:f>japan_electricity!$F$9:$F$14</c:f>
              <c:numCache>
                <c:formatCode>0.0%</c:formatCode>
                <c:ptCount val="6"/>
                <c:pt idx="0">
                  <c:v>0.28061560512732131</c:v>
                </c:pt>
                <c:pt idx="1">
                  <c:v>0.13243584044705647</c:v>
                </c:pt>
                <c:pt idx="2">
                  <c:v>0.20990447506645518</c:v>
                </c:pt>
                <c:pt idx="3">
                  <c:v>0.27646439813849188</c:v>
                </c:pt>
                <c:pt idx="4">
                  <c:v>7.8334074188310523E-2</c:v>
                </c:pt>
                <c:pt idx="5">
                  <c:v>2.2245607032377691E-2</c:v>
                </c:pt>
              </c:numCache>
            </c:numRef>
          </c:val>
        </c:ser>
        <c:ser>
          <c:idx val="2"/>
          <c:order val="2"/>
          <c:dPt>
            <c:idx val="0"/>
            <c:spPr>
              <a:solidFill>
                <a:schemeClr val="tx1"/>
              </a:solidFill>
            </c:spPr>
          </c:dPt>
          <c:dPt>
            <c:idx val="1"/>
            <c:spPr>
              <a:solidFill>
                <a:srgbClr val="C00000"/>
              </a:solidFill>
            </c:spPr>
          </c:dPt>
          <c:dPt>
            <c:idx val="2"/>
            <c:spPr>
              <a:solidFill>
                <a:srgbClr val="FFFF00"/>
              </a:solidFill>
            </c:spPr>
          </c:dPt>
          <c:dPt>
            <c:idx val="3"/>
            <c:spPr>
              <a:solidFill>
                <a:srgbClr val="FF0000"/>
              </a:solidFill>
            </c:spPr>
          </c:dPt>
          <c:dPt>
            <c:idx val="4"/>
            <c:spPr>
              <a:solidFill>
                <a:srgbClr val="00B0F0"/>
              </a:solidFill>
            </c:spPr>
          </c:dPt>
          <c:dPt>
            <c:idx val="5"/>
            <c:spPr>
              <a:solidFill>
                <a:srgbClr val="0BF000"/>
              </a:solidFill>
            </c:spPr>
          </c:dPt>
          <c:cat>
            <c:strRef>
              <c:f>japan_electricity!$E$9:$E$14</c:f>
              <c:strCache>
                <c:ptCount val="6"/>
                <c:pt idx="0">
                  <c:v>coal</c:v>
                </c:pt>
                <c:pt idx="1">
                  <c:v>oil</c:v>
                </c:pt>
                <c:pt idx="2">
                  <c:v>gas</c:v>
                </c:pt>
                <c:pt idx="3">
                  <c:v>nuclear</c:v>
                </c:pt>
                <c:pt idx="4">
                  <c:v>hydro</c:v>
                </c:pt>
                <c:pt idx="5">
                  <c:v>other renewables</c:v>
                </c:pt>
              </c:strCache>
            </c:strRef>
          </c:cat>
          <c:val>
            <c:numRef>
              <c:f>japan_electricity!$AJ$9:$AJ$14</c:f>
              <c:numCache>
                <c:formatCode>0.0%</c:formatCode>
                <c:ptCount val="6"/>
                <c:pt idx="0">
                  <c:v>1.2156481563300806E-2</c:v>
                </c:pt>
                <c:pt idx="1">
                  <c:v>8.7039398108991767E-3</c:v>
                </c:pt>
                <c:pt idx="2">
                  <c:v>3.692389259881176E-3</c:v>
                </c:pt>
                <c:pt idx="3">
                  <c:v>0.45682744865369806</c:v>
                </c:pt>
                <c:pt idx="4">
                  <c:v>0.45996440158047747</c:v>
                </c:pt>
                <c:pt idx="5">
                  <c:v>5.8655339131751985E-2</c:v>
                </c:pt>
              </c:numCache>
            </c:numRef>
          </c:val>
        </c:ser>
        <c:ser>
          <c:idx val="3"/>
          <c:order val="3"/>
          <c:spPr>
            <a:solidFill>
              <a:srgbClr val="993366"/>
            </a:solidFill>
            <a:ln w="12700">
              <a:solidFill>
                <a:srgbClr val="000000"/>
              </a:solidFill>
              <a:prstDash val="solid"/>
            </a:ln>
          </c:spPr>
          <c:dPt>
            <c:idx val="0"/>
            <c:spPr>
              <a:solidFill>
                <a:srgbClr val="9999FF"/>
              </a:solidFill>
              <a:ln w="12700">
                <a:solidFill>
                  <a:srgbClr val="000000"/>
                </a:solidFill>
                <a:prstDash val="solid"/>
              </a:ln>
            </c:spPr>
          </c:dPt>
          <c:dPt>
            <c:idx val="2"/>
            <c:spPr>
              <a:solidFill>
                <a:srgbClr val="FFFFCC"/>
              </a:solidFill>
              <a:ln w="12700">
                <a:solidFill>
                  <a:srgbClr val="000000"/>
                </a:solidFill>
                <a:prstDash val="solid"/>
              </a:ln>
            </c:spPr>
          </c:dPt>
          <c:dPt>
            <c:idx val="3"/>
            <c:spPr>
              <a:solidFill>
                <a:srgbClr val="CCFFFF"/>
              </a:solidFill>
              <a:ln w="12700">
                <a:solidFill>
                  <a:srgbClr val="000000"/>
                </a:solidFill>
                <a:prstDash val="solid"/>
              </a:ln>
            </c:spPr>
          </c:dPt>
          <c:dPt>
            <c:idx val="4"/>
            <c:spPr>
              <a:solidFill>
                <a:srgbClr val="660066"/>
              </a:solidFill>
              <a:ln w="12700">
                <a:solidFill>
                  <a:srgbClr val="000000"/>
                </a:solidFill>
                <a:prstDash val="solid"/>
              </a:ln>
            </c:spPr>
          </c:dPt>
          <c:dPt>
            <c:idx val="5"/>
            <c:spPr>
              <a:solidFill>
                <a:srgbClr val="FF8080"/>
              </a:solidFill>
              <a:ln w="12700">
                <a:solidFill>
                  <a:srgbClr val="000000"/>
                </a:solidFill>
                <a:prstDash val="solid"/>
              </a:ln>
            </c:spPr>
          </c:dPt>
          <c:cat>
            <c:strRef>
              <c:f>japan_electricity!$E$9:$E$14</c:f>
              <c:strCache>
                <c:ptCount val="6"/>
                <c:pt idx="0">
                  <c:v>coal</c:v>
                </c:pt>
                <c:pt idx="1">
                  <c:v>oil</c:v>
                </c:pt>
                <c:pt idx="2">
                  <c:v>gas</c:v>
                </c:pt>
                <c:pt idx="3">
                  <c:v>nuclear</c:v>
                </c:pt>
                <c:pt idx="4">
                  <c:v>hydro</c:v>
                </c:pt>
                <c:pt idx="5">
                  <c:v>other renewables</c:v>
                </c:pt>
              </c:strCache>
            </c:strRef>
          </c:cat>
          <c:val>
            <c:numRef>
              <c:f>japan_electricity!$F$9:$F$14</c:f>
              <c:numCache>
                <c:formatCode>0.0%</c:formatCode>
                <c:ptCount val="6"/>
                <c:pt idx="0">
                  <c:v>0.28061560512732131</c:v>
                </c:pt>
                <c:pt idx="1">
                  <c:v>0.13243584044705647</c:v>
                </c:pt>
                <c:pt idx="2">
                  <c:v>0.20990447506645518</c:v>
                </c:pt>
                <c:pt idx="3">
                  <c:v>0.27646439813849188</c:v>
                </c:pt>
                <c:pt idx="4">
                  <c:v>7.8334074188310523E-2</c:v>
                </c:pt>
                <c:pt idx="5">
                  <c:v>2.2245607032377691E-2</c:v>
                </c:pt>
              </c:numCache>
            </c:numRef>
          </c:val>
        </c:ser>
        <c:firstSliceAng val="0"/>
      </c:pieChart>
      <c:spPr>
        <a:noFill/>
        <a:ln w="25400">
          <a:noFill/>
        </a:ln>
      </c:spPr>
    </c:plotArea>
    <c:legend>
      <c:legendPos val="r"/>
      <c:layout>
        <c:manualLayout>
          <c:xMode val="edge"/>
          <c:yMode val="edge"/>
          <c:x val="0.98966652424259949"/>
          <c:y val="6.1889250814332324E-2"/>
          <c:w val="0"/>
          <c:h val="0.885994853249221"/>
        </c:manualLayout>
      </c:layout>
      <c:txPr>
        <a:bodyPr/>
        <a:lstStyle/>
        <a:p>
          <a:pPr>
            <a:defRPr sz="1400" b="1" i="0" baseline="0"/>
          </a:pPr>
          <a:endParaRPr lang="en-US"/>
        </a:p>
      </c:txPr>
    </c:legend>
    <c:plotVisOnly val="1"/>
    <c:dispBlanksAs val="zero"/>
  </c:chart>
  <c:spPr>
    <a:noFill/>
    <a:ln w="12700">
      <a:noFill/>
      <a:prstDash val="solid"/>
    </a:ln>
  </c:spPr>
  <c:externalData r:id="rId2"/>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3.emf"/></Relationships>
</file>

<file path=ppt/drawings/drawing1.xml><?xml version="1.0" encoding="utf-8"?>
<c:userShapes xmlns:c="http://schemas.openxmlformats.org/drawingml/2006/chart">
  <cdr:relSizeAnchor xmlns:cdr="http://schemas.openxmlformats.org/drawingml/2006/chartDrawing">
    <cdr:from>
      <cdr:x>0.28129</cdr:x>
      <cdr:y>0.05832</cdr:y>
    </cdr:from>
    <cdr:to>
      <cdr:x>0.65734</cdr:x>
      <cdr:y>0.18192</cdr:y>
    </cdr:to>
    <cdr:sp macro="" textlink="">
      <cdr:nvSpPr>
        <cdr:cNvPr id="25601" name="Text Box 1"/>
        <cdr:cNvSpPr txBox="1">
          <a:spLocks xmlns:a="http://schemas.openxmlformats.org/drawingml/2006/main" noChangeArrowheads="1"/>
        </cdr:cNvSpPr>
      </cdr:nvSpPr>
      <cdr:spPr bwMode="auto">
        <a:xfrm xmlns:a="http://schemas.openxmlformats.org/drawingml/2006/main">
          <a:off x="1042724" y="174273"/>
          <a:ext cx="1389774" cy="36261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36576" bIns="0" anchor="t" upright="1"/>
        <a:lstStyle xmlns:a="http://schemas.openxmlformats.org/drawingml/2006/main"/>
        <a:p xmlns:a="http://schemas.openxmlformats.org/drawingml/2006/main">
          <a:pPr algn="ctr" rtl="0">
            <a:defRPr sz="1000"/>
          </a:pPr>
          <a:r>
            <a:rPr lang="en-GB" sz="1600" b="1" i="0" strike="noStrike">
              <a:solidFill>
                <a:srgbClr val="000000"/>
              </a:solidFill>
              <a:latin typeface="Arial"/>
              <a:cs typeface="Arial"/>
            </a:rPr>
            <a:t>USA</a:t>
          </a:r>
        </a:p>
      </cdr:txBody>
    </cdr:sp>
  </cdr:relSizeAnchor>
  <cdr:relSizeAnchor xmlns:cdr="http://schemas.openxmlformats.org/drawingml/2006/chartDrawing">
    <cdr:from>
      <cdr:x>0.28129</cdr:x>
      <cdr:y>0.05832</cdr:y>
    </cdr:from>
    <cdr:to>
      <cdr:x>0.65734</cdr:x>
      <cdr:y>0.18192</cdr:y>
    </cdr:to>
    <cdr:sp macro="" textlink="">
      <cdr:nvSpPr>
        <cdr:cNvPr id="2" name="Text Box 1"/>
        <cdr:cNvSpPr txBox="1">
          <a:spLocks xmlns:a="http://schemas.openxmlformats.org/drawingml/2006/main" noChangeArrowheads="1"/>
        </cdr:cNvSpPr>
      </cdr:nvSpPr>
      <cdr:spPr bwMode="auto">
        <a:xfrm xmlns:a="http://schemas.openxmlformats.org/drawingml/2006/main">
          <a:off x="1042724" y="174273"/>
          <a:ext cx="1389774" cy="36261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36576" bIns="0" anchor="t" upright="1"/>
        <a:lstStyle xmlns:a="http://schemas.openxmlformats.org/drawingml/2006/main"/>
        <a:p xmlns:a="http://schemas.openxmlformats.org/drawingml/2006/main">
          <a:pPr algn="ctr" rtl="0">
            <a:defRPr sz="1000"/>
          </a:pPr>
          <a:r>
            <a:rPr lang="en-GB" sz="1600" b="1" i="0" strike="noStrike" dirty="0">
              <a:solidFill>
                <a:srgbClr val="FFFF00"/>
              </a:solidFill>
              <a:latin typeface="Arial"/>
              <a:cs typeface="Arial"/>
            </a:rPr>
            <a:t>USA</a:t>
          </a:r>
        </a:p>
      </cdr:txBody>
    </cdr:sp>
  </cdr:relSizeAnchor>
</c:userShapes>
</file>

<file path=ppt/drawings/drawing10.xml><?xml version="1.0" encoding="utf-8"?>
<c:userShapes xmlns:c="http://schemas.openxmlformats.org/drawingml/2006/chart">
  <cdr:relSizeAnchor xmlns:cdr="http://schemas.openxmlformats.org/drawingml/2006/chartDrawing">
    <cdr:from>
      <cdr:x>0.16638</cdr:x>
      <cdr:y>0.88907</cdr:y>
    </cdr:from>
    <cdr:to>
      <cdr:x>0.96317</cdr:x>
      <cdr:y>1</cdr:y>
    </cdr:to>
    <cdr:sp macro="" textlink="">
      <cdr:nvSpPr>
        <cdr:cNvPr id="2" name="TextBox 1"/>
        <cdr:cNvSpPr txBox="1"/>
      </cdr:nvSpPr>
      <cdr:spPr>
        <a:xfrm xmlns:a="http://schemas.openxmlformats.org/drawingml/2006/main">
          <a:off x="949171" y="3215450"/>
          <a:ext cx="4545498" cy="4012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800" b="1" dirty="0" smtClean="0">
              <a:latin typeface="Times New Roman" pitchFamily="18" charset="0"/>
              <a:cs typeface="Times New Roman" pitchFamily="18" charset="0"/>
            </a:rPr>
            <a:t>24</a:t>
          </a:r>
          <a:r>
            <a:rPr lang="en-GB" sz="1800" b="1" baseline="30000" dirty="0" smtClean="0">
              <a:latin typeface="Times New Roman" pitchFamily="18" charset="0"/>
              <a:cs typeface="Times New Roman" pitchFamily="18" charset="0"/>
            </a:rPr>
            <a:t>th</a:t>
          </a:r>
          <a:r>
            <a:rPr lang="en-GB" sz="1800" b="1" dirty="0" smtClean="0">
              <a:latin typeface="Times New Roman" pitchFamily="18" charset="0"/>
              <a:cs typeface="Times New Roman" pitchFamily="18" charset="0"/>
            </a:rPr>
            <a:t> Sept       25</a:t>
          </a:r>
          <a:r>
            <a:rPr lang="en-GB" sz="1800" b="1" baseline="30000" dirty="0" smtClean="0">
              <a:latin typeface="Times New Roman" pitchFamily="18" charset="0"/>
              <a:cs typeface="Times New Roman" pitchFamily="18" charset="0"/>
            </a:rPr>
            <a:t>th</a:t>
          </a:r>
          <a:r>
            <a:rPr lang="en-GB" sz="1800" b="1" dirty="0" smtClean="0">
              <a:latin typeface="Times New Roman" pitchFamily="18" charset="0"/>
              <a:cs typeface="Times New Roman" pitchFamily="18" charset="0"/>
            </a:rPr>
            <a:t> Sept      26</a:t>
          </a:r>
          <a:r>
            <a:rPr lang="en-GB" sz="1800" b="1" baseline="30000" dirty="0" smtClean="0">
              <a:latin typeface="Times New Roman" pitchFamily="18" charset="0"/>
              <a:cs typeface="Times New Roman" pitchFamily="18" charset="0"/>
            </a:rPr>
            <a:t>th</a:t>
          </a:r>
          <a:r>
            <a:rPr lang="en-GB" sz="1800" b="1" dirty="0" smtClean="0">
              <a:latin typeface="Times New Roman" pitchFamily="18" charset="0"/>
              <a:cs typeface="Times New Roman" pitchFamily="18" charset="0"/>
            </a:rPr>
            <a:t> Sept   27thSept    </a:t>
          </a:r>
          <a:endParaRPr lang="en-GB" sz="1800" b="1" dirty="0">
            <a:latin typeface="Times New Roman" pitchFamily="18" charset="0"/>
            <a:cs typeface="Times New Roman"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0.28129</cdr:x>
      <cdr:y>0.05832</cdr:y>
    </cdr:from>
    <cdr:to>
      <cdr:x>0.65734</cdr:x>
      <cdr:y>0.22954</cdr:y>
    </cdr:to>
    <cdr:sp macro="" textlink="">
      <cdr:nvSpPr>
        <cdr:cNvPr id="25601" name="Text Box 1"/>
        <cdr:cNvSpPr txBox="1">
          <a:spLocks xmlns:a="http://schemas.openxmlformats.org/drawingml/2006/main" noChangeArrowheads="1"/>
        </cdr:cNvSpPr>
      </cdr:nvSpPr>
      <cdr:spPr bwMode="auto">
        <a:xfrm xmlns:a="http://schemas.openxmlformats.org/drawingml/2006/main">
          <a:off x="994384" y="125378"/>
          <a:ext cx="1329369" cy="36810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36576" bIns="0" anchor="t" upright="1"/>
        <a:lstStyle xmlns:a="http://schemas.openxmlformats.org/drawingml/2006/main"/>
        <a:p xmlns:a="http://schemas.openxmlformats.org/drawingml/2006/main">
          <a:pPr algn="ctr" rtl="0">
            <a:defRPr sz="1000"/>
          </a:pPr>
          <a:r>
            <a:rPr lang="en-GB" sz="2000" b="1" i="0" strike="noStrike" dirty="0">
              <a:solidFill>
                <a:srgbClr val="FFFF00"/>
              </a:solidFill>
              <a:latin typeface="Arial"/>
              <a:cs typeface="Arial"/>
            </a:rPr>
            <a:t>Germany</a:t>
          </a:r>
        </a:p>
      </cdr:txBody>
    </cdr:sp>
  </cdr:relSizeAnchor>
  <cdr:relSizeAnchor xmlns:cdr="http://schemas.openxmlformats.org/drawingml/2006/chartDrawing">
    <cdr:from>
      <cdr:x>0.2854</cdr:x>
      <cdr:y>0.01106</cdr:y>
    </cdr:from>
    <cdr:to>
      <cdr:x>0.66145</cdr:x>
      <cdr:y>0.2363</cdr:y>
    </cdr:to>
    <cdr:sp macro="" textlink="">
      <cdr:nvSpPr>
        <cdr:cNvPr id="2" name="Text Box 1"/>
        <cdr:cNvSpPr txBox="1">
          <a:spLocks xmlns:a="http://schemas.openxmlformats.org/drawingml/2006/main" noChangeArrowheads="1"/>
        </cdr:cNvSpPr>
      </cdr:nvSpPr>
      <cdr:spPr bwMode="auto">
        <a:xfrm xmlns:a="http://schemas.openxmlformats.org/drawingml/2006/main">
          <a:off x="1008898" y="23777"/>
          <a:ext cx="1329369" cy="48422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36576" bIns="0" anchor="t" upright="1"/>
        <a:lstStyle xmlns:a="http://schemas.openxmlformats.org/drawingml/2006/main"/>
        <a:p xmlns:a="http://schemas.openxmlformats.org/drawingml/2006/main">
          <a:pPr algn="ctr" rtl="0">
            <a:defRPr sz="1000"/>
          </a:pPr>
          <a:endParaRPr lang="en-GB" sz="1600" b="1" i="0" strike="noStrike">
            <a:solidFill>
              <a:srgbClr val="000000"/>
            </a:solidFill>
            <a:latin typeface="Arial"/>
            <a:cs typeface="Aria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0.28129</cdr:x>
      <cdr:y>0.05832</cdr:y>
    </cdr:from>
    <cdr:to>
      <cdr:x>0.65734</cdr:x>
      <cdr:y>0.18192</cdr:y>
    </cdr:to>
    <cdr:sp macro="" textlink="">
      <cdr:nvSpPr>
        <cdr:cNvPr id="25601" name="Text Box 1"/>
        <cdr:cNvSpPr txBox="1">
          <a:spLocks xmlns:a="http://schemas.openxmlformats.org/drawingml/2006/main" noChangeArrowheads="1"/>
        </cdr:cNvSpPr>
      </cdr:nvSpPr>
      <cdr:spPr bwMode="auto">
        <a:xfrm xmlns:a="http://schemas.openxmlformats.org/drawingml/2006/main">
          <a:off x="1042724" y="174273"/>
          <a:ext cx="1389774" cy="36261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36576" bIns="0" anchor="t" upright="1"/>
        <a:lstStyle xmlns:a="http://schemas.openxmlformats.org/drawingml/2006/main"/>
        <a:p xmlns:a="http://schemas.openxmlformats.org/drawingml/2006/main">
          <a:pPr algn="ctr" rtl="0">
            <a:defRPr sz="1000"/>
          </a:pPr>
          <a:r>
            <a:rPr lang="en-GB" sz="2000" b="1" i="0" strike="noStrike" dirty="0">
              <a:solidFill>
                <a:srgbClr val="FF0000"/>
              </a:solidFill>
              <a:latin typeface="Arial"/>
              <a:cs typeface="Arial"/>
            </a:rPr>
            <a:t>France</a:t>
          </a:r>
        </a:p>
      </cdr:txBody>
    </cdr:sp>
  </cdr:relSizeAnchor>
</c:userShapes>
</file>

<file path=ppt/drawings/drawing4.xml><?xml version="1.0" encoding="utf-8"?>
<c:userShapes xmlns:c="http://schemas.openxmlformats.org/drawingml/2006/chart">
  <cdr:relSizeAnchor xmlns:cdr="http://schemas.openxmlformats.org/drawingml/2006/chartDrawing">
    <cdr:from>
      <cdr:x>0.34822</cdr:x>
      <cdr:y>0.06147</cdr:y>
    </cdr:from>
    <cdr:to>
      <cdr:x>0.72427</cdr:x>
      <cdr:y>0.18507</cdr:y>
    </cdr:to>
    <cdr:sp macro="" textlink="">
      <cdr:nvSpPr>
        <cdr:cNvPr id="25601" name="Text Box 1"/>
        <cdr:cNvSpPr txBox="1">
          <a:spLocks xmlns:a="http://schemas.openxmlformats.org/drawingml/2006/main" noChangeArrowheads="1"/>
        </cdr:cNvSpPr>
      </cdr:nvSpPr>
      <cdr:spPr bwMode="auto">
        <a:xfrm xmlns:a="http://schemas.openxmlformats.org/drawingml/2006/main">
          <a:off x="1283609" y="150643"/>
          <a:ext cx="1386186" cy="30292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36576" bIns="0" anchor="t" upright="1"/>
        <a:lstStyle xmlns:a="http://schemas.openxmlformats.org/drawingml/2006/main"/>
        <a:p xmlns:a="http://schemas.openxmlformats.org/drawingml/2006/main">
          <a:pPr algn="ctr" rtl="0">
            <a:defRPr sz="1000"/>
          </a:pPr>
          <a:r>
            <a:rPr lang="en-GB" sz="2000" b="1" i="0" strike="noStrike" dirty="0">
              <a:solidFill>
                <a:srgbClr val="FFFF00"/>
              </a:solidFill>
              <a:latin typeface="Arial"/>
              <a:cs typeface="Arial"/>
            </a:rPr>
            <a:t>Sweden</a:t>
          </a:r>
        </a:p>
      </cdr:txBody>
    </cdr:sp>
  </cdr:relSizeAnchor>
  <cdr:relSizeAnchor xmlns:cdr="http://schemas.openxmlformats.org/drawingml/2006/chartDrawing">
    <cdr:from>
      <cdr:x>0.28129</cdr:x>
      <cdr:y>0.05832</cdr:y>
    </cdr:from>
    <cdr:to>
      <cdr:x>0.65734</cdr:x>
      <cdr:y>0.18192</cdr:y>
    </cdr:to>
    <cdr:sp macro="" textlink="">
      <cdr:nvSpPr>
        <cdr:cNvPr id="2" name="Text Box 1"/>
        <cdr:cNvSpPr txBox="1">
          <a:spLocks xmlns:a="http://schemas.openxmlformats.org/drawingml/2006/main" noChangeArrowheads="1"/>
        </cdr:cNvSpPr>
      </cdr:nvSpPr>
      <cdr:spPr bwMode="auto">
        <a:xfrm xmlns:a="http://schemas.openxmlformats.org/drawingml/2006/main">
          <a:off x="1042724" y="174273"/>
          <a:ext cx="1389774" cy="36261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36576" bIns="0" anchor="t" upright="1"/>
        <a:lstStyle xmlns:a="http://schemas.openxmlformats.org/drawingml/2006/main"/>
        <a:p xmlns:a="http://schemas.openxmlformats.org/drawingml/2006/main">
          <a:pPr algn="ctr" rtl="0">
            <a:defRPr sz="1000"/>
          </a:pPr>
          <a:endParaRPr lang="en-GB" sz="1600" b="1" i="0" strike="noStrike">
            <a:solidFill>
              <a:srgbClr val="000000"/>
            </a:solidFill>
            <a:latin typeface="Arial"/>
            <a:cs typeface="Aria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0.32461</cdr:x>
      <cdr:y>0.05065</cdr:y>
    </cdr:from>
    <cdr:to>
      <cdr:x>0.70066</cdr:x>
      <cdr:y>0.17425</cdr:y>
    </cdr:to>
    <cdr:sp macro="" textlink="">
      <cdr:nvSpPr>
        <cdr:cNvPr id="25601" name="Text Box 1"/>
        <cdr:cNvSpPr txBox="1">
          <a:spLocks xmlns:a="http://schemas.openxmlformats.org/drawingml/2006/main" noChangeArrowheads="1"/>
        </cdr:cNvSpPr>
      </cdr:nvSpPr>
      <cdr:spPr bwMode="auto">
        <a:xfrm xmlns:a="http://schemas.openxmlformats.org/drawingml/2006/main">
          <a:off x="1196560" y="123409"/>
          <a:ext cx="1386186" cy="30113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36576" bIns="0" anchor="t" upright="1"/>
        <a:lstStyle xmlns:a="http://schemas.openxmlformats.org/drawingml/2006/main"/>
        <a:p xmlns:a="http://schemas.openxmlformats.org/drawingml/2006/main">
          <a:pPr algn="ctr" rtl="0">
            <a:defRPr sz="1000"/>
          </a:pPr>
          <a:r>
            <a:rPr lang="en-GB" sz="2000" b="1" i="0" strike="noStrike" dirty="0">
              <a:solidFill>
                <a:srgbClr val="FFFF00"/>
              </a:solidFill>
              <a:latin typeface="Arial"/>
              <a:cs typeface="Arial"/>
            </a:rPr>
            <a:t>Norway</a:t>
          </a:r>
        </a:p>
      </cdr:txBody>
    </cdr:sp>
  </cdr:relSizeAnchor>
  <cdr:relSizeAnchor xmlns:cdr="http://schemas.openxmlformats.org/drawingml/2006/chartDrawing">
    <cdr:from>
      <cdr:x>0.28129</cdr:x>
      <cdr:y>0.05832</cdr:y>
    </cdr:from>
    <cdr:to>
      <cdr:x>0.65734</cdr:x>
      <cdr:y>0.18192</cdr:y>
    </cdr:to>
    <cdr:sp macro="" textlink="">
      <cdr:nvSpPr>
        <cdr:cNvPr id="2" name="Text Box 1"/>
        <cdr:cNvSpPr txBox="1">
          <a:spLocks xmlns:a="http://schemas.openxmlformats.org/drawingml/2006/main" noChangeArrowheads="1"/>
        </cdr:cNvSpPr>
      </cdr:nvSpPr>
      <cdr:spPr bwMode="auto">
        <a:xfrm xmlns:a="http://schemas.openxmlformats.org/drawingml/2006/main">
          <a:off x="1042724" y="174273"/>
          <a:ext cx="1389774" cy="36261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36576" bIns="0" anchor="t" upright="1"/>
        <a:lstStyle xmlns:a="http://schemas.openxmlformats.org/drawingml/2006/main"/>
        <a:p xmlns:a="http://schemas.openxmlformats.org/drawingml/2006/main">
          <a:pPr algn="ctr" rtl="0">
            <a:defRPr sz="1000"/>
          </a:pPr>
          <a:endParaRPr lang="en-GB" sz="1600" b="1" i="0" strike="noStrike">
            <a:solidFill>
              <a:srgbClr val="000000"/>
            </a:solidFill>
            <a:latin typeface="Arial"/>
            <a:cs typeface="Aria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0.28129</cdr:x>
      <cdr:y>0.05832</cdr:y>
    </cdr:from>
    <cdr:to>
      <cdr:x>0.65734</cdr:x>
      <cdr:y>0.18192</cdr:y>
    </cdr:to>
    <cdr:sp macro="" textlink="">
      <cdr:nvSpPr>
        <cdr:cNvPr id="25601" name="Text Box 1"/>
        <cdr:cNvSpPr txBox="1">
          <a:spLocks xmlns:a="http://schemas.openxmlformats.org/drawingml/2006/main" noChangeArrowheads="1"/>
        </cdr:cNvSpPr>
      </cdr:nvSpPr>
      <cdr:spPr bwMode="auto">
        <a:xfrm xmlns:a="http://schemas.openxmlformats.org/drawingml/2006/main">
          <a:off x="1042724" y="174273"/>
          <a:ext cx="1389774" cy="36261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36576" bIns="0" anchor="t" upright="1"/>
        <a:lstStyle xmlns:a="http://schemas.openxmlformats.org/drawingml/2006/main"/>
        <a:p xmlns:a="http://schemas.openxmlformats.org/drawingml/2006/main">
          <a:pPr algn="ctr" rtl="0">
            <a:defRPr sz="1000"/>
          </a:pPr>
          <a:r>
            <a:rPr lang="en-GB" sz="2000" b="1" i="0" strike="noStrike" dirty="0">
              <a:solidFill>
                <a:srgbClr val="FFFF00"/>
              </a:solidFill>
              <a:latin typeface="Arial"/>
              <a:cs typeface="Arial"/>
            </a:rPr>
            <a:t>Poland</a:t>
          </a:r>
        </a:p>
      </cdr:txBody>
    </cdr:sp>
  </cdr:relSizeAnchor>
  <cdr:relSizeAnchor xmlns:cdr="http://schemas.openxmlformats.org/drawingml/2006/chartDrawing">
    <cdr:from>
      <cdr:x>0.28129</cdr:x>
      <cdr:y>0.05832</cdr:y>
    </cdr:from>
    <cdr:to>
      <cdr:x>0.65734</cdr:x>
      <cdr:y>0.18192</cdr:y>
    </cdr:to>
    <cdr:sp macro="" textlink="">
      <cdr:nvSpPr>
        <cdr:cNvPr id="2" name="Text Box 1"/>
        <cdr:cNvSpPr txBox="1">
          <a:spLocks xmlns:a="http://schemas.openxmlformats.org/drawingml/2006/main" noChangeArrowheads="1"/>
        </cdr:cNvSpPr>
      </cdr:nvSpPr>
      <cdr:spPr bwMode="auto">
        <a:xfrm xmlns:a="http://schemas.openxmlformats.org/drawingml/2006/main">
          <a:off x="1042724" y="174273"/>
          <a:ext cx="1389774" cy="36261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36576" bIns="0" anchor="t" upright="1"/>
        <a:lstStyle xmlns:a="http://schemas.openxmlformats.org/drawingml/2006/main"/>
        <a:p xmlns:a="http://schemas.openxmlformats.org/drawingml/2006/main">
          <a:pPr algn="ctr" rtl="0">
            <a:defRPr sz="1000"/>
          </a:pPr>
          <a:endParaRPr lang="en-GB" sz="1600" b="1" i="0" strike="noStrike">
            <a:solidFill>
              <a:srgbClr val="000000"/>
            </a:solidFill>
            <a:latin typeface="Arial"/>
            <a:cs typeface="Aria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0.28129</cdr:x>
      <cdr:y>0.05784</cdr:y>
    </cdr:from>
    <cdr:to>
      <cdr:x>0.65734</cdr:x>
      <cdr:y>0.17999</cdr:y>
    </cdr:to>
    <cdr:sp macro="" textlink="">
      <cdr:nvSpPr>
        <cdr:cNvPr id="25601" name="Text Box 1"/>
        <cdr:cNvSpPr txBox="1">
          <a:spLocks xmlns:a="http://schemas.openxmlformats.org/drawingml/2006/main" noChangeArrowheads="1"/>
        </cdr:cNvSpPr>
      </cdr:nvSpPr>
      <cdr:spPr bwMode="auto">
        <a:xfrm xmlns:a="http://schemas.openxmlformats.org/drawingml/2006/main">
          <a:off x="1042724" y="174273"/>
          <a:ext cx="1389774" cy="36261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36576" bIns="0" anchor="t" upright="1"/>
        <a:lstStyle xmlns:a="http://schemas.openxmlformats.org/drawingml/2006/main"/>
        <a:p xmlns:a="http://schemas.openxmlformats.org/drawingml/2006/main">
          <a:pPr algn="ctr" rtl="0">
            <a:defRPr sz="1000"/>
          </a:pPr>
          <a:r>
            <a:rPr lang="en-GB" sz="2000" b="1" i="0" strike="noStrike" dirty="0">
              <a:solidFill>
                <a:srgbClr val="FFFF00"/>
              </a:solidFill>
              <a:latin typeface="Arial"/>
              <a:cs typeface="Arial"/>
            </a:rPr>
            <a:t>China</a:t>
          </a:r>
        </a:p>
      </cdr:txBody>
    </cdr:sp>
  </cdr:relSizeAnchor>
  <cdr:relSizeAnchor xmlns:cdr="http://schemas.openxmlformats.org/drawingml/2006/chartDrawing">
    <cdr:from>
      <cdr:x>0.28129</cdr:x>
      <cdr:y>0.05784</cdr:y>
    </cdr:from>
    <cdr:to>
      <cdr:x>0.65734</cdr:x>
      <cdr:y>0.17999</cdr:y>
    </cdr:to>
    <cdr:sp macro="" textlink="">
      <cdr:nvSpPr>
        <cdr:cNvPr id="2" name="Text Box 1"/>
        <cdr:cNvSpPr txBox="1">
          <a:spLocks xmlns:a="http://schemas.openxmlformats.org/drawingml/2006/main" noChangeArrowheads="1"/>
        </cdr:cNvSpPr>
      </cdr:nvSpPr>
      <cdr:spPr bwMode="auto">
        <a:xfrm xmlns:a="http://schemas.openxmlformats.org/drawingml/2006/main">
          <a:off x="1042724" y="174273"/>
          <a:ext cx="1389774" cy="36261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36576" bIns="0" anchor="t" upright="1"/>
        <a:lstStyle xmlns:a="http://schemas.openxmlformats.org/drawingml/2006/main"/>
        <a:p xmlns:a="http://schemas.openxmlformats.org/drawingml/2006/main">
          <a:pPr algn="ctr" rtl="0">
            <a:defRPr sz="1000"/>
          </a:pPr>
          <a:endParaRPr lang="en-GB" sz="1600" b="1" i="0" strike="noStrike">
            <a:solidFill>
              <a:srgbClr val="000000"/>
            </a:solidFill>
            <a:latin typeface="Arial"/>
            <a:cs typeface="Aria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0.32987</cdr:x>
      <cdr:y>0.04533</cdr:y>
    </cdr:from>
    <cdr:to>
      <cdr:x>0.70592</cdr:x>
      <cdr:y>0.16748</cdr:y>
    </cdr:to>
    <cdr:sp macro="" textlink="">
      <cdr:nvSpPr>
        <cdr:cNvPr id="25601" name="Text Box 1"/>
        <cdr:cNvSpPr txBox="1">
          <a:spLocks xmlns:a="http://schemas.openxmlformats.org/drawingml/2006/main" noChangeArrowheads="1"/>
        </cdr:cNvSpPr>
      </cdr:nvSpPr>
      <cdr:spPr bwMode="auto">
        <a:xfrm xmlns:a="http://schemas.openxmlformats.org/drawingml/2006/main">
          <a:off x="1294493" y="105162"/>
          <a:ext cx="1475733" cy="28339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36576" bIns="0" anchor="t" upright="1"/>
        <a:lstStyle xmlns:a="http://schemas.openxmlformats.org/drawingml/2006/main"/>
        <a:p xmlns:a="http://schemas.openxmlformats.org/drawingml/2006/main">
          <a:pPr algn="ctr" rtl="0">
            <a:defRPr sz="1000"/>
          </a:pPr>
          <a:r>
            <a:rPr lang="en-GB" sz="2000" b="1" i="0" strike="noStrike" dirty="0">
              <a:solidFill>
                <a:srgbClr val="FFFF00"/>
              </a:solidFill>
              <a:latin typeface="Arial"/>
              <a:cs typeface="Arial"/>
            </a:rPr>
            <a:t>Russia</a:t>
          </a:r>
        </a:p>
      </cdr:txBody>
    </cdr:sp>
  </cdr:relSizeAnchor>
  <cdr:relSizeAnchor xmlns:cdr="http://schemas.openxmlformats.org/drawingml/2006/chartDrawing">
    <cdr:from>
      <cdr:x>0.28129</cdr:x>
      <cdr:y>0.05784</cdr:y>
    </cdr:from>
    <cdr:to>
      <cdr:x>0.65734</cdr:x>
      <cdr:y>0.17999</cdr:y>
    </cdr:to>
    <cdr:sp macro="" textlink="">
      <cdr:nvSpPr>
        <cdr:cNvPr id="2" name="Text Box 1"/>
        <cdr:cNvSpPr txBox="1">
          <a:spLocks xmlns:a="http://schemas.openxmlformats.org/drawingml/2006/main" noChangeArrowheads="1"/>
        </cdr:cNvSpPr>
      </cdr:nvSpPr>
      <cdr:spPr bwMode="auto">
        <a:xfrm xmlns:a="http://schemas.openxmlformats.org/drawingml/2006/main">
          <a:off x="1042724" y="174273"/>
          <a:ext cx="1389774" cy="36261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36576" bIns="0" anchor="t" upright="1"/>
        <a:lstStyle xmlns:a="http://schemas.openxmlformats.org/drawingml/2006/main"/>
        <a:p xmlns:a="http://schemas.openxmlformats.org/drawingml/2006/main">
          <a:pPr algn="ctr" rtl="0">
            <a:defRPr sz="1000"/>
          </a:pPr>
          <a:endParaRPr lang="en-GB" sz="1600" b="1" i="0" strike="noStrike">
            <a:solidFill>
              <a:srgbClr val="000000"/>
            </a:solidFill>
            <a:latin typeface="Arial"/>
            <a:cs typeface="Aria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0.33307</cdr:x>
      <cdr:y>0.0588</cdr:y>
    </cdr:from>
    <cdr:to>
      <cdr:x>0.70912</cdr:x>
      <cdr:y>0.18385</cdr:y>
    </cdr:to>
    <cdr:sp macro="" textlink="">
      <cdr:nvSpPr>
        <cdr:cNvPr id="25601" name="Text Box 1"/>
        <cdr:cNvSpPr txBox="1">
          <a:spLocks xmlns:a="http://schemas.openxmlformats.org/drawingml/2006/main" noChangeArrowheads="1"/>
        </cdr:cNvSpPr>
      </cdr:nvSpPr>
      <cdr:spPr bwMode="auto">
        <a:xfrm xmlns:a="http://schemas.openxmlformats.org/drawingml/2006/main">
          <a:off x="1307066" y="137551"/>
          <a:ext cx="1475733" cy="29252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36576" bIns="0" anchor="t" upright="1"/>
        <a:lstStyle xmlns:a="http://schemas.openxmlformats.org/drawingml/2006/main"/>
        <a:p xmlns:a="http://schemas.openxmlformats.org/drawingml/2006/main">
          <a:pPr algn="ctr" rtl="0">
            <a:defRPr sz="1000"/>
          </a:pPr>
          <a:r>
            <a:rPr lang="en-GB" sz="2000" b="1" i="0" strike="noStrike" dirty="0">
              <a:solidFill>
                <a:srgbClr val="FFFF00"/>
              </a:solidFill>
              <a:latin typeface="Arial"/>
              <a:cs typeface="Arial"/>
            </a:rPr>
            <a:t>India</a:t>
          </a:r>
        </a:p>
      </cdr:txBody>
    </cdr:sp>
  </cdr:relSizeAnchor>
  <cdr:relSizeAnchor xmlns:cdr="http://schemas.openxmlformats.org/drawingml/2006/chartDrawing">
    <cdr:from>
      <cdr:x>0.28129</cdr:x>
      <cdr:y>0.0588</cdr:y>
    </cdr:from>
    <cdr:to>
      <cdr:x>0.65734</cdr:x>
      <cdr:y>0.18385</cdr:y>
    </cdr:to>
    <cdr:sp macro="" textlink="">
      <cdr:nvSpPr>
        <cdr:cNvPr id="2" name="Text Box 1"/>
        <cdr:cNvSpPr txBox="1">
          <a:spLocks xmlns:a="http://schemas.openxmlformats.org/drawingml/2006/main" noChangeArrowheads="1"/>
        </cdr:cNvSpPr>
      </cdr:nvSpPr>
      <cdr:spPr bwMode="auto">
        <a:xfrm xmlns:a="http://schemas.openxmlformats.org/drawingml/2006/main">
          <a:off x="1042724" y="174273"/>
          <a:ext cx="1389774" cy="36261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36576" bIns="0" anchor="t" upright="1"/>
        <a:lstStyle xmlns:a="http://schemas.openxmlformats.org/drawingml/2006/main"/>
        <a:p xmlns:a="http://schemas.openxmlformats.org/drawingml/2006/main">
          <a:pPr algn="ctr" rtl="0">
            <a:defRPr sz="1000"/>
          </a:pPr>
          <a:endParaRPr lang="en-GB" sz="1600" b="1" i="0" strike="noStrike" dirty="0">
            <a:solidFill>
              <a:srgbClr val="FFFF00"/>
            </a:solidFill>
            <a:latin typeface="Arial"/>
            <a:cs typeface="Aria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0793" cy="49815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70226" y="0"/>
            <a:ext cx="2960793" cy="498158"/>
          </a:xfrm>
          <a:prstGeom prst="rect">
            <a:avLst/>
          </a:prstGeom>
        </p:spPr>
        <p:txBody>
          <a:bodyPr vert="horz" lIns="91440" tIns="45720" rIns="91440" bIns="45720" rtlCol="0"/>
          <a:lstStyle>
            <a:lvl1pPr algn="r">
              <a:defRPr sz="1200"/>
            </a:lvl1pPr>
          </a:lstStyle>
          <a:p>
            <a:fld id="{26ACEEAF-DC88-485E-91C9-004B97983B26}" type="datetimeFigureOut">
              <a:rPr lang="en-GB" smtClean="0"/>
              <a:pPr/>
              <a:t>05/10/2011</a:t>
            </a:fld>
            <a:endParaRPr lang="en-GB"/>
          </a:p>
        </p:txBody>
      </p:sp>
      <p:sp>
        <p:nvSpPr>
          <p:cNvPr id="4" name="Slide Image Placeholder 3"/>
          <p:cNvSpPr>
            <a:spLocks noGrp="1" noRot="1" noChangeAspect="1"/>
          </p:cNvSpPr>
          <p:nvPr>
            <p:ph type="sldImg" idx="2"/>
          </p:nvPr>
        </p:nvSpPr>
        <p:spPr>
          <a:xfrm>
            <a:off x="927100" y="747713"/>
            <a:ext cx="4978400" cy="3735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3260" y="4732496"/>
            <a:ext cx="5466080" cy="448341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63263"/>
            <a:ext cx="2960793" cy="49815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70226" y="9463263"/>
            <a:ext cx="2960793" cy="498158"/>
          </a:xfrm>
          <a:prstGeom prst="rect">
            <a:avLst/>
          </a:prstGeom>
        </p:spPr>
        <p:txBody>
          <a:bodyPr vert="horz" lIns="91440" tIns="45720" rIns="91440" bIns="45720" rtlCol="0" anchor="b"/>
          <a:lstStyle>
            <a:lvl1pPr algn="r">
              <a:defRPr sz="1200"/>
            </a:lvl1pPr>
          </a:lstStyle>
          <a:p>
            <a:fld id="{2620057B-C267-4A40-B4DA-854C971C03A5}"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BDC955ED-D4AD-4CDC-9679-498ACD4363EC}" type="slidenum">
              <a:rPr lang="en-GB"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pPr defTabSz="959689">
              <a:defRPr/>
            </a:pPr>
            <a:fld id="{E6CDB8C4-B6DF-459B-9070-1237E6DE15FB}" type="slidenum">
              <a:rPr lang="en-GB" smtClean="0">
                <a:ea typeface="宋体" pitchFamily="2" charset="-122"/>
              </a:rPr>
              <a:pPr defTabSz="959689">
                <a:defRPr/>
              </a:pPr>
              <a:t>13</a:t>
            </a:fld>
            <a:endParaRPr lang="en-GB" dirty="0" smtClean="0">
              <a:ea typeface="宋体" pitchFamily="2" charset="-122"/>
            </a:endParaRPr>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pPr defTabSz="959689">
              <a:defRPr/>
            </a:pPr>
            <a:fld id="{61632A42-E0F0-4822-A843-538ACE739931}" type="slidenum">
              <a:rPr lang="en-GB" smtClean="0">
                <a:ea typeface="宋体" pitchFamily="2" charset="-122"/>
              </a:rPr>
              <a:pPr defTabSz="959689">
                <a:defRPr/>
              </a:pPr>
              <a:t>14</a:t>
            </a:fld>
            <a:endParaRPr lang="en-GB" dirty="0" smtClean="0">
              <a:ea typeface="宋体" pitchFamily="2" charset="-122"/>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p>
            <a:pPr defTabSz="959689">
              <a:defRPr/>
            </a:pPr>
            <a:fld id="{631D57FC-BD47-4251-A4BD-E33B74C949BC}" type="slidenum">
              <a:rPr lang="en-GB" smtClean="0">
                <a:ea typeface="宋体" pitchFamily="2" charset="-122"/>
              </a:rPr>
              <a:pPr defTabSz="959689">
                <a:defRPr/>
              </a:pPr>
              <a:t>15</a:t>
            </a:fld>
            <a:endParaRPr lang="en-GB" dirty="0" smtClean="0">
              <a:ea typeface="宋体" pitchFamily="2" charset="-122"/>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defTabSz="959689">
              <a:defRPr/>
            </a:pPr>
            <a:fld id="{A9D33CEF-A8BB-4E19-95A6-3D98785146F2}" type="slidenum">
              <a:rPr lang="en-GB" smtClean="0">
                <a:ea typeface="宋体" pitchFamily="2" charset="-122"/>
              </a:rPr>
              <a:pPr defTabSz="959689">
                <a:defRPr/>
              </a:pPr>
              <a:t>16</a:t>
            </a:fld>
            <a:endParaRPr lang="en-GB" dirty="0" smtClean="0">
              <a:ea typeface="宋体" pitchFamily="2" charset="-122"/>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defTabSz="959689">
              <a:defRPr/>
            </a:pPr>
            <a:fld id="{BE377FA9-D31A-4146-A4D7-AE39E204B2D5}" type="slidenum">
              <a:rPr lang="en-GB" smtClean="0">
                <a:ea typeface="宋体" pitchFamily="2" charset="-122"/>
              </a:rPr>
              <a:pPr defTabSz="959689">
                <a:defRPr/>
              </a:pPr>
              <a:t>17</a:t>
            </a:fld>
            <a:endParaRPr lang="en-GB" dirty="0" smtClean="0">
              <a:ea typeface="宋体" pitchFamily="2" charset="-122"/>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pPr defTabSz="959689">
              <a:defRPr/>
            </a:pPr>
            <a:fld id="{110262EF-4A0F-45C4-B8FB-E0E0A5E6E8F9}" type="slidenum">
              <a:rPr lang="en-GB" smtClean="0">
                <a:ea typeface="宋体" pitchFamily="2" charset="-122"/>
              </a:rPr>
              <a:pPr defTabSz="959689">
                <a:defRPr/>
              </a:pPr>
              <a:t>18</a:t>
            </a:fld>
            <a:endParaRPr lang="en-GB" dirty="0" smtClean="0">
              <a:ea typeface="宋体" pitchFamily="2" charset="-122"/>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defTabSz="959689">
              <a:defRPr/>
            </a:pPr>
            <a:fld id="{410ABA41-5F18-4E03-80A3-EFD1FC45DB2D}" type="slidenum">
              <a:rPr lang="en-GB" smtClean="0">
                <a:ea typeface="宋体" pitchFamily="2" charset="-122"/>
              </a:rPr>
              <a:pPr defTabSz="959689">
                <a:defRPr/>
              </a:pPr>
              <a:t>19</a:t>
            </a:fld>
            <a:endParaRPr lang="en-GB" dirty="0" smtClean="0">
              <a:ea typeface="宋体" pitchFamily="2" charset="-122"/>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defTabSz="959689">
              <a:defRPr/>
            </a:pPr>
            <a:fld id="{41745431-2FAC-4D7D-94FE-8275A3CDA47D}" type="slidenum">
              <a:rPr lang="en-GB" smtClean="0">
                <a:ea typeface="宋体" pitchFamily="2" charset="-122"/>
              </a:rPr>
              <a:pPr defTabSz="959689">
                <a:defRPr/>
              </a:pPr>
              <a:t>20</a:t>
            </a:fld>
            <a:endParaRPr lang="en-GB" dirty="0" smtClean="0">
              <a:ea typeface="宋体" pitchFamily="2" charset="-122"/>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p>
            <a:pPr defTabSz="959689">
              <a:defRPr/>
            </a:pPr>
            <a:fld id="{2F30C945-2A18-45BF-B93A-763D06F801A2}" type="slidenum">
              <a:rPr lang="en-GB" smtClean="0">
                <a:ea typeface="宋体" pitchFamily="2" charset="-122"/>
              </a:rPr>
              <a:pPr defTabSz="959689">
                <a:defRPr/>
              </a:pPr>
              <a:t>22</a:t>
            </a:fld>
            <a:endParaRPr lang="en-GB" dirty="0" smtClean="0">
              <a:ea typeface="宋体" pitchFamily="2" charset="-122"/>
            </a:endParaRPr>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defTabSz="959689">
              <a:defRPr/>
            </a:pPr>
            <a:fld id="{A775C517-AFB5-41D6-98FD-48A2B263750A}" type="slidenum">
              <a:rPr lang="en-GB" smtClean="0">
                <a:ea typeface="宋体" pitchFamily="2" charset="-122"/>
              </a:rPr>
              <a:pPr defTabSz="959689">
                <a:defRPr/>
              </a:pPr>
              <a:t>23</a:t>
            </a:fld>
            <a:endParaRPr lang="en-GB" dirty="0" smtClean="0">
              <a:ea typeface="宋体" pitchFamily="2" charset="-122"/>
            </a:endParaRP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0724" name="Slide Number Placeholder 3"/>
          <p:cNvSpPr>
            <a:spLocks noGrp="1"/>
          </p:cNvSpPr>
          <p:nvPr>
            <p:ph type="sldNum" sz="quarter" idx="5"/>
          </p:nvPr>
        </p:nvSpPr>
        <p:spPr/>
        <p:txBody>
          <a:bodyPr/>
          <a:lstStyle/>
          <a:p>
            <a:pPr defTabSz="955563">
              <a:defRPr/>
            </a:pPr>
            <a:fld id="{30463A80-B7BD-4964-A0BF-BCF98BD7A7C9}" type="slidenum">
              <a:rPr lang="en-GB" smtClean="0">
                <a:ea typeface="宋体" pitchFamily="2" charset="-122"/>
              </a:rPr>
              <a:pPr defTabSz="955563">
                <a:defRPr/>
              </a:pPr>
              <a:t>4</a:t>
            </a:fld>
            <a:endParaRPr lang="en-GB" dirty="0" smtClean="0">
              <a:ea typeface="宋体"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latin typeface="Arial" charset="0"/>
            </a:endParaRPr>
          </a:p>
        </p:txBody>
      </p:sp>
      <p:sp>
        <p:nvSpPr>
          <p:cNvPr id="115716" name="Slide Number Placeholder 3"/>
          <p:cNvSpPr>
            <a:spLocks noGrp="1"/>
          </p:cNvSpPr>
          <p:nvPr>
            <p:ph type="sldNum" sz="quarter" idx="5"/>
          </p:nvPr>
        </p:nvSpPr>
        <p:spPr/>
        <p:txBody>
          <a:bodyPr/>
          <a:lstStyle/>
          <a:p>
            <a:pPr>
              <a:defRPr/>
            </a:pPr>
            <a:fld id="{17E768E8-3B64-49FA-B535-3265BE43EE1B}" type="slidenum">
              <a:rPr lang="en-GB" smtClean="0"/>
              <a:pPr>
                <a:defRPr/>
              </a:pPr>
              <a:t>26</a:t>
            </a:fld>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tr-TR"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xfrm>
            <a:off x="927100" y="747713"/>
            <a:ext cx="4979988" cy="3736975"/>
          </a:xfrm>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lIns="92464" tIns="46231" rIns="92464" bIns="46231" numCol="1" anchor="t" anchorCtr="0" compatLnSpc="1">
            <a:prstTxWarp prst="textNoShape">
              <a:avLst/>
            </a:prstTxWarp>
          </a:bodyPr>
          <a:lstStyle/>
          <a:p>
            <a:endParaRPr lang="en-GB" smtClean="0"/>
          </a:p>
        </p:txBody>
      </p:sp>
      <p:sp>
        <p:nvSpPr>
          <p:cNvPr id="95236" name="Slide Number Placeholder 3"/>
          <p:cNvSpPr txBox="1">
            <a:spLocks noGrp="1"/>
          </p:cNvSpPr>
          <p:nvPr/>
        </p:nvSpPr>
        <p:spPr bwMode="auto">
          <a:xfrm>
            <a:off x="3868739" y="9463089"/>
            <a:ext cx="2962275" cy="498475"/>
          </a:xfrm>
          <a:prstGeom prst="rect">
            <a:avLst/>
          </a:prstGeom>
          <a:noFill/>
          <a:ln w="9525">
            <a:noFill/>
            <a:miter lim="800000"/>
            <a:headEnd/>
            <a:tailEnd/>
          </a:ln>
        </p:spPr>
        <p:txBody>
          <a:bodyPr lIns="92464" tIns="46231" rIns="92464" bIns="46231" anchor="b"/>
          <a:lstStyle/>
          <a:p>
            <a:pPr algn="r"/>
            <a:fld id="{8477CC69-8BB3-46E3-B45C-CB9F5E653728}" type="slidenum">
              <a:rPr lang="en-GB" sz="1200"/>
              <a:pPr algn="r"/>
              <a:t>29</a:t>
            </a:fld>
            <a:endParaRPr lang="en-GB"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1B56AB38-5C3D-4651-B43E-D882CA6F8FCB}" type="slidenum">
              <a:rPr lang="en-GB" smtClean="0"/>
              <a:pPr>
                <a:defRPr/>
              </a:pPr>
              <a:t>30</a:t>
            </a:fld>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43F73913-722A-421C-BD63-C394FCC00311}" type="slidenum">
              <a:rPr lang="en-GB" smtClean="0"/>
              <a:pPr>
                <a:defRPr/>
              </a:pPr>
              <a:t>31</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latin typeface="Arial" charset="0"/>
            </a:endParaRPr>
          </a:p>
        </p:txBody>
      </p:sp>
      <p:sp>
        <p:nvSpPr>
          <p:cNvPr id="104452" name="Slide Number Placeholder 3"/>
          <p:cNvSpPr>
            <a:spLocks noGrp="1"/>
          </p:cNvSpPr>
          <p:nvPr>
            <p:ph type="sldNum" sz="quarter" idx="5"/>
          </p:nvPr>
        </p:nvSpPr>
        <p:spPr/>
        <p:txBody>
          <a:bodyPr/>
          <a:lstStyle/>
          <a:p>
            <a:pPr>
              <a:defRPr/>
            </a:pPr>
            <a:fld id="{094B3705-0CFC-4007-8AB1-195C93974DB1}" type="slidenum">
              <a:rPr lang="en-GB" smtClean="0"/>
              <a:pPr>
                <a:defRPr/>
              </a:pPr>
              <a:t>33</a:t>
            </a:fld>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latin typeface="Arial" charset="0"/>
            </a:endParaRPr>
          </a:p>
        </p:txBody>
      </p:sp>
      <p:sp>
        <p:nvSpPr>
          <p:cNvPr id="105476" name="Slide Number Placeholder 3"/>
          <p:cNvSpPr>
            <a:spLocks noGrp="1"/>
          </p:cNvSpPr>
          <p:nvPr>
            <p:ph type="sldNum" sz="quarter" idx="5"/>
          </p:nvPr>
        </p:nvSpPr>
        <p:spPr/>
        <p:txBody>
          <a:bodyPr/>
          <a:lstStyle/>
          <a:p>
            <a:pPr>
              <a:defRPr/>
            </a:pPr>
            <a:fld id="{76E933CC-7831-4011-96C0-F4514457B922}" type="slidenum">
              <a:rPr lang="en-GB" smtClean="0"/>
              <a:pPr>
                <a:defRPr/>
              </a:pPr>
              <a:t>34</a:t>
            </a:fld>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p:txBody>
          <a:bodyPr/>
          <a:lstStyle/>
          <a:p>
            <a:pPr>
              <a:defRPr/>
            </a:pPr>
            <a:fld id="{96C50B91-D844-48F0-BF56-3708861A9DF1}" type="slidenum">
              <a:rPr lang="en-GB" smtClean="0"/>
              <a:pPr>
                <a:defRPr/>
              </a:pPr>
              <a:t>35</a:t>
            </a:fld>
            <a:endParaRPr lang="en-GB" dirty="0" smtClean="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16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latin typeface="Arial" charset="0"/>
            </a:endParaRPr>
          </a:p>
        </p:txBody>
      </p:sp>
      <p:sp>
        <p:nvSpPr>
          <p:cNvPr id="104452" name="Slide Number Placeholder 3"/>
          <p:cNvSpPr>
            <a:spLocks noGrp="1"/>
          </p:cNvSpPr>
          <p:nvPr>
            <p:ph type="sldNum" sz="quarter" idx="5"/>
          </p:nvPr>
        </p:nvSpPr>
        <p:spPr/>
        <p:txBody>
          <a:bodyPr/>
          <a:lstStyle/>
          <a:p>
            <a:pPr>
              <a:defRPr/>
            </a:pPr>
            <a:fld id="{D88CD5D3-44DC-4B6B-9530-A727B2187BCA}" type="slidenum">
              <a:rPr lang="en-GB" smtClean="0"/>
              <a:pPr>
                <a:defRPr/>
              </a:pPr>
              <a:t>36</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925513" y="746125"/>
            <a:ext cx="4981575" cy="3736975"/>
          </a:xfrm>
          <a:noFill/>
          <a:ln>
            <a:solidFill>
              <a:srgbClr val="000000"/>
            </a:solidFill>
            <a:miter lim="800000"/>
            <a:headEnd/>
            <a:tailEnd/>
          </a:ln>
        </p:spPr>
      </p:sp>
      <p:sp>
        <p:nvSpPr>
          <p:cNvPr id="76803" name="Notes Placeholder 2"/>
          <p:cNvSpPr>
            <a:spLocks noGrp="1"/>
          </p:cNvSpPr>
          <p:nvPr>
            <p:ph type="body" idx="1"/>
          </p:nvPr>
        </p:nvSpPr>
        <p:spPr bwMode="auto">
          <a:xfrm>
            <a:off x="682626" y="4732339"/>
            <a:ext cx="5467350" cy="4484687"/>
          </a:xfrm>
          <a:noFill/>
        </p:spPr>
        <p:txBody>
          <a:bodyPr wrap="square" lIns="95954" tIns="47978" rIns="95954" bIns="47978" numCol="1" anchor="t" anchorCtr="0" compatLnSpc="1">
            <a:prstTxWarp prst="textNoShape">
              <a:avLst/>
            </a:prstTxWarp>
          </a:bodyPr>
          <a:lstStyle/>
          <a:p>
            <a:endParaRPr lang="en-US" smtClean="0"/>
          </a:p>
        </p:txBody>
      </p:sp>
      <p:sp>
        <p:nvSpPr>
          <p:cNvPr id="76804" name="Slide Number Placeholder 3"/>
          <p:cNvSpPr txBox="1">
            <a:spLocks noGrp="1"/>
          </p:cNvSpPr>
          <p:nvPr/>
        </p:nvSpPr>
        <p:spPr bwMode="auto">
          <a:xfrm>
            <a:off x="3868739" y="9463089"/>
            <a:ext cx="2962275" cy="498475"/>
          </a:xfrm>
          <a:prstGeom prst="rect">
            <a:avLst/>
          </a:prstGeom>
          <a:noFill/>
          <a:ln w="9525">
            <a:noFill/>
            <a:miter lim="800000"/>
            <a:headEnd/>
            <a:tailEnd/>
          </a:ln>
        </p:spPr>
        <p:txBody>
          <a:bodyPr lIns="95954" tIns="47978" rIns="95954" bIns="47978" anchor="b"/>
          <a:lstStyle/>
          <a:p>
            <a:pPr algn="r" defTabSz="958850"/>
            <a:fld id="{04AD77F4-753E-45F4-B344-A32A727F8E7C}" type="slidenum">
              <a:rPr lang="en-GB" sz="1300"/>
              <a:pPr algn="r" defTabSz="958850"/>
              <a:t>5</a:t>
            </a:fld>
            <a:endParaRPr lang="en-GB" sz="13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531359AE-4CA5-4E1A-81E1-966C40959035}" type="slidenum">
              <a:rPr lang="en-GB" smtClean="0"/>
              <a:pPr>
                <a:defRPr/>
              </a:pPr>
              <a:t>37</a:t>
            </a:fld>
            <a:endParaRPr lang="en-GB" smtClean="0"/>
          </a:p>
        </p:txBody>
      </p:sp>
      <p:sp>
        <p:nvSpPr>
          <p:cNvPr id="105475" name="Rectangle 7"/>
          <p:cNvSpPr txBox="1">
            <a:spLocks noGrp="1" noChangeArrowheads="1"/>
          </p:cNvSpPr>
          <p:nvPr/>
        </p:nvSpPr>
        <p:spPr bwMode="auto">
          <a:xfrm>
            <a:off x="3870325" y="9463089"/>
            <a:ext cx="2960688" cy="498475"/>
          </a:xfrm>
          <a:prstGeom prst="rect">
            <a:avLst/>
          </a:prstGeom>
          <a:noFill/>
          <a:ln w="9525">
            <a:noFill/>
            <a:miter lim="800000"/>
            <a:headEnd/>
            <a:tailEnd/>
          </a:ln>
        </p:spPr>
        <p:txBody>
          <a:bodyPr anchor="b"/>
          <a:lstStyle/>
          <a:p>
            <a:pPr algn="r"/>
            <a:fld id="{0AE3A5A6-6450-4338-8A11-2D36DC7335D5}" type="slidenum">
              <a:rPr lang="en-GB" sz="1200"/>
              <a:pPr algn="r"/>
              <a:t>37</a:t>
            </a:fld>
            <a:endParaRPr lang="en-GB" sz="1200"/>
          </a:p>
        </p:txBody>
      </p:sp>
      <p:sp>
        <p:nvSpPr>
          <p:cNvPr id="10547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547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GB" smtClean="0"/>
              <a:t>Without draw off at mid day,  black dashed line shows typical temperature drop from heat loss from cylinder.  Solar energy is only effective again when the collector temperature exceed store temperature by at least 5</a:t>
            </a:r>
            <a:r>
              <a:rPr lang="en-GB" baseline="30000" smtClean="0"/>
              <a:t>o</a:t>
            </a:r>
            <a:r>
              <a:rPr lang="en-GB" smtClean="0"/>
              <a:t>C.</a:t>
            </a:r>
          </a:p>
          <a:p>
            <a:pPr eaLnBrk="1" hangingPunct="1"/>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382D5A15-A46E-4BB6-8ADC-D9C74FAC2D43}" type="slidenum">
              <a:rPr lang="en-GB" smtClean="0"/>
              <a:pPr>
                <a:defRPr/>
              </a:pPr>
              <a:t>38</a:t>
            </a:fld>
            <a:endParaRPr lang="en-GB" smtClean="0"/>
          </a:p>
        </p:txBody>
      </p:sp>
      <p:sp>
        <p:nvSpPr>
          <p:cNvPr id="106499" name="Rectangle 7"/>
          <p:cNvSpPr txBox="1">
            <a:spLocks noGrp="1" noChangeArrowheads="1"/>
          </p:cNvSpPr>
          <p:nvPr/>
        </p:nvSpPr>
        <p:spPr bwMode="auto">
          <a:xfrm>
            <a:off x="3870325" y="9463089"/>
            <a:ext cx="2960688" cy="498475"/>
          </a:xfrm>
          <a:prstGeom prst="rect">
            <a:avLst/>
          </a:prstGeom>
          <a:noFill/>
          <a:ln w="9525">
            <a:noFill/>
            <a:miter lim="800000"/>
            <a:headEnd/>
            <a:tailEnd/>
          </a:ln>
        </p:spPr>
        <p:txBody>
          <a:bodyPr lIns="91428" tIns="45714" rIns="91428" bIns="45714" anchor="b"/>
          <a:lstStyle/>
          <a:p>
            <a:pPr algn="r"/>
            <a:fld id="{508D8803-E54F-427F-BA70-B135231BFDBA}" type="slidenum">
              <a:rPr lang="en-GB" sz="1200"/>
              <a:pPr algn="r"/>
              <a:t>38</a:t>
            </a:fld>
            <a:endParaRPr lang="en-GB" sz="1200"/>
          </a:p>
        </p:txBody>
      </p:sp>
      <p:sp>
        <p:nvSpPr>
          <p:cNvPr id="106500" name="Rectangle 7"/>
          <p:cNvSpPr txBox="1">
            <a:spLocks noGrp="1" noChangeArrowheads="1"/>
          </p:cNvSpPr>
          <p:nvPr/>
        </p:nvSpPr>
        <p:spPr bwMode="auto">
          <a:xfrm>
            <a:off x="3870325" y="9463089"/>
            <a:ext cx="2960688" cy="498475"/>
          </a:xfrm>
          <a:prstGeom prst="rect">
            <a:avLst/>
          </a:prstGeom>
          <a:noFill/>
          <a:ln w="9525">
            <a:noFill/>
            <a:miter lim="800000"/>
            <a:headEnd/>
            <a:tailEnd/>
          </a:ln>
        </p:spPr>
        <p:txBody>
          <a:bodyPr lIns="87110" tIns="43554" rIns="87110" bIns="43554" anchor="b"/>
          <a:lstStyle/>
          <a:p>
            <a:pPr algn="r" defTabSz="871538" eaLnBrk="0" hangingPunct="0"/>
            <a:fld id="{19924B52-BCE2-4167-ACC0-371A0F68761B}" type="slidenum">
              <a:rPr lang="en-GB" sz="1100"/>
              <a:pPr algn="r" defTabSz="871538" eaLnBrk="0" hangingPunct="0"/>
              <a:t>38</a:t>
            </a:fld>
            <a:endParaRPr lang="en-GB" sz="1100"/>
          </a:p>
        </p:txBody>
      </p:sp>
      <p:sp>
        <p:nvSpPr>
          <p:cNvPr id="106501" name="Rectangle 2"/>
          <p:cNvSpPr>
            <a:spLocks noGrp="1" noRot="1" noChangeAspect="1" noChangeArrowheads="1" noTextEdit="1"/>
          </p:cNvSpPr>
          <p:nvPr>
            <p:ph type="sldImg"/>
          </p:nvPr>
        </p:nvSpPr>
        <p:spPr bwMode="auto">
          <a:xfrm>
            <a:off x="927100" y="749300"/>
            <a:ext cx="4978400" cy="3733800"/>
          </a:xfrm>
          <a:noFill/>
          <a:ln>
            <a:solidFill>
              <a:srgbClr val="000000"/>
            </a:solidFill>
            <a:miter lim="800000"/>
            <a:headEnd/>
            <a:tailEnd/>
          </a:ln>
        </p:spPr>
      </p:sp>
      <p:sp>
        <p:nvSpPr>
          <p:cNvPr id="106502" name="Rectangle 3"/>
          <p:cNvSpPr>
            <a:spLocks noGrp="1" noChangeArrowheads="1"/>
          </p:cNvSpPr>
          <p:nvPr>
            <p:ph type="body" idx="1"/>
          </p:nvPr>
        </p:nvSpPr>
        <p:spPr bwMode="auto">
          <a:xfrm>
            <a:off x="681038" y="4732339"/>
            <a:ext cx="5470525" cy="4481512"/>
          </a:xfrm>
          <a:noFill/>
        </p:spPr>
        <p:txBody>
          <a:bodyPr wrap="square" lIns="87110" tIns="43554" rIns="87110" bIns="43554"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3C91A104-C62A-4B57-A61D-7598D31C168E}" type="slidenum">
              <a:rPr lang="en-GB" smtClean="0"/>
              <a:pPr>
                <a:defRPr/>
              </a:pPr>
              <a:t>39</a:t>
            </a:fld>
            <a:endParaRPr lang="en-GB" smtClean="0"/>
          </a:p>
        </p:txBody>
      </p:sp>
      <p:sp>
        <p:nvSpPr>
          <p:cNvPr id="107523" name="Rectangle 7"/>
          <p:cNvSpPr txBox="1">
            <a:spLocks noGrp="1" noChangeArrowheads="1"/>
          </p:cNvSpPr>
          <p:nvPr/>
        </p:nvSpPr>
        <p:spPr bwMode="auto">
          <a:xfrm>
            <a:off x="3870325" y="9463089"/>
            <a:ext cx="2960688" cy="498475"/>
          </a:xfrm>
          <a:prstGeom prst="rect">
            <a:avLst/>
          </a:prstGeom>
          <a:noFill/>
          <a:ln w="9525">
            <a:noFill/>
            <a:miter lim="800000"/>
            <a:headEnd/>
            <a:tailEnd/>
          </a:ln>
        </p:spPr>
        <p:txBody>
          <a:bodyPr lIns="91428" tIns="45714" rIns="91428" bIns="45714" anchor="b"/>
          <a:lstStyle/>
          <a:p>
            <a:pPr algn="r"/>
            <a:fld id="{8F801560-D311-46D8-8986-C5A790FFDDBD}" type="slidenum">
              <a:rPr lang="en-GB" sz="1200"/>
              <a:pPr algn="r"/>
              <a:t>39</a:t>
            </a:fld>
            <a:endParaRPr lang="en-GB" sz="1200"/>
          </a:p>
        </p:txBody>
      </p:sp>
      <p:sp>
        <p:nvSpPr>
          <p:cNvPr id="107524" name="Rectangle 7"/>
          <p:cNvSpPr txBox="1">
            <a:spLocks noGrp="1" noChangeArrowheads="1"/>
          </p:cNvSpPr>
          <p:nvPr/>
        </p:nvSpPr>
        <p:spPr bwMode="auto">
          <a:xfrm>
            <a:off x="3870325" y="9463089"/>
            <a:ext cx="2960688" cy="498475"/>
          </a:xfrm>
          <a:prstGeom prst="rect">
            <a:avLst/>
          </a:prstGeom>
          <a:noFill/>
          <a:ln w="9525">
            <a:noFill/>
            <a:miter lim="800000"/>
            <a:headEnd/>
            <a:tailEnd/>
          </a:ln>
        </p:spPr>
        <p:txBody>
          <a:bodyPr lIns="87110" tIns="43554" rIns="87110" bIns="43554" anchor="b"/>
          <a:lstStyle/>
          <a:p>
            <a:pPr algn="r" defTabSz="871538" eaLnBrk="0" hangingPunct="0"/>
            <a:fld id="{5F9A404A-06EE-4DC9-A68E-BA1BA44BA875}" type="slidenum">
              <a:rPr lang="en-GB" sz="1100"/>
              <a:pPr algn="r" defTabSz="871538" eaLnBrk="0" hangingPunct="0"/>
              <a:t>39</a:t>
            </a:fld>
            <a:endParaRPr lang="en-GB" sz="1100"/>
          </a:p>
        </p:txBody>
      </p:sp>
      <p:sp>
        <p:nvSpPr>
          <p:cNvPr id="107525" name="Rectangle 2"/>
          <p:cNvSpPr>
            <a:spLocks noGrp="1" noRot="1" noChangeAspect="1" noChangeArrowheads="1" noTextEdit="1"/>
          </p:cNvSpPr>
          <p:nvPr>
            <p:ph type="sldImg"/>
          </p:nvPr>
        </p:nvSpPr>
        <p:spPr bwMode="auto">
          <a:xfrm>
            <a:off x="927100" y="749300"/>
            <a:ext cx="4978400" cy="3733800"/>
          </a:xfrm>
          <a:noFill/>
          <a:ln>
            <a:solidFill>
              <a:srgbClr val="000000"/>
            </a:solidFill>
            <a:miter lim="800000"/>
            <a:headEnd/>
            <a:tailEnd/>
          </a:ln>
        </p:spPr>
      </p:sp>
      <p:sp>
        <p:nvSpPr>
          <p:cNvPr id="107526" name="Rectangle 3"/>
          <p:cNvSpPr>
            <a:spLocks noGrp="1" noChangeArrowheads="1"/>
          </p:cNvSpPr>
          <p:nvPr>
            <p:ph type="body" idx="1"/>
          </p:nvPr>
        </p:nvSpPr>
        <p:spPr bwMode="auto">
          <a:xfrm>
            <a:off x="681038" y="4732339"/>
            <a:ext cx="5470525" cy="4481512"/>
          </a:xfrm>
          <a:noFill/>
        </p:spPr>
        <p:txBody>
          <a:bodyPr wrap="square" lIns="87110" tIns="43554" rIns="87110" bIns="43554"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3012" name="Slide Number Placeholder 3"/>
          <p:cNvSpPr>
            <a:spLocks noGrp="1"/>
          </p:cNvSpPr>
          <p:nvPr>
            <p:ph type="sldNum" sz="quarter" idx="5"/>
          </p:nvPr>
        </p:nvSpPr>
        <p:spPr/>
        <p:txBody>
          <a:bodyPr/>
          <a:lstStyle/>
          <a:p>
            <a:pPr>
              <a:defRPr/>
            </a:pPr>
            <a:fld id="{900ACCCC-4923-47E1-99A0-3AA381307AB4}" type="slidenum">
              <a:rPr lang="en-GB" smtClean="0"/>
              <a:pPr>
                <a:defRPr/>
              </a:pPr>
              <a:t>40</a:t>
            </a:fld>
            <a:endParaRPr lang="en-GB"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p:txBody>
          <a:bodyPr/>
          <a:lstStyle/>
          <a:p>
            <a:pPr>
              <a:defRPr/>
            </a:pPr>
            <a:fld id="{5A06C314-6ABE-4860-8D3C-656EB7BAFA02}" type="slidenum">
              <a:rPr lang="en-GB"/>
              <a:pPr>
                <a:defRPr/>
              </a:pPr>
              <a:t>41</a:t>
            </a:fld>
            <a:endParaRPr lang="en-GB" dirty="0"/>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26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6564" name="Slide Number Placeholder 3"/>
          <p:cNvSpPr>
            <a:spLocks noGrp="1"/>
          </p:cNvSpPr>
          <p:nvPr>
            <p:ph type="sldNum" sz="quarter" idx="5"/>
          </p:nvPr>
        </p:nvSpPr>
        <p:spPr/>
        <p:txBody>
          <a:bodyPr/>
          <a:lstStyle/>
          <a:p>
            <a:pPr>
              <a:defRPr/>
            </a:pPr>
            <a:fld id="{080B8AB2-DACA-4BA6-8EB5-C329B83F2888}" type="slidenum">
              <a:rPr lang="en-GB" smtClean="0"/>
              <a:pPr>
                <a:defRPr/>
              </a:pPr>
              <a:t>42</a:t>
            </a:fld>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620057B-C267-4A40-B4DA-854C971C03A5}" type="slidenum">
              <a:rPr lang="en-GB" smtClean="0"/>
              <a:pPr/>
              <a:t>47</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p:txBody>
          <a:bodyPr/>
          <a:lstStyle/>
          <a:p>
            <a:pPr>
              <a:defRPr/>
            </a:pPr>
            <a:fld id="{272D043A-29CA-402E-B8D7-C96F696A1962}" type="slidenum">
              <a:rPr lang="en-GB"/>
              <a:pPr>
                <a:defRPr/>
              </a:pPr>
              <a:t>48</a:t>
            </a:fld>
            <a:endParaRPr lang="en-GB"/>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p:txBody>
          <a:bodyPr/>
          <a:lstStyle/>
          <a:p>
            <a:pPr>
              <a:defRPr/>
            </a:pPr>
            <a:fld id="{B37058F0-B791-4FD9-9916-8B31E4D7A5C5}" type="slidenum">
              <a:rPr lang="en-GB"/>
              <a:pPr>
                <a:defRPr/>
              </a:pPr>
              <a:t>50</a:t>
            </a:fld>
            <a:endParaRPr lang="en-GB"/>
          </a:p>
        </p:txBody>
      </p:sp>
      <p:sp>
        <p:nvSpPr>
          <p:cNvPr id="1177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776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9ACB629-0A50-4F8F-9C69-8B073ADEF07B}" type="slidenum">
              <a:rPr lang="en-GB" smtClean="0"/>
              <a:pPr>
                <a:defRPr/>
              </a:pPr>
              <a:t>52</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49C9AF2E-0BC2-4399-9AEE-4E82433CD53A}" type="slidenum">
              <a:rPr lang="en-GB" smtClean="0"/>
              <a:pPr>
                <a:defRPr/>
              </a:pPr>
              <a:t>6</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925513" y="746125"/>
            <a:ext cx="4981575" cy="3736975"/>
          </a:xfrm>
          <a:noFill/>
          <a:ln>
            <a:solidFill>
              <a:srgbClr val="000000"/>
            </a:solidFill>
            <a:miter lim="800000"/>
            <a:headEnd/>
            <a:tailEnd/>
          </a:ln>
        </p:spPr>
      </p:sp>
      <p:sp>
        <p:nvSpPr>
          <p:cNvPr id="78851" name="Notes Placeholder 2"/>
          <p:cNvSpPr>
            <a:spLocks noGrp="1"/>
          </p:cNvSpPr>
          <p:nvPr>
            <p:ph type="body" idx="1"/>
          </p:nvPr>
        </p:nvSpPr>
        <p:spPr bwMode="auto">
          <a:xfrm>
            <a:off x="682626" y="4732339"/>
            <a:ext cx="5467350" cy="4484687"/>
          </a:xfrm>
          <a:noFill/>
        </p:spPr>
        <p:txBody>
          <a:bodyPr wrap="square" lIns="95954" tIns="47978" rIns="95954" bIns="47978" numCol="1" anchor="t" anchorCtr="0" compatLnSpc="1">
            <a:prstTxWarp prst="textNoShape">
              <a:avLst/>
            </a:prstTxWarp>
          </a:bodyPr>
          <a:lstStyle/>
          <a:p>
            <a:endParaRPr lang="en-US" smtClean="0"/>
          </a:p>
        </p:txBody>
      </p:sp>
      <p:sp>
        <p:nvSpPr>
          <p:cNvPr id="78852" name="Slide Number Placeholder 3"/>
          <p:cNvSpPr txBox="1">
            <a:spLocks noGrp="1"/>
          </p:cNvSpPr>
          <p:nvPr/>
        </p:nvSpPr>
        <p:spPr bwMode="auto">
          <a:xfrm>
            <a:off x="3868739" y="9463089"/>
            <a:ext cx="2962275" cy="498475"/>
          </a:xfrm>
          <a:prstGeom prst="rect">
            <a:avLst/>
          </a:prstGeom>
          <a:noFill/>
          <a:ln w="9525">
            <a:noFill/>
            <a:miter lim="800000"/>
            <a:headEnd/>
            <a:tailEnd/>
          </a:ln>
        </p:spPr>
        <p:txBody>
          <a:bodyPr lIns="95954" tIns="47978" rIns="95954" bIns="47978" anchor="b"/>
          <a:lstStyle/>
          <a:p>
            <a:pPr algn="r" defTabSz="958850"/>
            <a:fld id="{27AB726B-CBB7-41E8-870D-EA68BDB50FDB}" type="slidenum">
              <a:rPr lang="en-GB" sz="1300"/>
              <a:pPr algn="r" defTabSz="958850"/>
              <a:t>7</a:t>
            </a:fld>
            <a:endParaRPr lang="en-GB"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925513" y="746125"/>
            <a:ext cx="4981575" cy="3736975"/>
          </a:xfrm>
          <a:noFill/>
          <a:ln>
            <a:solidFill>
              <a:srgbClr val="000000"/>
            </a:solidFill>
            <a:miter lim="800000"/>
            <a:headEnd/>
            <a:tailEnd/>
          </a:ln>
        </p:spPr>
      </p:sp>
      <p:sp>
        <p:nvSpPr>
          <p:cNvPr id="79875" name="Notes Placeholder 2"/>
          <p:cNvSpPr>
            <a:spLocks noGrp="1"/>
          </p:cNvSpPr>
          <p:nvPr>
            <p:ph type="body" idx="1"/>
          </p:nvPr>
        </p:nvSpPr>
        <p:spPr bwMode="auto">
          <a:xfrm>
            <a:off x="682626" y="4732339"/>
            <a:ext cx="5467350" cy="4484687"/>
          </a:xfrm>
          <a:noFill/>
        </p:spPr>
        <p:txBody>
          <a:bodyPr wrap="square" lIns="95954" tIns="47978" rIns="95954" bIns="47978" numCol="1" anchor="t" anchorCtr="0" compatLnSpc="1">
            <a:prstTxWarp prst="textNoShape">
              <a:avLst/>
            </a:prstTxWarp>
          </a:bodyPr>
          <a:lstStyle/>
          <a:p>
            <a:endParaRPr lang="en-US" smtClean="0"/>
          </a:p>
        </p:txBody>
      </p:sp>
      <p:sp>
        <p:nvSpPr>
          <p:cNvPr id="79876" name="Slide Number Placeholder 3"/>
          <p:cNvSpPr txBox="1">
            <a:spLocks noGrp="1"/>
          </p:cNvSpPr>
          <p:nvPr/>
        </p:nvSpPr>
        <p:spPr bwMode="auto">
          <a:xfrm>
            <a:off x="3868739" y="9463089"/>
            <a:ext cx="2962275" cy="498475"/>
          </a:xfrm>
          <a:prstGeom prst="rect">
            <a:avLst/>
          </a:prstGeom>
          <a:noFill/>
          <a:ln w="9525">
            <a:noFill/>
            <a:miter lim="800000"/>
            <a:headEnd/>
            <a:tailEnd/>
          </a:ln>
        </p:spPr>
        <p:txBody>
          <a:bodyPr lIns="95954" tIns="47978" rIns="95954" bIns="47978" anchor="b"/>
          <a:lstStyle/>
          <a:p>
            <a:pPr algn="r" defTabSz="958850"/>
            <a:fld id="{94828446-76C3-4C2F-B9FF-E17E7EACB163}" type="slidenum">
              <a:rPr lang="en-GB" sz="1300"/>
              <a:pPr algn="r" defTabSz="958850"/>
              <a:t>8</a:t>
            </a:fld>
            <a:endParaRPr lang="en-GB"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4820" name="Slide Number Placeholder 3"/>
          <p:cNvSpPr>
            <a:spLocks noGrp="1"/>
          </p:cNvSpPr>
          <p:nvPr>
            <p:ph type="sldNum" sz="quarter" idx="5"/>
          </p:nvPr>
        </p:nvSpPr>
        <p:spPr/>
        <p:txBody>
          <a:bodyPr/>
          <a:lstStyle/>
          <a:p>
            <a:pPr defTabSz="959689">
              <a:defRPr/>
            </a:pPr>
            <a:fld id="{CC9A4DC4-D568-432A-8B01-D383AE94BD90}" type="slidenum">
              <a:rPr lang="en-GB" smtClean="0">
                <a:ea typeface="宋体" pitchFamily="2" charset="-122"/>
              </a:rPr>
              <a:pPr defTabSz="959689">
                <a:defRPr/>
              </a:pPr>
              <a:t>10</a:t>
            </a:fld>
            <a:endParaRPr lang="en-GB" dirty="0" smtClean="0">
              <a:ea typeface="宋体"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p>
            <a:pPr defTabSz="959689">
              <a:defRPr/>
            </a:pPr>
            <a:fld id="{5BBB5CF3-61B2-4536-BF42-6FB66F1ED5D2}" type="slidenum">
              <a:rPr lang="en-GB" smtClean="0">
                <a:ea typeface="宋体" pitchFamily="2" charset="-122"/>
              </a:rPr>
              <a:pPr defTabSz="959689">
                <a:defRPr/>
              </a:pPr>
              <a:t>11</a:t>
            </a:fld>
            <a:endParaRPr lang="en-GB" dirty="0" smtClean="0">
              <a:ea typeface="宋体" pitchFamily="2" charset="-122"/>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p>
            <a:pPr defTabSz="959689">
              <a:defRPr/>
            </a:pPr>
            <a:fld id="{E9A7095E-9C23-4599-9D4A-6890ED7DDA4D}" type="slidenum">
              <a:rPr lang="en-GB" smtClean="0">
                <a:ea typeface="宋体" pitchFamily="2" charset="-122"/>
              </a:rPr>
              <a:pPr defTabSz="959689">
                <a:defRPr/>
              </a:pPr>
              <a:t>12</a:t>
            </a:fld>
            <a:endParaRPr lang="en-GB" dirty="0" smtClean="0">
              <a:ea typeface="宋体" pitchFamily="2" charset="-122"/>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C3CBD7A-A956-4725-AB80-E9A52E1E320F}" type="datetime1">
              <a:rPr lang="en-GB" smtClean="0"/>
              <a:pPr/>
              <a:t>05/10/2011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010400" y="6492875"/>
            <a:ext cx="2133600" cy="365125"/>
          </a:xfrm>
        </p:spPr>
        <p:txBody>
          <a:bodyPr/>
          <a:lstStyle>
            <a:lvl1pPr>
              <a:defRPr b="1">
                <a:solidFill>
                  <a:schemeClr val="tx1"/>
                </a:solidFill>
              </a:defRPr>
            </a:lvl1pPr>
          </a:lstStyle>
          <a:p>
            <a:fld id="{9F636303-C660-49CD-8EA2-D9F3B61F8AD0}"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F8BF0B-6976-4446-AED3-0C4997132DB9}" type="datetime1">
              <a:rPr lang="en-GB" smtClean="0"/>
              <a:pPr/>
              <a:t>05/10/2011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636303-C660-49CD-8EA2-D9F3B61F8AD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AD6028-16BA-4552-A476-00EC36A1663A}" type="datetime1">
              <a:rPr lang="en-GB" smtClean="0"/>
              <a:pPr/>
              <a:t>05/10/2011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636303-C660-49CD-8EA2-D9F3B61F8AD0}"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00"/>
            <a:ext cx="8229600" cy="4525963"/>
          </a:xfrm>
        </p:spPr>
        <p:txBody>
          <a:bodyPr/>
          <a:lstStyle/>
          <a:p>
            <a:pPr lvl="0"/>
            <a:endParaRPr lang="en-GB" noProof="0" dirty="0"/>
          </a:p>
        </p:txBody>
      </p:sp>
      <p:sp>
        <p:nvSpPr>
          <p:cNvPr id="4" name="Rectangle 4"/>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9366BB09-680E-4605-8947-E6F6DB5FB0F9}" type="datetime1">
              <a:rPr lang="en-GB" smtClean="0"/>
              <a:pPr>
                <a:defRPr/>
              </a:pPr>
              <a:t>05/10/2011</a:t>
            </a:fld>
            <a:r>
              <a:rPr lang="en-US" smtClean="0"/>
              <a:t>2/20/2011</a:t>
            </a: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D35929CD-DD8E-4EE9-9C32-8E5FF9C7589E}"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91AAEF-90B2-4223-8594-8376906FD05A}" type="datetime1">
              <a:rPr lang="en-GB" smtClean="0"/>
              <a:pPr/>
              <a:t>05/10/2011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010400" y="6492875"/>
            <a:ext cx="2133600" cy="365125"/>
          </a:xfrm>
        </p:spPr>
        <p:txBody>
          <a:bodyPr/>
          <a:lstStyle>
            <a:lvl1pPr>
              <a:defRPr b="1">
                <a:solidFill>
                  <a:schemeClr val="tx1"/>
                </a:solidFill>
              </a:defRPr>
            </a:lvl1pPr>
          </a:lstStyle>
          <a:p>
            <a:fld id="{9F636303-C660-49CD-8EA2-D9F3B61F8AD0}"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A987-E0F0-48A5-A78B-F24CDE15372B}" type="datetime1">
              <a:rPr lang="en-GB" smtClean="0"/>
              <a:pPr/>
              <a:t>05/10/2011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636303-C660-49CD-8EA2-D9F3B61F8AD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F1C0872-9860-4A69-A059-A455D889EE35}" type="datetime1">
              <a:rPr lang="en-GB" smtClean="0"/>
              <a:pPr/>
              <a:t>05/10/2011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636303-C660-49CD-8EA2-D9F3B61F8AD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215BC18-A504-46D4-98AE-23941A960072}" type="datetime1">
              <a:rPr lang="en-GB" smtClean="0"/>
              <a:pPr/>
              <a:t>05/10/2011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F636303-C660-49CD-8EA2-D9F3B61F8AD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AD8D1AE-2BA0-48ED-A2AD-8175CAB66841}" type="datetime1">
              <a:rPr lang="en-GB" smtClean="0"/>
              <a:pPr/>
              <a:t>05/10/2011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7010400" y="6492875"/>
            <a:ext cx="2133600" cy="365125"/>
          </a:xfrm>
        </p:spPr>
        <p:txBody>
          <a:bodyPr/>
          <a:lstStyle>
            <a:lvl1pPr>
              <a:defRPr b="1">
                <a:solidFill>
                  <a:schemeClr val="tx1"/>
                </a:solidFill>
              </a:defRPr>
            </a:lvl1pPr>
          </a:lstStyle>
          <a:p>
            <a:fld id="{9F636303-C660-49CD-8EA2-D9F3B61F8AD0}"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92D310-26B1-4572-8ED1-3E7544FB5E13}" type="datetime1">
              <a:rPr lang="en-GB" smtClean="0"/>
              <a:pPr/>
              <a:t>05/10/2011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7010400" y="6492875"/>
            <a:ext cx="2133600" cy="365125"/>
          </a:xfrm>
        </p:spPr>
        <p:txBody>
          <a:bodyPr/>
          <a:lstStyle>
            <a:lvl1pPr>
              <a:defRPr b="1">
                <a:solidFill>
                  <a:schemeClr val="tx1"/>
                </a:solidFill>
              </a:defRPr>
            </a:lvl1pPr>
          </a:lstStyle>
          <a:p>
            <a:fld id="{9F636303-C660-49CD-8EA2-D9F3B61F8AD0}"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81DB83-CDD5-4309-ABA4-2C3D96905C76}" type="datetime1">
              <a:rPr lang="en-GB" smtClean="0"/>
              <a:pPr/>
              <a:t>05/10/2011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636303-C660-49CD-8EA2-D9F3B61F8AD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C538F4-E778-42C5-B743-3483FEF2F23A}" type="datetime1">
              <a:rPr lang="en-GB" smtClean="0"/>
              <a:pPr/>
              <a:t>05/10/2011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636303-C660-49CD-8EA2-D9F3B61F8AD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7DC08-449F-4FC2-8FC5-D7DDA655697F}" type="datetime1">
              <a:rPr lang="en-GB" smtClean="0"/>
              <a:pPr/>
              <a:t>05/10/2011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36303-C660-49CD-8EA2-D9F3B61F8AD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k.tovey@uea.ac.uk"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Microsoft_Office_Word_97_-_2003_Document2.doc"/><Relationship Id="rId4" Type="http://schemas.openxmlformats.org/officeDocument/2006/relationships/oleObject" Target="../embeddings/Microsoft_Office_Word_97_-_2003_Document1.doc"/></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oleObject" Target="../embeddings/Microsoft_Office_Excel_97-2003_Worksheet4.xls"/><Relationship Id="rId4" Type="http://schemas.openxmlformats.org/officeDocument/2006/relationships/oleObject" Target="../embeddings/Microsoft_Office_Excel_97-2003_Worksheet3.xls"/></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oleObject" Target="../embeddings/oleObject4.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Microsoft_Office_Excel_97-2003_Worksheet5.xls"/><Relationship Id="rId5" Type="http://schemas.openxmlformats.org/officeDocument/2006/relationships/chart" Target="../charts/chart17.xml"/><Relationship Id="rId4" Type="http://schemas.openxmlformats.org/officeDocument/2006/relationships/image" Target="../media/image36.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Microsoft_Office_Excel_97-2003_Worksheet6.xls"/></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chart" Target="../charts/chart1.xml"/><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notesSlide" Target="../notesSlides/notesSlide34.xml"/><Relationship Id="rId7" Type="http://schemas.openxmlformats.org/officeDocument/2006/relationships/image" Target="../media/image41.jpe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jpeg"/><Relationship Id="rId5" Type="http://schemas.openxmlformats.org/officeDocument/2006/relationships/image" Target="../media/image40.png"/><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www.bmreports.com/" TargetMode="Externa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chart" Target="../charts/chart18.xml"/><Relationship Id="rId4" Type="http://schemas.openxmlformats.org/officeDocument/2006/relationships/oleObject" Target="../embeddings/oleObject5.bin"/></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jpe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oleObject" Target="../embeddings/oleObject6.bin"/><Relationship Id="rId7"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32.png"/><Relationship Id="rId9" Type="http://schemas.openxmlformats.org/officeDocument/2006/relationships/image" Target="../media/image54.jpe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www2.env.uea.ac.uk/cred/creduea.htm" TargetMode="External"/><Relationship Id="rId4" Type="http://schemas.openxmlformats.org/officeDocument/2006/relationships/hyperlink" Target="http://www.cred-uk.org/"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chart" Target="../charts/chart9.xml"/><Relationship Id="rId13" Type="http://schemas.openxmlformats.org/officeDocument/2006/relationships/chart" Target="../charts/chart14.xml"/><Relationship Id="rId3" Type="http://schemas.openxmlformats.org/officeDocument/2006/relationships/chart" Target="../charts/chart4.xml"/><Relationship Id="rId7" Type="http://schemas.openxmlformats.org/officeDocument/2006/relationships/chart" Target="../charts/chart8.xml"/><Relationship Id="rId12" Type="http://schemas.openxmlformats.org/officeDocument/2006/relationships/chart" Target="../charts/chart1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hart" Target="../charts/chart7.xml"/><Relationship Id="rId11" Type="http://schemas.openxmlformats.org/officeDocument/2006/relationships/chart" Target="../charts/chart12.xml"/><Relationship Id="rId5" Type="http://schemas.openxmlformats.org/officeDocument/2006/relationships/chart" Target="../charts/chart6.xml"/><Relationship Id="rId10" Type="http://schemas.openxmlformats.org/officeDocument/2006/relationships/chart" Target="../charts/chart11.xml"/><Relationship Id="rId4" Type="http://schemas.openxmlformats.org/officeDocument/2006/relationships/chart" Target="../charts/chart5.xml"/><Relationship Id="rId9" Type="http://schemas.openxmlformats.org/officeDocument/2006/relationships/chart" Target="../charts/char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8" descr="ZICER4"/>
          <p:cNvPicPr>
            <a:picLocks noChangeAspect="1" noChangeArrowheads="1"/>
          </p:cNvPicPr>
          <p:nvPr/>
        </p:nvPicPr>
        <p:blipFill>
          <a:blip r:embed="rId3" cstate="print"/>
          <a:srcRect/>
          <a:stretch>
            <a:fillRect/>
          </a:stretch>
        </p:blipFill>
        <p:spPr bwMode="auto">
          <a:xfrm>
            <a:off x="0" y="0"/>
            <a:ext cx="9144000" cy="5676900"/>
          </a:xfrm>
          <a:prstGeom prst="rect">
            <a:avLst/>
          </a:prstGeom>
          <a:noFill/>
          <a:ln w="9525">
            <a:noFill/>
            <a:miter lim="800000"/>
            <a:headEnd/>
            <a:tailEnd/>
          </a:ln>
        </p:spPr>
      </p:pic>
      <p:sp>
        <p:nvSpPr>
          <p:cNvPr id="24579" name="Text Box 25"/>
          <p:cNvSpPr txBox="1">
            <a:spLocks noChangeArrowheads="1"/>
          </p:cNvSpPr>
          <p:nvPr/>
        </p:nvSpPr>
        <p:spPr bwMode="auto">
          <a:xfrm>
            <a:off x="2692400" y="4903788"/>
            <a:ext cx="4535488" cy="708025"/>
          </a:xfrm>
          <a:prstGeom prst="rect">
            <a:avLst/>
          </a:prstGeom>
          <a:noFill/>
          <a:ln w="9525" algn="ctr">
            <a:noFill/>
            <a:miter lim="800000"/>
            <a:headEnd/>
            <a:tailEnd/>
          </a:ln>
        </p:spPr>
        <p:txBody>
          <a:bodyPr>
            <a:spAutoFit/>
          </a:bodyPr>
          <a:lstStyle/>
          <a:p>
            <a:pPr algn="ctr"/>
            <a:r>
              <a:rPr lang="en-GB" sz="2000" b="1">
                <a:solidFill>
                  <a:srgbClr val="FFFF00"/>
                </a:solidFill>
                <a:latin typeface="Times New Roman" pitchFamily="18" charset="0"/>
              </a:rPr>
              <a:t>Recipient of James Watt Gold Medal for Energy Conservation</a:t>
            </a:r>
          </a:p>
        </p:txBody>
      </p:sp>
      <p:sp>
        <p:nvSpPr>
          <p:cNvPr id="24580" name="Rectangle 7"/>
          <p:cNvSpPr>
            <a:spLocks noChangeArrowheads="1"/>
          </p:cNvSpPr>
          <p:nvPr/>
        </p:nvSpPr>
        <p:spPr bwMode="auto">
          <a:xfrm>
            <a:off x="190500" y="5657850"/>
            <a:ext cx="8709025" cy="1200150"/>
          </a:xfrm>
          <a:prstGeom prst="rect">
            <a:avLst/>
          </a:prstGeom>
          <a:noFill/>
          <a:ln w="9525" algn="ctr">
            <a:noFill/>
            <a:miter lim="800000"/>
            <a:headEnd/>
            <a:tailEnd/>
          </a:ln>
        </p:spPr>
        <p:txBody>
          <a:bodyPr lIns="0" rIns="0">
            <a:spAutoFit/>
          </a:bodyPr>
          <a:lstStyle/>
          <a:p>
            <a:pPr algn="ctr"/>
            <a:r>
              <a:rPr lang="en-GB" sz="2400" b="1">
                <a:solidFill>
                  <a:srgbClr val="FF0000"/>
                </a:solidFill>
                <a:latin typeface="Times New Roman" pitchFamily="18" charset="0"/>
                <a:cs typeface="Times New Roman" pitchFamily="18" charset="0"/>
              </a:rPr>
              <a:t>Keith Tovey </a:t>
            </a:r>
            <a:r>
              <a:rPr lang="en-GB" sz="2400" b="1">
                <a:latin typeface="Times New Roman" pitchFamily="18" charset="0"/>
                <a:cs typeface="Times New Roman" pitchFamily="18" charset="0"/>
              </a:rPr>
              <a:t>(</a:t>
            </a:r>
            <a:r>
              <a:rPr lang="en-US" sz="2400" b="1">
                <a:solidFill>
                  <a:srgbClr val="0000CC"/>
                </a:solidFill>
                <a:latin typeface="Times New Roman" pitchFamily="18" charset="0"/>
                <a:cs typeface="Times New Roman" pitchFamily="18" charset="0"/>
              </a:rPr>
              <a:t>杜伟贤</a:t>
            </a:r>
            <a:r>
              <a:rPr lang="en-US" sz="2400" b="1">
                <a:latin typeface="Times New Roman" pitchFamily="18" charset="0"/>
                <a:cs typeface="Times New Roman" pitchFamily="18" charset="0"/>
              </a:rPr>
              <a:t>)</a:t>
            </a:r>
            <a:r>
              <a:rPr lang="en-GB" sz="2400">
                <a:latin typeface="Times New Roman" pitchFamily="18" charset="0"/>
                <a:cs typeface="Times New Roman" pitchFamily="18" charset="0"/>
              </a:rPr>
              <a:t> </a:t>
            </a:r>
            <a:r>
              <a:rPr lang="en-GB" sz="2400" b="1">
                <a:solidFill>
                  <a:srgbClr val="FF0000"/>
                </a:solidFill>
                <a:latin typeface="Times New Roman" pitchFamily="18" charset="0"/>
                <a:cs typeface="Times New Roman" pitchFamily="18" charset="0"/>
              </a:rPr>
              <a:t>M.A., PhD, CEng, MICE, CEnv</a:t>
            </a:r>
          </a:p>
          <a:p>
            <a:pPr algn="ctr"/>
            <a:r>
              <a:rPr lang="en-GB" sz="2400" b="1">
                <a:solidFill>
                  <a:srgbClr val="FF0000"/>
                </a:solidFill>
                <a:latin typeface="Times New Roman" pitchFamily="18" charset="0"/>
                <a:cs typeface="Times New Roman" pitchFamily="18" charset="0"/>
              </a:rPr>
              <a:t>Reader Emeritus:  University of East Anglia  </a:t>
            </a:r>
            <a:r>
              <a:rPr lang="en-GB" sz="2400" b="1">
                <a:solidFill>
                  <a:srgbClr val="0000CC"/>
                </a:solidFill>
                <a:latin typeface="Times New Roman" pitchFamily="18" charset="0"/>
                <a:cs typeface="Times New Roman" pitchFamily="18" charset="0"/>
                <a:hlinkClick r:id="rId4"/>
              </a:rPr>
              <a:t>k.tovey@uea.ac.uk</a:t>
            </a:r>
            <a:endParaRPr lang="en-GB" sz="2400" b="1">
              <a:solidFill>
                <a:srgbClr val="0000CC"/>
              </a:solidFill>
              <a:latin typeface="Times New Roman" pitchFamily="18" charset="0"/>
              <a:cs typeface="Times New Roman" pitchFamily="18" charset="0"/>
            </a:endParaRPr>
          </a:p>
          <a:p>
            <a:pPr algn="ctr"/>
            <a:r>
              <a:rPr lang="en-GB" sz="2400" b="1">
                <a:latin typeface="Times New Roman" pitchFamily="18" charset="0"/>
                <a:cs typeface="Times New Roman" pitchFamily="18" charset="0"/>
              </a:rPr>
              <a:t>Member of ICE Energy Panel</a:t>
            </a:r>
          </a:p>
        </p:txBody>
      </p:sp>
      <p:sp>
        <p:nvSpPr>
          <p:cNvPr id="24581" name="Slide Number Placeholder 1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A6DC2F-248A-4963-9664-1CE7C686ADA9}" type="slidenum">
              <a:rPr lang="en-GB" smtClean="0"/>
              <a:pPr fontAlgn="base">
                <a:spcBef>
                  <a:spcPct val="0"/>
                </a:spcBef>
                <a:spcAft>
                  <a:spcPct val="0"/>
                </a:spcAft>
              </a:pPr>
              <a:t>1</a:t>
            </a:fld>
            <a:endParaRPr lang="en-GB" smtClean="0"/>
          </a:p>
        </p:txBody>
      </p:sp>
      <p:sp>
        <p:nvSpPr>
          <p:cNvPr id="24582" name="Rectangle 10"/>
          <p:cNvSpPr>
            <a:spLocks noChangeArrowheads="1"/>
          </p:cNvSpPr>
          <p:nvPr/>
        </p:nvSpPr>
        <p:spPr bwMode="auto">
          <a:xfrm>
            <a:off x="217488" y="0"/>
            <a:ext cx="8664575" cy="461963"/>
          </a:xfrm>
          <a:prstGeom prst="rect">
            <a:avLst/>
          </a:prstGeom>
          <a:noFill/>
          <a:ln w="9525">
            <a:noFill/>
            <a:miter lim="800000"/>
            <a:headEnd/>
            <a:tailEnd/>
          </a:ln>
        </p:spPr>
        <p:txBody>
          <a:bodyPr>
            <a:spAutoFit/>
          </a:bodyPr>
          <a:lstStyle/>
          <a:p>
            <a:pPr algn="ctr"/>
            <a:r>
              <a:rPr lang="en-US" sz="2400" b="1">
                <a:latin typeface="Times New Roman" pitchFamily="18" charset="0"/>
                <a:cs typeface="Times New Roman" pitchFamily="18" charset="0"/>
              </a:rPr>
              <a:t>Institution of Civil Engineers– October 5</a:t>
            </a:r>
            <a:r>
              <a:rPr lang="en-US" sz="2400" b="1" baseline="30000">
                <a:latin typeface="Times New Roman" pitchFamily="18" charset="0"/>
                <a:cs typeface="Times New Roman" pitchFamily="18" charset="0"/>
              </a:rPr>
              <a:t>th</a:t>
            </a:r>
            <a:r>
              <a:rPr lang="en-US" sz="2400" b="1">
                <a:latin typeface="Times New Roman" pitchFamily="18" charset="0"/>
                <a:cs typeface="Times New Roman" pitchFamily="18" charset="0"/>
              </a:rPr>
              <a:t> 2011:   Ipswich</a:t>
            </a:r>
          </a:p>
        </p:txBody>
      </p:sp>
      <p:sp>
        <p:nvSpPr>
          <p:cNvPr id="24583" name="Content Placeholder 2"/>
          <p:cNvSpPr>
            <a:spLocks/>
          </p:cNvSpPr>
          <p:nvPr/>
        </p:nvSpPr>
        <p:spPr bwMode="auto">
          <a:xfrm>
            <a:off x="285750" y="457200"/>
            <a:ext cx="8858250" cy="6400800"/>
          </a:xfrm>
          <a:prstGeom prst="rect">
            <a:avLst/>
          </a:prstGeom>
          <a:noFill/>
          <a:ln w="9525">
            <a:noFill/>
            <a:miter lim="800000"/>
            <a:headEnd/>
            <a:tailEnd/>
          </a:ln>
        </p:spPr>
        <p:txBody>
          <a:bodyPr/>
          <a:lstStyle/>
          <a:p>
            <a:pPr marL="342900" indent="-342900" algn="ctr">
              <a:spcBef>
                <a:spcPct val="20000"/>
              </a:spcBef>
              <a:buFont typeface="Arial" charset="0"/>
              <a:buNone/>
            </a:pPr>
            <a:r>
              <a:rPr lang="en-GB" sz="2800" b="1">
                <a:solidFill>
                  <a:srgbClr val="0000CC"/>
                </a:solidFill>
                <a:latin typeface="Times New Roman" pitchFamily="18" charset="0"/>
                <a:cs typeface="Times New Roman" pitchFamily="18" charset="0"/>
              </a:rPr>
              <a:t>The Challenges facing the UK in achieving a </a:t>
            </a:r>
          </a:p>
          <a:p>
            <a:pPr marL="342900" indent="-342900" algn="ctr">
              <a:spcBef>
                <a:spcPct val="20000"/>
              </a:spcBef>
              <a:buFont typeface="Arial" charset="0"/>
              <a:buNone/>
            </a:pPr>
            <a:r>
              <a:rPr lang="en-GB" sz="2800" b="1">
                <a:solidFill>
                  <a:srgbClr val="0000CC"/>
                </a:solidFill>
                <a:latin typeface="Times New Roman" pitchFamily="18" charset="0"/>
                <a:cs typeface="Times New Roman" pitchFamily="18" charset="0"/>
              </a:rPr>
              <a:t>sustainable Energy Future</a:t>
            </a:r>
            <a:endParaRPr lang="en-US" sz="2800" b="1">
              <a:solidFill>
                <a:srgbClr val="0000CC"/>
              </a:solidFill>
              <a:latin typeface="Times New Roman" pitchFamily="18" charset="0"/>
              <a:cs typeface="Times New Roman" pitchFamily="18" charset="0"/>
            </a:endParaRPr>
          </a:p>
          <a:p>
            <a:pPr marL="342900" indent="-342900" algn="ctr">
              <a:spcBef>
                <a:spcPct val="20000"/>
              </a:spcBef>
              <a:buFont typeface="Arial" charset="0"/>
              <a:buNone/>
            </a:pPr>
            <a:endParaRPr lang="en-US" sz="3200">
              <a:latin typeface="Times New Roman" pitchFamily="18" charset="0"/>
              <a:cs typeface="Times New Roman" pitchFamily="18" charset="0"/>
            </a:endParaRPr>
          </a:p>
          <a:p>
            <a:pPr marL="342900" indent="-342900" algn="ctr">
              <a:spcBef>
                <a:spcPct val="20000"/>
              </a:spcBef>
              <a:buFont typeface="Arial" charset="0"/>
              <a:buNone/>
            </a:pPr>
            <a:endParaRPr lang="en-GB" sz="3200">
              <a:latin typeface="Times New Roman" pitchFamily="18" charset="0"/>
              <a:cs typeface="Times New Roman" pitchFamily="18" charset="0"/>
            </a:endParaRPr>
          </a:p>
        </p:txBody>
      </p:sp>
      <p:grpSp>
        <p:nvGrpSpPr>
          <p:cNvPr id="2" name="Group 19"/>
          <p:cNvGrpSpPr>
            <a:grpSpLocks/>
          </p:cNvGrpSpPr>
          <p:nvPr/>
        </p:nvGrpSpPr>
        <p:grpSpPr bwMode="auto">
          <a:xfrm>
            <a:off x="228600" y="3527425"/>
            <a:ext cx="8915400" cy="2066925"/>
            <a:chOff x="0" y="2377"/>
            <a:chExt cx="5859" cy="1302"/>
          </a:xfrm>
        </p:grpSpPr>
        <p:pic>
          <p:nvPicPr>
            <p:cNvPr id="24585" name="Picture 23" descr="JWMED_F"/>
            <p:cNvPicPr>
              <a:picLocks noChangeAspect="1" noChangeArrowheads="1"/>
            </p:cNvPicPr>
            <p:nvPr/>
          </p:nvPicPr>
          <p:blipFill>
            <a:blip r:embed="rId5" cstate="print"/>
            <a:srcRect/>
            <a:stretch>
              <a:fillRect/>
            </a:stretch>
          </p:blipFill>
          <p:spPr bwMode="auto">
            <a:xfrm>
              <a:off x="0" y="2432"/>
              <a:ext cx="1326" cy="1230"/>
            </a:xfrm>
            <a:prstGeom prst="rect">
              <a:avLst/>
            </a:prstGeom>
            <a:noFill/>
            <a:ln w="9525">
              <a:noFill/>
              <a:miter lim="800000"/>
              <a:headEnd/>
              <a:tailEnd/>
            </a:ln>
          </p:spPr>
        </p:pic>
        <p:pic>
          <p:nvPicPr>
            <p:cNvPr id="24586" name="Picture 24" descr="JWMED_B"/>
            <p:cNvPicPr>
              <a:picLocks noChangeAspect="1" noChangeArrowheads="1"/>
            </p:cNvPicPr>
            <p:nvPr/>
          </p:nvPicPr>
          <p:blipFill>
            <a:blip r:embed="rId6" cstate="print"/>
            <a:srcRect/>
            <a:stretch>
              <a:fillRect/>
            </a:stretch>
          </p:blipFill>
          <p:spPr bwMode="auto">
            <a:xfrm>
              <a:off x="4490" y="2377"/>
              <a:ext cx="1369" cy="130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a:spLocks noChangeArrowheads="1"/>
          </p:cNvSpPr>
          <p:nvPr/>
        </p:nvSpPr>
        <p:spPr bwMode="auto">
          <a:xfrm>
            <a:off x="603250" y="5162550"/>
            <a:ext cx="8026400" cy="923925"/>
          </a:xfrm>
          <a:prstGeom prst="rect">
            <a:avLst/>
          </a:prstGeom>
          <a:solidFill>
            <a:srgbClr val="FFFF9F"/>
          </a:solidFill>
          <a:ln w="9525">
            <a:noFill/>
            <a:miter lim="800000"/>
            <a:headEnd/>
            <a:tailEnd/>
          </a:ln>
        </p:spPr>
        <p:txBody>
          <a:bodyPr>
            <a:spAutoFit/>
          </a:bodyPr>
          <a:lstStyle/>
          <a:p>
            <a:pPr algn="ctr"/>
            <a:r>
              <a:rPr lang="en-GB">
                <a:latin typeface="Times New Roman" pitchFamily="18" charset="0"/>
                <a:cs typeface="Times New Roman" pitchFamily="18" charset="0"/>
              </a:rPr>
              <a:t>Carbon sequestration either by burying it or using methanolisation to create a new transport fuel will not be available at scale required until mid 2020s  so cannot help short term.</a:t>
            </a:r>
          </a:p>
        </p:txBody>
      </p:sp>
      <p:sp>
        <p:nvSpPr>
          <p:cNvPr id="2052"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D36723-FF6D-4738-895D-C5CB40D5505D}" type="slidenum">
              <a:rPr lang="en-GB" smtClean="0"/>
              <a:pPr fontAlgn="base">
                <a:spcBef>
                  <a:spcPct val="0"/>
                </a:spcBef>
                <a:spcAft>
                  <a:spcPct val="0"/>
                </a:spcAft>
              </a:pPr>
              <a:t>10</a:t>
            </a:fld>
            <a:endParaRPr lang="en-GB" smtClean="0"/>
          </a:p>
        </p:txBody>
      </p:sp>
      <p:sp>
        <p:nvSpPr>
          <p:cNvPr id="2053" name="Text Box 3"/>
          <p:cNvSpPr txBox="1">
            <a:spLocks noChangeArrowheads="1"/>
          </p:cNvSpPr>
          <p:nvPr/>
        </p:nvSpPr>
        <p:spPr bwMode="auto">
          <a:xfrm>
            <a:off x="0" y="0"/>
            <a:ext cx="9144000" cy="430213"/>
          </a:xfrm>
          <a:prstGeom prst="rect">
            <a:avLst/>
          </a:prstGeom>
          <a:solidFill>
            <a:srgbClr val="FF0000"/>
          </a:solidFill>
          <a:ln w="9525">
            <a:noFill/>
            <a:miter lim="800000"/>
            <a:headEnd/>
            <a:tailEnd/>
          </a:ln>
        </p:spPr>
        <p:txBody>
          <a:bodyPr>
            <a:spAutoFit/>
          </a:bodyPr>
          <a:lstStyle/>
          <a:p>
            <a:pPr algn="ctr">
              <a:spcBef>
                <a:spcPct val="50000"/>
              </a:spcBef>
            </a:pPr>
            <a:r>
              <a:rPr lang="en-GB" sz="2200" b="1">
                <a:solidFill>
                  <a:schemeClr val="bg1"/>
                </a:solidFill>
                <a:latin typeface="Times New Roman" pitchFamily="18" charset="0"/>
                <a:cs typeface="Times New Roman" pitchFamily="18" charset="0"/>
              </a:rPr>
              <a:t>Options for Electricity Generation in 2020  - Non-Renewable Methods</a:t>
            </a:r>
            <a:endParaRPr lang="en-GB" sz="2200">
              <a:solidFill>
                <a:schemeClr val="bg1"/>
              </a:solidFill>
              <a:latin typeface="Times New Roman" pitchFamily="18" charset="0"/>
              <a:cs typeface="Times New Roman" pitchFamily="18" charset="0"/>
            </a:endParaRPr>
          </a:p>
        </p:txBody>
      </p:sp>
      <p:graphicFrame>
        <p:nvGraphicFramePr>
          <p:cNvPr id="2139" name="Group 91"/>
          <p:cNvGraphicFramePr>
            <a:graphicFrameLocks noGrp="1"/>
          </p:cNvGraphicFramePr>
          <p:nvPr/>
        </p:nvGraphicFramePr>
        <p:xfrm>
          <a:off x="554038" y="434975"/>
          <a:ext cx="8467725" cy="863600"/>
        </p:xfrm>
        <a:graphic>
          <a:graphicData uri="http://schemas.openxmlformats.org/drawingml/2006/table">
            <a:tbl>
              <a:tblPr/>
              <a:tblGrid>
                <a:gridCol w="1501775"/>
                <a:gridCol w="4689475"/>
                <a:gridCol w="969962"/>
                <a:gridCol w="1306513"/>
              </a:tblGrid>
              <a:tr h="85725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Times New Roman" pitchFamily="18" charset="0"/>
                          <a:ea typeface="宋体" pitchFamily="2" charset="-122"/>
                        </a:rPr>
                        <a:t>  </a:t>
                      </a:r>
                    </a:p>
                  </a:txBody>
                  <a:tcPr marL="0" marR="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rPr>
                        <a:t>Potential contribution to electricity supply in 2020  and drivers/barriers/costs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Energy Review</a:t>
                      </a:r>
                    </a:p>
                    <a:p>
                      <a:pPr marL="0" marR="0" lvl="0" indent="0" algn="ctr" defTabSz="9144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2002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700"/>
                        </a:lnSpc>
                        <a:spcBef>
                          <a:spcPct val="0"/>
                        </a:spcBef>
                        <a:spcAft>
                          <a:spcPct val="0"/>
                        </a:spcAft>
                        <a:buClrTx/>
                        <a:buSzTx/>
                        <a:buFontTx/>
                        <a:buNone/>
                        <a:tabLst/>
                      </a:pPr>
                      <a:r>
                        <a:rPr kumimoji="0" lang="en-GB" sz="1800" b="1" i="0" u="none" strike="noStrike" cap="none" normalizeH="0" baseline="0" dirty="0" smtClean="0">
                          <a:ln>
                            <a:noFill/>
                          </a:ln>
                          <a:solidFill>
                            <a:srgbClr val="000000"/>
                          </a:solidFill>
                          <a:effectLst/>
                          <a:latin typeface="Times New Roman" pitchFamily="18" charset="0"/>
                          <a:ea typeface="宋体" pitchFamily="2" charset="-122"/>
                        </a:rPr>
                        <a:t>New Predictions 9th May 2011 (</a:t>
                      </a:r>
                      <a:r>
                        <a:rPr kumimoji="0" lang="en-GB" sz="1800" b="1" i="0" u="none" strike="noStrike" cap="none" normalizeH="0" baseline="0" dirty="0" smtClean="0">
                          <a:ln>
                            <a:noFill/>
                          </a:ln>
                          <a:solidFill>
                            <a:srgbClr val="FF0000"/>
                          </a:solidFill>
                          <a:effectLst/>
                          <a:latin typeface="Times New Roman" pitchFamily="18" charset="0"/>
                          <a:ea typeface="宋体" pitchFamily="2" charset="-122"/>
                        </a:rPr>
                        <a:t>*</a:t>
                      </a:r>
                      <a:r>
                        <a:rPr kumimoji="0" lang="en-GB" sz="1800" b="1" i="0" u="none" strike="noStrike" cap="none" normalizeH="0" baseline="0" dirty="0" smtClean="0">
                          <a:ln>
                            <a:noFill/>
                          </a:ln>
                          <a:solidFill>
                            <a:srgbClr val="000000"/>
                          </a:solidFill>
                          <a:effectLst/>
                          <a:latin typeface="Times New Roman" pitchFamily="18" charset="0"/>
                          <a:ea typeface="宋体" pitchFamily="2" charset="-122"/>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2153" name="Group 105"/>
          <p:cNvGraphicFramePr>
            <a:graphicFrameLocks noGrp="1"/>
          </p:cNvGraphicFramePr>
          <p:nvPr/>
        </p:nvGraphicFramePr>
        <p:xfrm>
          <a:off x="558800" y="1319213"/>
          <a:ext cx="8469313" cy="863600"/>
        </p:xfrm>
        <a:graphic>
          <a:graphicData uri="http://schemas.openxmlformats.org/drawingml/2006/table">
            <a:tbl>
              <a:tblPr/>
              <a:tblGrid>
                <a:gridCol w="1473200"/>
                <a:gridCol w="2395538"/>
                <a:gridCol w="2306637"/>
                <a:gridCol w="973138"/>
                <a:gridCol w="1320800"/>
              </a:tblGrid>
              <a:tr h="8128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00"/>
                          </a:solidFill>
                          <a:effectLst/>
                          <a:latin typeface="Times New Roman" pitchFamily="18" charset="0"/>
                          <a:ea typeface="宋体" pitchFamily="2" charset="-122"/>
                        </a:rPr>
                        <a:t>Gas CCGT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ea typeface="宋体" pitchFamily="2" charset="-122"/>
                        </a:rPr>
                        <a:t>0 - 80% (at present 45-50%)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ts val="1700"/>
                        </a:lnSpc>
                        <a:spcBef>
                          <a:spcPct val="0"/>
                        </a:spcBef>
                        <a:spcAft>
                          <a:spcPct val="0"/>
                        </a:spcAft>
                        <a:buClrTx/>
                        <a:buSzTx/>
                        <a:buFontTx/>
                        <a:buNone/>
                        <a:tabLst/>
                      </a:pPr>
                      <a:r>
                        <a:rPr kumimoji="0" lang="en-GB" sz="1800" b="1" i="0" u="none" strike="noStrike" cap="none" normalizeH="0" baseline="0" dirty="0" smtClean="0">
                          <a:ln>
                            <a:noFill/>
                          </a:ln>
                          <a:solidFill>
                            <a:srgbClr val="000000"/>
                          </a:solidFill>
                          <a:effectLst/>
                          <a:latin typeface="Times New Roman" pitchFamily="18" charset="0"/>
                          <a:ea typeface="宋体" pitchFamily="2" charset="-122"/>
                        </a:rPr>
                        <a:t>Available now (</a:t>
                      </a:r>
                      <a:r>
                        <a:rPr kumimoji="0" lang="en-GB" sz="1800" b="1" i="0" u="none" strike="noStrike" cap="none" normalizeH="0" baseline="0" dirty="0" smtClean="0">
                          <a:ln>
                            <a:noFill/>
                          </a:ln>
                          <a:solidFill>
                            <a:srgbClr val="FF0000"/>
                          </a:solidFill>
                          <a:effectLst/>
                          <a:latin typeface="Times New Roman" pitchFamily="18" charset="0"/>
                          <a:ea typeface="宋体" pitchFamily="2" charset="-122"/>
                        </a:rPr>
                        <a:t>but gas is running out – </a:t>
                      </a:r>
                      <a:r>
                        <a:rPr kumimoji="0" lang="en-GB" sz="1800" b="1" i="0" u="none" strike="noStrike" cap="none" normalizeH="0" baseline="0" dirty="0" smtClean="0">
                          <a:ln>
                            <a:noFill/>
                          </a:ln>
                          <a:solidFill>
                            <a:srgbClr val="000099"/>
                          </a:solidFill>
                          <a:effectLst/>
                          <a:latin typeface="Times New Roman" pitchFamily="18" charset="0"/>
                          <a:ea typeface="宋体" pitchFamily="2" charset="-122"/>
                        </a:rPr>
                        <a:t>imported prices much higher</a:t>
                      </a:r>
                      <a:r>
                        <a:rPr kumimoji="0" lang="en-GB" sz="1800" b="1" i="0" u="none" strike="noStrike" cap="none" normalizeH="0" baseline="0" dirty="0" smtClean="0">
                          <a:ln>
                            <a:noFill/>
                          </a:ln>
                          <a:solidFill>
                            <a:schemeClr val="tx1"/>
                          </a:solidFill>
                          <a:effectLst/>
                          <a:latin typeface="Times New Roman" pitchFamily="18" charset="0"/>
                          <a:ea typeface="宋体" pitchFamily="2" charset="-122"/>
                        </a:rPr>
                        <a:t>)</a:t>
                      </a:r>
                      <a:endParaRPr kumimoji="0" lang="en-GB" sz="1800" b="1" i="0" u="none" strike="noStrike" cap="none" normalizeH="0" baseline="0" dirty="0" smtClean="0">
                        <a:ln>
                          <a:noFill/>
                        </a:ln>
                        <a:solidFill>
                          <a:srgbClr val="000000"/>
                        </a:solidFill>
                        <a:effectLst/>
                        <a:latin typeface="Times New Roman" pitchFamily="18"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ea typeface="宋体" pitchFamily="2" charset="-122"/>
                        </a:rPr>
                        <a:t>~2p +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ea typeface="宋体" pitchFamily="2" charset="-122"/>
                        </a:rPr>
                        <a:t>8.0p</a:t>
                      </a:r>
                    </a:p>
                    <a:p>
                      <a:pPr marL="0" marR="0" lvl="0" indent="0" algn="ctr" defTabSz="9144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ea typeface="宋体" pitchFamily="2" charset="-122"/>
                        </a:rPr>
                        <a:t>[5 - 11]</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800" b="1" i="0" u="none" strike="noStrike" cap="none" normalizeH="0" baseline="0" smtClean="0">
                        <a:ln>
                          <a:noFill/>
                        </a:ln>
                        <a:solidFill>
                          <a:srgbClr val="000000"/>
                        </a:solidFill>
                        <a:effectLst/>
                        <a:latin typeface="Times New Roman" pitchFamily="18"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2161" name="Group 113"/>
          <p:cNvGraphicFramePr>
            <a:graphicFrameLocks noGrp="1"/>
          </p:cNvGraphicFramePr>
          <p:nvPr/>
        </p:nvGraphicFramePr>
        <p:xfrm>
          <a:off x="566738" y="2154238"/>
          <a:ext cx="8462962" cy="1095375"/>
        </p:xfrm>
        <a:graphic>
          <a:graphicData uri="http://schemas.openxmlformats.org/drawingml/2006/table">
            <a:tbl>
              <a:tblPr/>
              <a:tblGrid>
                <a:gridCol w="1465262"/>
                <a:gridCol w="2395538"/>
                <a:gridCol w="2278062"/>
                <a:gridCol w="1001713"/>
                <a:gridCol w="1322387"/>
              </a:tblGrid>
              <a:tr h="10953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Times New Roman" pitchFamily="18" charset="0"/>
                          <a:ea typeface="宋体" pitchFamily="2" charset="-122"/>
                        </a:rPr>
                        <a:t>nuclear fission (long term)</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Times New Roman" pitchFamily="18" charset="0"/>
                          <a:ea typeface="宋体" pitchFamily="2" charset="-122"/>
                        </a:rPr>
                        <a:t>0 - 15% (France 80%) - (currently 18% and falling)</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Times New Roman" pitchFamily="18" charset="0"/>
                          <a:ea typeface="宋体" pitchFamily="2" charset="-122"/>
                        </a:rPr>
                        <a:t>new inherently safe designs - some development needed</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Times New Roman" pitchFamily="18" charset="0"/>
                          <a:ea typeface="宋体" pitchFamily="2" charset="-122"/>
                        </a:rPr>
                        <a:t>2.5 - 3.5p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Times New Roman" pitchFamily="18" charset="0"/>
                          <a:ea typeface="宋体" pitchFamily="2" charset="-122"/>
                        </a:rPr>
                        <a:t>7.75p          [5.5 - 10]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bl>
          </a:graphicData>
        </a:graphic>
      </p:graphicFrame>
      <p:graphicFrame>
        <p:nvGraphicFramePr>
          <p:cNvPr id="2174" name="Group 126"/>
          <p:cNvGraphicFramePr>
            <a:graphicFrameLocks noGrp="1"/>
          </p:cNvGraphicFramePr>
          <p:nvPr/>
        </p:nvGraphicFramePr>
        <p:xfrm>
          <a:off x="573088" y="3249613"/>
          <a:ext cx="8456612" cy="623888"/>
        </p:xfrm>
        <a:graphic>
          <a:graphicData uri="http://schemas.openxmlformats.org/drawingml/2006/table">
            <a:tbl>
              <a:tblPr/>
              <a:tblGrid>
                <a:gridCol w="1460500"/>
                <a:gridCol w="2386012"/>
                <a:gridCol w="4610100"/>
              </a:tblGrid>
              <a:tr h="6238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Times New Roman" pitchFamily="18" charset="0"/>
                          <a:ea typeface="宋体" pitchFamily="2" charset="-122"/>
                        </a:rPr>
                        <a:t>nuclear fusion</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Times New Roman" pitchFamily="18" charset="0"/>
                          <a:ea typeface="宋体" pitchFamily="2" charset="-122"/>
                        </a:rPr>
                        <a:t>unavailable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Times New Roman" pitchFamily="18" charset="0"/>
                          <a:ea typeface="宋体" pitchFamily="2" charset="-122"/>
                        </a:rPr>
                        <a:t>not available until 2040 at earliest not until 2050 for significant impact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bl>
          </a:graphicData>
        </a:graphic>
      </p:graphicFrame>
      <p:graphicFrame>
        <p:nvGraphicFramePr>
          <p:cNvPr id="2173" name="Group 125"/>
          <p:cNvGraphicFramePr>
            <a:graphicFrameLocks noGrp="1"/>
          </p:cNvGraphicFramePr>
          <p:nvPr/>
        </p:nvGraphicFramePr>
        <p:xfrm>
          <a:off x="549275" y="3870325"/>
          <a:ext cx="8459788" cy="1273175"/>
        </p:xfrm>
        <a:graphic>
          <a:graphicData uri="http://schemas.openxmlformats.org/drawingml/2006/table">
            <a:tbl>
              <a:tblPr/>
              <a:tblGrid>
                <a:gridCol w="1465263"/>
                <a:gridCol w="2411412"/>
                <a:gridCol w="2273300"/>
                <a:gridCol w="992188"/>
                <a:gridCol w="1317625"/>
              </a:tblGrid>
              <a:tr h="12731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700" b="1" i="0" u="none" strike="noStrike" cap="none" normalizeH="0" baseline="0" smtClean="0">
                          <a:ln>
                            <a:noFill/>
                          </a:ln>
                          <a:solidFill>
                            <a:srgbClr val="FFFFFF"/>
                          </a:solidFill>
                          <a:effectLst/>
                          <a:latin typeface="Times New Roman" pitchFamily="18" charset="0"/>
                          <a:ea typeface="宋体" pitchFamily="2" charset="-122"/>
                        </a:rPr>
                        <a:t>"Clean Coal"</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700" b="1" i="0" u="none" strike="noStrike" cap="none" normalizeH="0" baseline="0" smtClean="0">
                          <a:ln>
                            <a:noFill/>
                          </a:ln>
                          <a:solidFill>
                            <a:srgbClr val="FFFFFF"/>
                          </a:solidFill>
                          <a:effectLst/>
                          <a:latin typeface="Times New Roman" pitchFamily="18" charset="0"/>
                          <a:ea typeface="宋体" pitchFamily="2" charset="-122"/>
                        </a:rPr>
                        <a:t>Coal currently ~40% but scheduled to fall</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700" b="1" i="0" u="none" strike="noStrike" cap="none" normalizeH="0" baseline="0" smtClean="0">
                          <a:ln>
                            <a:noFill/>
                          </a:ln>
                          <a:solidFill>
                            <a:srgbClr val="FFFFFF"/>
                          </a:solidFill>
                          <a:effectLst/>
                          <a:latin typeface="Times New Roman" pitchFamily="18" charset="0"/>
                          <a:ea typeface="宋体" pitchFamily="2" charset="-122"/>
                        </a:rPr>
                        <a:t>Available now: Not viable without Carbon Capture &amp; Sequestration   </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700" b="1" i="0" u="none" strike="noStrike" cap="none" normalizeH="0" baseline="0" smtClean="0">
                          <a:ln>
                            <a:noFill/>
                          </a:ln>
                          <a:solidFill>
                            <a:srgbClr val="FFFFFF"/>
                          </a:solidFill>
                          <a:effectLst/>
                          <a:latin typeface="Times New Roman" pitchFamily="18" charset="0"/>
                          <a:ea typeface="宋体" pitchFamily="2" charset="-122"/>
                        </a:rPr>
                        <a:t>2.5 - 3.5p </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Times New Roman" pitchFamily="18" charset="0"/>
                          <a:ea typeface="宋体" pitchFamily="2" charset="-122"/>
                        </a:rPr>
                        <a:t>[7.5 - 15]p    - unlikely before 2025</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700" b="1" i="0" u="none" strike="noStrike" cap="none" normalizeH="0" baseline="0" smtClean="0">
                        <a:ln>
                          <a:noFill/>
                        </a:ln>
                        <a:solidFill>
                          <a:srgbClr val="FFFFFF"/>
                        </a:solidFill>
                        <a:effectLst/>
                        <a:latin typeface="Times New Roman" pitchFamily="18" charset="0"/>
                        <a:ea typeface="宋体" pitchFamily="2"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bl>
          </a:graphicData>
        </a:graphic>
      </p:graphicFrame>
      <p:sp>
        <p:nvSpPr>
          <p:cNvPr id="2122" name="TextBox 16"/>
          <p:cNvSpPr txBox="1">
            <a:spLocks noChangeArrowheads="1"/>
          </p:cNvSpPr>
          <p:nvPr/>
        </p:nvSpPr>
        <p:spPr bwMode="auto">
          <a:xfrm>
            <a:off x="833438" y="6491288"/>
            <a:ext cx="6696075" cy="366712"/>
          </a:xfrm>
          <a:prstGeom prst="rect">
            <a:avLst/>
          </a:prstGeom>
          <a:noFill/>
          <a:ln w="9525">
            <a:noFill/>
            <a:miter lim="800000"/>
            <a:headEnd/>
            <a:tailEnd/>
          </a:ln>
        </p:spPr>
        <p:txBody>
          <a:bodyPr>
            <a:spAutoFit/>
          </a:bodyPr>
          <a:lstStyle/>
          <a:p>
            <a:r>
              <a:rPr lang="en-GB" b="1">
                <a:solidFill>
                  <a:srgbClr val="FF0000"/>
                </a:solidFill>
              </a:rPr>
              <a:t>*</a:t>
            </a:r>
            <a:r>
              <a:rPr lang="en-GB">
                <a:solidFill>
                  <a:srgbClr val="FF0000"/>
                </a:solidFill>
                <a:latin typeface="Times New Roman" pitchFamily="18" charset="0"/>
                <a:cs typeface="Times New Roman" pitchFamily="18" charset="0"/>
              </a:rPr>
              <a:t> </a:t>
            </a:r>
            <a:r>
              <a:rPr lang="en-GB" b="1">
                <a:latin typeface="Times New Roman" pitchFamily="18" charset="0"/>
                <a:cs typeface="Times New Roman" pitchFamily="18" charset="0"/>
              </a:rPr>
              <a:t> Energy Review 2011 – Climate Change Committee May 2009</a:t>
            </a:r>
          </a:p>
        </p:txBody>
      </p:sp>
      <p:graphicFrame>
        <p:nvGraphicFramePr>
          <p:cNvPr id="33" name="Object 7"/>
          <p:cNvGraphicFramePr>
            <a:graphicFrameLocks noChangeAspect="1"/>
          </p:cNvGraphicFramePr>
          <p:nvPr/>
        </p:nvGraphicFramePr>
        <p:xfrm>
          <a:off x="495300" y="3232150"/>
          <a:ext cx="7721600" cy="3625850"/>
        </p:xfrm>
        <a:graphic>
          <a:graphicData uri="http://schemas.openxmlformats.org/presentationml/2006/ole">
            <p:oleObj spid="_x0000_s2050" name="Chart" r:id="rId4" imgW="6096000" imgH="4067243" progId="MSGraph.Chart.8">
              <p:embed followColorScheme="full"/>
            </p:oleObj>
          </a:graphicData>
        </a:graphic>
      </p:graphicFrame>
      <p:sp>
        <p:nvSpPr>
          <p:cNvPr id="32" name="Text Box 11"/>
          <p:cNvSpPr txBox="1">
            <a:spLocks noChangeArrowheads="1"/>
          </p:cNvSpPr>
          <p:nvPr/>
        </p:nvSpPr>
        <p:spPr bwMode="auto">
          <a:xfrm>
            <a:off x="573088" y="3268663"/>
            <a:ext cx="7577137" cy="366712"/>
          </a:xfrm>
          <a:prstGeom prst="rect">
            <a:avLst/>
          </a:prstGeom>
          <a:solidFill>
            <a:srgbClr val="CCFFCC"/>
          </a:solidFill>
          <a:ln w="9525" algn="ctr">
            <a:noFill/>
            <a:miter lim="800000"/>
            <a:headEnd/>
            <a:tailEnd/>
          </a:ln>
        </p:spPr>
        <p:txBody>
          <a:bodyPr>
            <a:spAutoFit/>
          </a:bodyPr>
          <a:lstStyle/>
          <a:p>
            <a:pPr algn="ctr">
              <a:spcBef>
                <a:spcPct val="50000"/>
              </a:spcBef>
            </a:pPr>
            <a:r>
              <a:rPr lang="en-GB">
                <a:latin typeface="Times New Roman" pitchFamily="18" charset="0"/>
                <a:cs typeface="Times New Roman" pitchFamily="18" charset="0"/>
              </a:rPr>
              <a:t>Nuclear New Build assumes one new station is completed each year after 2020.</a:t>
            </a:r>
          </a:p>
        </p:txBody>
      </p:sp>
      <p:sp>
        <p:nvSpPr>
          <p:cNvPr id="20" name="TextBox 19"/>
          <p:cNvSpPr txBox="1">
            <a:spLocks noChangeArrowheads="1"/>
          </p:cNvSpPr>
          <p:nvPr/>
        </p:nvSpPr>
        <p:spPr bwMode="auto">
          <a:xfrm>
            <a:off x="7140575" y="4187825"/>
            <a:ext cx="493713" cy="585788"/>
          </a:xfrm>
          <a:prstGeom prst="rect">
            <a:avLst/>
          </a:prstGeom>
          <a:noFill/>
          <a:ln w="9525">
            <a:noFill/>
            <a:miter lim="800000"/>
            <a:headEnd/>
            <a:tailEnd/>
          </a:ln>
        </p:spPr>
        <p:txBody>
          <a:bodyPr>
            <a:spAutoFit/>
          </a:bodyPr>
          <a:lstStyle/>
          <a:p>
            <a:r>
              <a:rPr lang="en-GB" sz="3200" b="1">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153"/>
                                        </p:tgtEl>
                                        <p:attrNameLst>
                                          <p:attrName>style.visibility</p:attrName>
                                        </p:attrNameLst>
                                      </p:cBhvr>
                                      <p:to>
                                        <p:strVal val="visible"/>
                                      </p:to>
                                    </p:set>
                                    <p:animEffect transition="in" filter="dissolve">
                                      <p:cBhvr>
                                        <p:cTn id="7" dur="500"/>
                                        <p:tgtEl>
                                          <p:spTgt spid="215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61"/>
                                        </p:tgtEl>
                                        <p:attrNameLst>
                                          <p:attrName>style.visibility</p:attrName>
                                        </p:attrNameLst>
                                      </p:cBhvr>
                                      <p:to>
                                        <p:strVal val="visible"/>
                                      </p:to>
                                    </p:set>
                                    <p:animEffect transition="in" filter="dissolve">
                                      <p:cBhvr>
                                        <p:cTn id="12" dur="500"/>
                                        <p:tgtEl>
                                          <p:spTgt spid="2161"/>
                                        </p:tgtEl>
                                      </p:cBhvr>
                                    </p:animEffect>
                                  </p:childTnLst>
                                </p:cTn>
                              </p:par>
                            </p:childTnLst>
                          </p:cTn>
                        </p:par>
                        <p:par>
                          <p:cTn id="13" fill="hold">
                            <p:stCondLst>
                              <p:cond delay="500"/>
                            </p:stCondLst>
                            <p:childTnLst>
                              <p:par>
                                <p:cTn id="14" presetID="9" presetClass="entr" presetSubtype="0" fill="hold" grpId="0" nodeType="afterEffect">
                                  <p:stCondLst>
                                    <p:cond delay="2000"/>
                                  </p:stCondLst>
                                  <p:childTnLst>
                                    <p:set>
                                      <p:cBhvr>
                                        <p:cTn id="15" dur="1" fill="hold">
                                          <p:stCondLst>
                                            <p:cond delay="0"/>
                                          </p:stCondLst>
                                        </p:cTn>
                                        <p:tgtEl>
                                          <p:spTgt spid="33">
                                            <p:oleChartEl type="gridLegend"/>
                                          </p:spTgt>
                                        </p:tgtEl>
                                        <p:attrNameLst>
                                          <p:attrName>style.visibility</p:attrName>
                                        </p:attrNameLst>
                                      </p:cBhvr>
                                      <p:to>
                                        <p:strVal val="visible"/>
                                      </p:to>
                                    </p:set>
                                    <p:animEffect transition="in" filter="dissolve">
                                      <p:cBhvr>
                                        <p:cTn id="16" dur="500"/>
                                        <p:tgtEl>
                                          <p:spTgt spid="33">
                                            <p:oleChartEl type="gridLegend"/>
                                          </p:spTgt>
                                        </p:tgtEl>
                                      </p:cBhvr>
                                    </p:animEffect>
                                  </p:childTnLst>
                                </p:cTn>
                              </p:par>
                            </p:childTnLst>
                          </p:cTn>
                        </p:par>
                        <p:par>
                          <p:cTn id="17" fill="hold">
                            <p:stCondLst>
                              <p:cond delay="3000"/>
                            </p:stCondLst>
                            <p:childTnLst>
                              <p:par>
                                <p:cTn id="18" presetID="9" presetClass="entr" presetSubtype="0" fill="hold" grpId="0" nodeType="afterEffect">
                                  <p:stCondLst>
                                    <p:cond delay="0"/>
                                  </p:stCondLst>
                                  <p:childTnLst>
                                    <p:set>
                                      <p:cBhvr>
                                        <p:cTn id="19" dur="1" fill="hold">
                                          <p:stCondLst>
                                            <p:cond delay="0"/>
                                          </p:stCondLst>
                                        </p:cTn>
                                        <p:tgtEl>
                                          <p:spTgt spid="33">
                                            <p:oleChartEl type="series" lvl="1"/>
                                          </p:spTgt>
                                        </p:tgtEl>
                                        <p:attrNameLst>
                                          <p:attrName>style.visibility</p:attrName>
                                        </p:attrNameLst>
                                      </p:cBhvr>
                                      <p:to>
                                        <p:strVal val="visible"/>
                                      </p:to>
                                    </p:set>
                                    <p:animEffect transition="in" filter="dissolve">
                                      <p:cBhvr>
                                        <p:cTn id="20" dur="500"/>
                                        <p:tgtEl>
                                          <p:spTgt spid="33">
                                            <p:oleChartEl type="series" lvl="1"/>
                                          </p:spTgt>
                                        </p:tgtEl>
                                      </p:cBhvr>
                                    </p:animEffect>
                                  </p:childTnLst>
                                </p:cTn>
                              </p:par>
                            </p:childTnLst>
                          </p:cTn>
                        </p:par>
                        <p:par>
                          <p:cTn id="21" fill="hold">
                            <p:stCondLst>
                              <p:cond delay="3500"/>
                            </p:stCondLst>
                            <p:childTnLst>
                              <p:par>
                                <p:cTn id="22" presetID="9" presetClass="entr" presetSubtype="0" fill="hold" grpId="0" nodeType="afterEffect">
                                  <p:stCondLst>
                                    <p:cond delay="0"/>
                                  </p:stCondLst>
                                  <p:childTnLst>
                                    <p:set>
                                      <p:cBhvr>
                                        <p:cTn id="23" dur="1" fill="hold">
                                          <p:stCondLst>
                                            <p:cond delay="0"/>
                                          </p:stCondLst>
                                        </p:cTn>
                                        <p:tgtEl>
                                          <p:spTgt spid="33">
                                            <p:oleChartEl type="series" lvl="2"/>
                                          </p:spTgt>
                                        </p:tgtEl>
                                        <p:attrNameLst>
                                          <p:attrName>style.visibility</p:attrName>
                                        </p:attrNameLst>
                                      </p:cBhvr>
                                      <p:to>
                                        <p:strVal val="visible"/>
                                      </p:to>
                                    </p:set>
                                    <p:animEffect transition="in" filter="dissolve">
                                      <p:cBhvr>
                                        <p:cTn id="24" dur="500"/>
                                        <p:tgtEl>
                                          <p:spTgt spid="33">
                                            <p:oleChartEl type="series" lvl="2"/>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3">
                                            <p:oleChartEl type="series" lvl="3"/>
                                          </p:spTgt>
                                        </p:tgtEl>
                                        <p:attrNameLst>
                                          <p:attrName>style.visibility</p:attrName>
                                        </p:attrNameLst>
                                      </p:cBhvr>
                                      <p:to>
                                        <p:strVal val="visible"/>
                                      </p:to>
                                    </p:set>
                                    <p:animEffect transition="in" filter="dissolve">
                                      <p:cBhvr>
                                        <p:cTn id="29" dur="500"/>
                                        <p:tgtEl>
                                          <p:spTgt spid="33">
                                            <p:oleChartEl type="series" lvl="3"/>
                                          </p:spTgt>
                                        </p:tgtEl>
                                      </p:cBhvr>
                                    </p:animEffect>
                                  </p:childTnLst>
                                </p:cTn>
                              </p:par>
                            </p:childTnLst>
                          </p:cTn>
                        </p:par>
                        <p:par>
                          <p:cTn id="30" fill="hold">
                            <p:stCondLst>
                              <p:cond delay="500"/>
                            </p:stCondLst>
                            <p:childTnLst>
                              <p:par>
                                <p:cTn id="31" presetID="9"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dissolve">
                                      <p:cBhvr>
                                        <p:cTn id="33" dur="500"/>
                                        <p:tgtEl>
                                          <p:spTgt spid="32"/>
                                        </p:tgtEl>
                                      </p:cBhvr>
                                    </p:animEffect>
                                  </p:childTnLst>
                                </p:cTn>
                              </p:par>
                            </p:childTnLst>
                          </p:cTn>
                        </p:par>
                        <p:par>
                          <p:cTn id="34" fill="hold">
                            <p:stCondLst>
                              <p:cond delay="1000"/>
                            </p:stCondLst>
                            <p:childTnLst>
                              <p:par>
                                <p:cTn id="35" presetID="9"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dissolv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174"/>
                                        </p:tgtEl>
                                        <p:attrNameLst>
                                          <p:attrName>style.visibility</p:attrName>
                                        </p:attrNameLst>
                                      </p:cBhvr>
                                      <p:to>
                                        <p:strVal val="visible"/>
                                      </p:to>
                                    </p:set>
                                    <p:animEffect transition="in" filter="dissolve">
                                      <p:cBhvr>
                                        <p:cTn id="42" dur="500"/>
                                        <p:tgtEl>
                                          <p:spTgt spid="2174"/>
                                        </p:tgtEl>
                                      </p:cBhvr>
                                    </p:animEffect>
                                  </p:childTnLst>
                                </p:cTn>
                              </p:par>
                              <p:par>
                                <p:cTn id="43" presetID="9" presetClass="exit" presetSubtype="0" fill="hold" grpId="1" nodeType="withEffect">
                                  <p:stCondLst>
                                    <p:cond delay="0"/>
                                  </p:stCondLst>
                                  <p:childTnLst>
                                    <p:animEffect transition="out" filter="dissolve">
                                      <p:cBhvr>
                                        <p:cTn id="44" dur="500"/>
                                        <p:tgtEl>
                                          <p:spTgt spid="33">
                                            <p:oleChartEl type="series" lvl="3"/>
                                          </p:spTgt>
                                        </p:tgtEl>
                                      </p:cBhvr>
                                    </p:animEffect>
                                    <p:set>
                                      <p:cBhvr>
                                        <p:cTn id="45" dur="1" fill="hold">
                                          <p:stCondLst>
                                            <p:cond delay="499"/>
                                          </p:stCondLst>
                                        </p:cTn>
                                        <p:tgtEl>
                                          <p:spTgt spid="33">
                                            <p:oleChartEl type="series" lvl="3"/>
                                          </p:spTgt>
                                        </p:tgtEl>
                                        <p:attrNameLst>
                                          <p:attrName>style.visibility</p:attrName>
                                        </p:attrNameLst>
                                      </p:cBhvr>
                                      <p:to>
                                        <p:strVal val="hidden"/>
                                      </p:to>
                                    </p:set>
                                  </p:childTnLst>
                                </p:cTn>
                              </p:par>
                              <p:par>
                                <p:cTn id="46" presetID="9" presetClass="exit" presetSubtype="0" fill="hold" grpId="1" nodeType="withEffect">
                                  <p:stCondLst>
                                    <p:cond delay="0"/>
                                  </p:stCondLst>
                                  <p:childTnLst>
                                    <p:animEffect transition="out" filter="dissolve">
                                      <p:cBhvr>
                                        <p:cTn id="47" dur="500"/>
                                        <p:tgtEl>
                                          <p:spTgt spid="33">
                                            <p:oleChartEl type="series" lvl="2"/>
                                          </p:spTgt>
                                        </p:tgtEl>
                                      </p:cBhvr>
                                    </p:animEffect>
                                    <p:set>
                                      <p:cBhvr>
                                        <p:cTn id="48" dur="1" fill="hold">
                                          <p:stCondLst>
                                            <p:cond delay="499"/>
                                          </p:stCondLst>
                                        </p:cTn>
                                        <p:tgtEl>
                                          <p:spTgt spid="33">
                                            <p:oleChartEl type="series" lvl="2"/>
                                          </p:spTgt>
                                        </p:tgtEl>
                                        <p:attrNameLst>
                                          <p:attrName>style.visibility</p:attrName>
                                        </p:attrNameLst>
                                      </p:cBhvr>
                                      <p:to>
                                        <p:strVal val="hidden"/>
                                      </p:to>
                                    </p:set>
                                  </p:childTnLst>
                                </p:cTn>
                              </p:par>
                              <p:par>
                                <p:cTn id="49" presetID="9" presetClass="exit" presetSubtype="0" fill="hold" grpId="1" nodeType="withEffect">
                                  <p:stCondLst>
                                    <p:cond delay="0"/>
                                  </p:stCondLst>
                                  <p:childTnLst>
                                    <p:animEffect transition="out" filter="dissolve">
                                      <p:cBhvr>
                                        <p:cTn id="50" dur="500"/>
                                        <p:tgtEl>
                                          <p:spTgt spid="33">
                                            <p:oleChartEl type="series" lvl="1"/>
                                          </p:spTgt>
                                        </p:tgtEl>
                                      </p:cBhvr>
                                    </p:animEffect>
                                    <p:set>
                                      <p:cBhvr>
                                        <p:cTn id="51" dur="1" fill="hold">
                                          <p:stCondLst>
                                            <p:cond delay="499"/>
                                          </p:stCondLst>
                                        </p:cTn>
                                        <p:tgtEl>
                                          <p:spTgt spid="33">
                                            <p:oleChartEl type="series" lvl="1"/>
                                          </p:spTgt>
                                        </p:tgtEl>
                                        <p:attrNameLst>
                                          <p:attrName>style.visibility</p:attrName>
                                        </p:attrNameLst>
                                      </p:cBhvr>
                                      <p:to>
                                        <p:strVal val="hidden"/>
                                      </p:to>
                                    </p:set>
                                  </p:childTnLst>
                                </p:cTn>
                              </p:par>
                              <p:par>
                                <p:cTn id="52" presetID="9" presetClass="exit" presetSubtype="0" fill="hold" grpId="1" nodeType="withEffect">
                                  <p:stCondLst>
                                    <p:cond delay="0"/>
                                  </p:stCondLst>
                                  <p:childTnLst>
                                    <p:animEffect transition="out" filter="dissolve">
                                      <p:cBhvr>
                                        <p:cTn id="53" dur="500"/>
                                        <p:tgtEl>
                                          <p:spTgt spid="33">
                                            <p:oleChartEl type="gridLegend"/>
                                          </p:spTgt>
                                        </p:tgtEl>
                                      </p:cBhvr>
                                    </p:animEffect>
                                    <p:set>
                                      <p:cBhvr>
                                        <p:cTn id="54" dur="1" fill="hold">
                                          <p:stCondLst>
                                            <p:cond delay="499"/>
                                          </p:stCondLst>
                                        </p:cTn>
                                        <p:tgtEl>
                                          <p:spTgt spid="33">
                                            <p:oleChartEl type="gridLegend"/>
                                          </p:spTgt>
                                        </p:tgtEl>
                                        <p:attrNameLst>
                                          <p:attrName>style.visibility</p:attrName>
                                        </p:attrNameLst>
                                      </p:cBhvr>
                                      <p:to>
                                        <p:strVal val="hidden"/>
                                      </p:to>
                                    </p:set>
                                  </p:childTnLst>
                                </p:cTn>
                              </p:par>
                              <p:par>
                                <p:cTn id="55" presetID="9" presetClass="exit" presetSubtype="0" fill="hold" grpId="1" nodeType="withEffect">
                                  <p:stCondLst>
                                    <p:cond delay="0"/>
                                  </p:stCondLst>
                                  <p:childTnLst>
                                    <p:animEffect transition="out" filter="dissolve">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par>
                                <p:cTn id="58" presetID="9" presetClass="exit" presetSubtype="0" fill="hold" grpId="1" nodeType="withEffect">
                                  <p:stCondLst>
                                    <p:cond delay="0"/>
                                  </p:stCondLst>
                                  <p:childTnLst>
                                    <p:animEffect transition="out" filter="dissolve">
                                      <p:cBhvr>
                                        <p:cTn id="59" dur="500"/>
                                        <p:tgtEl>
                                          <p:spTgt spid="32"/>
                                        </p:tgtEl>
                                      </p:cBhvr>
                                    </p:animEffect>
                                    <p:set>
                                      <p:cBhvr>
                                        <p:cTn id="60" dur="1" fill="hold">
                                          <p:stCondLst>
                                            <p:cond delay="499"/>
                                          </p:stCondLst>
                                        </p:cTn>
                                        <p:tgtEl>
                                          <p:spTgt spid="3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nodeType="clickEffect">
                                  <p:stCondLst>
                                    <p:cond delay="0"/>
                                  </p:stCondLst>
                                  <p:childTnLst>
                                    <p:set>
                                      <p:cBhvr>
                                        <p:cTn id="64" dur="1" fill="hold">
                                          <p:stCondLst>
                                            <p:cond delay="0"/>
                                          </p:stCondLst>
                                        </p:cTn>
                                        <p:tgtEl>
                                          <p:spTgt spid="2173"/>
                                        </p:tgtEl>
                                        <p:attrNameLst>
                                          <p:attrName>style.visibility</p:attrName>
                                        </p:attrNameLst>
                                      </p:cBhvr>
                                      <p:to>
                                        <p:strVal val="visible"/>
                                      </p:to>
                                    </p:set>
                                    <p:animEffect transition="in" filter="dissolve">
                                      <p:cBhvr>
                                        <p:cTn id="65" dur="500"/>
                                        <p:tgtEl>
                                          <p:spTgt spid="2173"/>
                                        </p:tgtEl>
                                      </p:cBhvr>
                                    </p:animEffect>
                                  </p:childTnLst>
                                </p:cTn>
                              </p:par>
                            </p:childTnLst>
                          </p:cTn>
                        </p:par>
                        <p:par>
                          <p:cTn id="66" fill="hold">
                            <p:stCondLst>
                              <p:cond delay="500"/>
                            </p:stCondLst>
                            <p:childTnLst>
                              <p:par>
                                <p:cTn id="67" presetID="9" presetClass="entr" presetSubtype="0" fill="hold" grpId="0" nodeType="afterEffect">
                                  <p:stCondLst>
                                    <p:cond delay="1500"/>
                                  </p:stCondLst>
                                  <p:childTnLst>
                                    <p:set>
                                      <p:cBhvr>
                                        <p:cTn id="68" dur="1" fill="hold">
                                          <p:stCondLst>
                                            <p:cond delay="0"/>
                                          </p:stCondLst>
                                        </p:cTn>
                                        <p:tgtEl>
                                          <p:spTgt spid="34"/>
                                        </p:tgtEl>
                                        <p:attrNameLst>
                                          <p:attrName>style.visibility</p:attrName>
                                        </p:attrNameLst>
                                      </p:cBhvr>
                                      <p:to>
                                        <p:strVal val="visible"/>
                                      </p:to>
                                    </p:set>
                                    <p:animEffect transition="in" filter="dissolve">
                                      <p:cBhvr>
                                        <p:cTn id="6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OleChart spid="33" grpId="0" bld="series"/>
      <p:bldOleChart spid="33" grpId="1" bld="series"/>
      <p:bldP spid="32" grpId="0" animBg="1"/>
      <p:bldP spid="32" grpId="1" animBg="1"/>
      <p:bldP spid="20" grpId="0"/>
      <p:bldP spid="2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2"/>
          </p:nvPr>
        </p:nvSpPr>
        <p:spPr bwMode="auto">
          <a:xfrm>
            <a:off x="7010400" y="6381750"/>
            <a:ext cx="2133600" cy="476250"/>
          </a:xfrm>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D6E9C65C-E95B-4A67-AAD3-0B25CB05D066}" type="slidenum">
              <a:rPr lang="en-GB" smtClean="0">
                <a:solidFill>
                  <a:srgbClr val="FFFF99"/>
                </a:solidFill>
              </a:rPr>
              <a:pPr eaLnBrk="0" fontAlgn="base" hangingPunct="0">
                <a:spcBef>
                  <a:spcPct val="0"/>
                </a:spcBef>
                <a:spcAft>
                  <a:spcPct val="0"/>
                </a:spcAft>
              </a:pPr>
              <a:t>11</a:t>
            </a:fld>
            <a:endParaRPr lang="en-GB" smtClean="0">
              <a:solidFill>
                <a:srgbClr val="FFFF99"/>
              </a:solidFill>
            </a:endParaRPr>
          </a:p>
        </p:txBody>
      </p:sp>
      <p:sp>
        <p:nvSpPr>
          <p:cNvPr id="32771" name="Text Box 6"/>
          <p:cNvSpPr txBox="1">
            <a:spLocks noChangeArrowheads="1"/>
          </p:cNvSpPr>
          <p:nvPr/>
        </p:nvSpPr>
        <p:spPr bwMode="auto">
          <a:xfrm>
            <a:off x="566738" y="14288"/>
            <a:ext cx="8577262" cy="369887"/>
          </a:xfrm>
          <a:prstGeom prst="rect">
            <a:avLst/>
          </a:prstGeom>
          <a:solidFill>
            <a:srgbClr val="FF0000"/>
          </a:solidFill>
          <a:ln w="9525">
            <a:noFill/>
            <a:miter lim="800000"/>
            <a:headEnd/>
            <a:tailEnd/>
          </a:ln>
        </p:spPr>
        <p:txBody>
          <a:bodyPr>
            <a:spAutoFit/>
          </a:bodyPr>
          <a:lstStyle/>
          <a:p>
            <a:pPr algn="ctr">
              <a:spcBef>
                <a:spcPct val="50000"/>
              </a:spcBef>
            </a:pPr>
            <a:r>
              <a:rPr lang="en-GB" b="1">
                <a:solidFill>
                  <a:schemeClr val="bg1"/>
                </a:solidFill>
              </a:rPr>
              <a:t>Options for Electricity Generation in 2020 - Renewable</a:t>
            </a:r>
            <a:endParaRPr lang="en-GB">
              <a:solidFill>
                <a:schemeClr val="bg1"/>
              </a:solidFill>
            </a:endParaRPr>
          </a:p>
        </p:txBody>
      </p:sp>
      <p:pic>
        <p:nvPicPr>
          <p:cNvPr id="10" name="Picture 7"/>
          <p:cNvPicPr>
            <a:picLocks noChangeAspect="1" noChangeArrowheads="1"/>
          </p:cNvPicPr>
          <p:nvPr/>
        </p:nvPicPr>
        <p:blipFill>
          <a:blip r:embed="rId3" cstate="print"/>
          <a:srcRect/>
          <a:stretch>
            <a:fillRect/>
          </a:stretch>
        </p:blipFill>
        <p:spPr bwMode="auto">
          <a:xfrm>
            <a:off x="623888" y="2090738"/>
            <a:ext cx="3322637" cy="4679950"/>
          </a:xfrm>
          <a:prstGeom prst="rect">
            <a:avLst/>
          </a:prstGeom>
          <a:noFill/>
          <a:ln w="9525">
            <a:noFill/>
            <a:miter lim="800000"/>
            <a:headEnd/>
            <a:tailEnd/>
          </a:ln>
        </p:spPr>
      </p:pic>
      <p:sp>
        <p:nvSpPr>
          <p:cNvPr id="28707" name="TextBox 10"/>
          <p:cNvSpPr txBox="1">
            <a:spLocks noChangeArrowheads="1"/>
          </p:cNvSpPr>
          <p:nvPr/>
        </p:nvSpPr>
        <p:spPr bwMode="auto">
          <a:xfrm>
            <a:off x="4021138" y="4883150"/>
            <a:ext cx="5122862" cy="1200150"/>
          </a:xfrm>
          <a:prstGeom prst="rect">
            <a:avLst/>
          </a:prstGeom>
          <a:noFill/>
          <a:ln w="9525">
            <a:noFill/>
            <a:miter lim="800000"/>
            <a:headEnd/>
            <a:tailEnd/>
          </a:ln>
        </p:spPr>
        <p:txBody>
          <a:bodyPr>
            <a:spAutoFit/>
          </a:bodyPr>
          <a:lstStyle/>
          <a:p>
            <a:pPr>
              <a:defRPr/>
            </a:pPr>
            <a:r>
              <a:rPr lang="en-GB" b="1" dirty="0">
                <a:latin typeface="Times New Roman" pitchFamily="18" charset="0"/>
                <a:ea typeface="宋体" pitchFamily="2" charset="-122"/>
                <a:cs typeface="Times New Roman" pitchFamily="18" charset="0"/>
              </a:rPr>
              <a:t>Future prices from </a:t>
            </a:r>
          </a:p>
          <a:p>
            <a:pPr>
              <a:defRPr/>
            </a:pPr>
            <a:endParaRPr lang="en-GB" b="1" dirty="0">
              <a:latin typeface="Times New Roman" pitchFamily="18" charset="0"/>
              <a:ea typeface="宋体" pitchFamily="2" charset="-122"/>
              <a:cs typeface="Times New Roman" pitchFamily="18" charset="0"/>
            </a:endParaRPr>
          </a:p>
          <a:p>
            <a:pPr marL="365125" indent="-365125">
              <a:defRPr/>
            </a:pPr>
            <a:r>
              <a:rPr lang="en-GB" b="1" dirty="0">
                <a:solidFill>
                  <a:srgbClr val="FF0000"/>
                </a:solidFill>
                <a:latin typeface="Times New Roman" pitchFamily="18" charset="0"/>
                <a:ea typeface="宋体" pitchFamily="2" charset="-122"/>
                <a:cs typeface="Times New Roman" pitchFamily="18" charset="0"/>
              </a:rPr>
              <a:t>* </a:t>
            </a:r>
            <a:r>
              <a:rPr lang="en-GB" b="1" dirty="0">
                <a:latin typeface="Times New Roman" pitchFamily="18" charset="0"/>
                <a:ea typeface="宋体" pitchFamily="2" charset="-122"/>
                <a:cs typeface="Times New Roman" pitchFamily="18" charset="0"/>
              </a:rPr>
              <a:t> Renewable Energy Review – 9</a:t>
            </a:r>
            <a:r>
              <a:rPr lang="en-GB" b="1" baseline="30000" dirty="0">
                <a:latin typeface="Times New Roman" pitchFamily="18" charset="0"/>
                <a:ea typeface="宋体" pitchFamily="2" charset="-122"/>
                <a:cs typeface="Times New Roman" pitchFamily="18" charset="0"/>
              </a:rPr>
              <a:t>th</a:t>
            </a:r>
            <a:r>
              <a:rPr lang="en-GB" b="1" dirty="0">
                <a:latin typeface="Times New Roman" pitchFamily="18" charset="0"/>
                <a:ea typeface="宋体" pitchFamily="2" charset="-122"/>
                <a:cs typeface="Times New Roman" pitchFamily="18" charset="0"/>
              </a:rPr>
              <a:t> May 2011 Climate Change Committee</a:t>
            </a:r>
          </a:p>
        </p:txBody>
      </p:sp>
      <p:sp>
        <p:nvSpPr>
          <p:cNvPr id="16" name="TextBox 15"/>
          <p:cNvSpPr txBox="1">
            <a:spLocks noChangeArrowheads="1"/>
          </p:cNvSpPr>
          <p:nvPr/>
        </p:nvSpPr>
        <p:spPr bwMode="auto">
          <a:xfrm>
            <a:off x="3981450" y="2208213"/>
            <a:ext cx="4908550" cy="2032000"/>
          </a:xfrm>
          <a:prstGeom prst="rect">
            <a:avLst/>
          </a:prstGeom>
          <a:noFill/>
          <a:ln w="9525">
            <a:noFill/>
            <a:miter lim="800000"/>
            <a:headEnd/>
            <a:tailEnd/>
          </a:ln>
        </p:spPr>
        <p:txBody>
          <a:bodyPr>
            <a:spAutoFit/>
          </a:bodyPr>
          <a:lstStyle/>
          <a:p>
            <a:r>
              <a:rPr lang="en-GB" b="1">
                <a:latin typeface="Times New Roman" pitchFamily="18" charset="0"/>
                <a:cs typeface="Times New Roman" pitchFamily="18" charset="0"/>
              </a:rPr>
              <a:t>1.5MW Turbine</a:t>
            </a:r>
          </a:p>
          <a:p>
            <a:r>
              <a:rPr lang="en-GB" b="1">
                <a:latin typeface="Times New Roman" pitchFamily="18" charset="0"/>
                <a:cs typeface="Times New Roman" pitchFamily="18" charset="0"/>
              </a:rPr>
              <a:t>At peak output provides sufficient electricity for 3000 homes</a:t>
            </a:r>
          </a:p>
          <a:p>
            <a:endParaRPr lang="en-GB" b="1">
              <a:latin typeface="Times New Roman" pitchFamily="18" charset="0"/>
              <a:cs typeface="Times New Roman" pitchFamily="18" charset="0"/>
            </a:endParaRPr>
          </a:p>
          <a:p>
            <a:r>
              <a:rPr lang="en-GB" b="1">
                <a:latin typeface="Times New Roman" pitchFamily="18" charset="0"/>
                <a:cs typeface="Times New Roman" pitchFamily="18" charset="0"/>
              </a:rPr>
              <a:t>On average has provided electricity for  700 – 850 homes depending on year</a:t>
            </a:r>
          </a:p>
          <a:p>
            <a:endParaRPr lang="en-GB"/>
          </a:p>
        </p:txBody>
      </p:sp>
      <p:graphicFrame>
        <p:nvGraphicFramePr>
          <p:cNvPr id="19" name="Table 18"/>
          <p:cNvGraphicFramePr>
            <a:graphicFrameLocks noGrp="1"/>
          </p:cNvGraphicFramePr>
          <p:nvPr/>
        </p:nvGraphicFramePr>
        <p:xfrm>
          <a:off x="7596188" y="1185863"/>
          <a:ext cx="1343024" cy="695324"/>
        </p:xfrm>
        <a:graphic>
          <a:graphicData uri="http://schemas.openxmlformats.org/drawingml/2006/table">
            <a:tbl>
              <a:tblPr/>
              <a:tblGrid>
                <a:gridCol w="1343024"/>
              </a:tblGrid>
              <a:tr h="695324">
                <a:tc>
                  <a:txBody>
                    <a:bodyPr/>
                    <a:lstStyle/>
                    <a:p>
                      <a:pPr algn="ctr" fontAlgn="ctr"/>
                      <a:r>
                        <a:rPr lang="en-GB" sz="1800" b="1" i="0" u="none" strike="noStrike" dirty="0">
                          <a:solidFill>
                            <a:srgbClr val="000000"/>
                          </a:solidFill>
                          <a:latin typeface="Times New Roman"/>
                        </a:rPr>
                        <a:t>~8.2p </a:t>
                      </a:r>
                      <a:endParaRPr lang="en-GB" sz="1800" b="1" i="0" u="none" strike="noStrike" dirty="0" smtClean="0">
                        <a:solidFill>
                          <a:srgbClr val="000000"/>
                        </a:solidFill>
                        <a:latin typeface="Times New Roman"/>
                      </a:endParaRPr>
                    </a:p>
                    <a:p>
                      <a:pPr algn="ctr" fontAlgn="ctr"/>
                      <a:r>
                        <a:rPr lang="en-GB" sz="1800" b="1" i="0" u="none" strike="noStrike" dirty="0" smtClean="0">
                          <a:solidFill>
                            <a:srgbClr val="000000"/>
                          </a:solidFill>
                          <a:latin typeface="Times New Roman"/>
                        </a:rPr>
                        <a:t>+/- </a:t>
                      </a:r>
                      <a:r>
                        <a:rPr lang="en-GB" sz="1800" b="1" i="0" u="none" strike="noStrike" dirty="0">
                          <a:solidFill>
                            <a:srgbClr val="000000"/>
                          </a:solidFill>
                          <a:latin typeface="Times New Roman"/>
                        </a:rPr>
                        <a:t>0.8p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bl>
          </a:graphicData>
        </a:graphic>
      </p:graphicFrame>
      <p:graphicFrame>
        <p:nvGraphicFramePr>
          <p:cNvPr id="12" name="Table 11"/>
          <p:cNvGraphicFramePr>
            <a:graphicFrameLocks noGrp="1"/>
          </p:cNvGraphicFramePr>
          <p:nvPr/>
        </p:nvGraphicFramePr>
        <p:xfrm>
          <a:off x="595313" y="374650"/>
          <a:ext cx="8345715" cy="824023"/>
        </p:xfrm>
        <a:graphic>
          <a:graphicData uri="http://schemas.openxmlformats.org/drawingml/2006/table">
            <a:tbl>
              <a:tblPr/>
              <a:tblGrid>
                <a:gridCol w="1540561"/>
                <a:gridCol w="4121303"/>
                <a:gridCol w="1337376"/>
                <a:gridCol w="1346475"/>
              </a:tblGrid>
              <a:tr h="824023">
                <a:tc>
                  <a:txBody>
                    <a:bodyPr/>
                    <a:lstStyle/>
                    <a:p>
                      <a:pPr algn="l" fontAlgn="t"/>
                      <a:r>
                        <a:rPr lang="en-GB" sz="1700" b="1" i="0" u="none" strike="noStrike" dirty="0">
                          <a:solidFill>
                            <a:srgbClr val="000000"/>
                          </a:solidFill>
                          <a:latin typeface="Times New Roman"/>
                        </a:rPr>
                        <a:t>  </a:t>
                      </a: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GB" sz="1700" b="1" i="0" u="none" strike="noStrike" dirty="0">
                          <a:solidFill>
                            <a:srgbClr val="000000"/>
                          </a:solidFill>
                          <a:latin typeface="Times New Roman"/>
                        </a:rPr>
                        <a:t>Potential contribution to electricity supply in 2020  and drivers/barriers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1600" b="1" i="0" u="none" strike="noStrike" dirty="0">
                          <a:solidFill>
                            <a:srgbClr val="000000"/>
                          </a:solidFill>
                          <a:latin typeface="Arial"/>
                        </a:rPr>
                        <a:t>2002     </a:t>
                      </a:r>
                      <a:endParaRPr lang="en-GB" sz="1600" b="1" i="0" u="none" strike="noStrike" dirty="0" smtClean="0">
                        <a:solidFill>
                          <a:srgbClr val="000000"/>
                        </a:solidFill>
                        <a:latin typeface="Arial"/>
                      </a:endParaRPr>
                    </a:p>
                    <a:p>
                      <a:pPr algn="ctr" fontAlgn="ctr"/>
                      <a:r>
                        <a:rPr lang="en-GB" sz="1600" b="1" i="0" u="none" strike="noStrike" dirty="0" smtClean="0">
                          <a:solidFill>
                            <a:srgbClr val="000000"/>
                          </a:solidFill>
                          <a:latin typeface="Arial"/>
                        </a:rPr>
                        <a:t> </a:t>
                      </a:r>
                      <a:r>
                        <a:rPr lang="en-GB" sz="1600" b="1" i="0" u="none" strike="noStrike" dirty="0">
                          <a:solidFill>
                            <a:srgbClr val="000000"/>
                          </a:solidFill>
                          <a:latin typeface="Arial"/>
                        </a:rPr>
                        <a:t>(Gas ~ 2p)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1600" b="1" i="0" u="none" strike="noStrike" dirty="0" smtClean="0">
                          <a:solidFill>
                            <a:srgbClr val="000000"/>
                          </a:solidFill>
                          <a:latin typeface="Times New Roman"/>
                        </a:rPr>
                        <a:t>Predictions May </a:t>
                      </a:r>
                      <a:r>
                        <a:rPr lang="en-GB" sz="1600" b="1" i="0" u="none" strike="noStrike" dirty="0">
                          <a:solidFill>
                            <a:srgbClr val="000000"/>
                          </a:solidFill>
                          <a:latin typeface="Times New Roman"/>
                        </a:rPr>
                        <a:t>2011  </a:t>
                      </a:r>
                      <a:endParaRPr lang="en-GB" sz="1600" b="1" i="0" u="none" strike="noStrike" dirty="0" smtClean="0">
                        <a:solidFill>
                          <a:srgbClr val="000000"/>
                        </a:solidFill>
                        <a:latin typeface="Times New Roman"/>
                      </a:endParaRPr>
                    </a:p>
                    <a:p>
                      <a:pPr algn="ctr" fontAlgn="ctr"/>
                      <a:r>
                        <a:rPr lang="en-GB" sz="1600" b="1" i="0" u="none" strike="noStrike" dirty="0" smtClean="0">
                          <a:solidFill>
                            <a:srgbClr val="000000"/>
                          </a:solidFill>
                          <a:latin typeface="Times New Roman"/>
                        </a:rPr>
                        <a:t> </a:t>
                      </a:r>
                      <a:r>
                        <a:rPr lang="en-GB" sz="1600" b="1" i="0" u="none" strike="noStrike" dirty="0">
                          <a:solidFill>
                            <a:srgbClr val="000000"/>
                          </a:solidFill>
                          <a:latin typeface="Times New Roman"/>
                        </a:rPr>
                        <a:t>(Gas ~ 8.0p)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13" name="Table 12"/>
          <p:cNvGraphicFramePr>
            <a:graphicFrameLocks noGrp="1"/>
          </p:cNvGraphicFramePr>
          <p:nvPr/>
        </p:nvGraphicFramePr>
        <p:xfrm>
          <a:off x="609600" y="1209675"/>
          <a:ext cx="6981825" cy="665594"/>
        </p:xfrm>
        <a:graphic>
          <a:graphicData uri="http://schemas.openxmlformats.org/drawingml/2006/table">
            <a:tbl>
              <a:tblPr/>
              <a:tblGrid>
                <a:gridCol w="1539155"/>
                <a:gridCol w="1720946"/>
                <a:gridCol w="2392987"/>
                <a:gridCol w="1328737"/>
              </a:tblGrid>
              <a:tr h="665594">
                <a:tc>
                  <a:txBody>
                    <a:bodyPr/>
                    <a:lstStyle/>
                    <a:p>
                      <a:pPr algn="l" fontAlgn="t"/>
                      <a:r>
                        <a:rPr lang="en-GB" sz="1800" b="1" i="0" u="none" strike="noStrike" dirty="0">
                          <a:solidFill>
                            <a:srgbClr val="000000"/>
                          </a:solidFill>
                          <a:latin typeface="+mj-lt"/>
                        </a:rPr>
                        <a:t>On Shore Wind</a:t>
                      </a:r>
                    </a:p>
                  </a:txBody>
                  <a:tcPr marL="0" marR="0" marT="0" marB="0" anchor="ctr">
                    <a:lnL w="25400" cap="flat" cmpd="dbl"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FF00"/>
                    </a:solidFill>
                  </a:tcPr>
                </a:tc>
                <a:tc>
                  <a:txBody>
                    <a:bodyPr/>
                    <a:lstStyle/>
                    <a:p>
                      <a:pPr algn="ctr" fontAlgn="t"/>
                      <a:r>
                        <a:rPr lang="en-GB" sz="1800" b="1" i="0" u="none" strike="noStrike">
                          <a:solidFill>
                            <a:srgbClr val="000000"/>
                          </a:solidFill>
                          <a:latin typeface="+mj-lt"/>
                        </a:rPr>
                        <a:t>~25% [~15000 x 3 MW turbines]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t"/>
                      <a:r>
                        <a:rPr lang="en-GB" sz="1800" b="1" i="0" u="none" strike="noStrike">
                          <a:solidFill>
                            <a:srgbClr val="000000"/>
                          </a:solidFill>
                          <a:latin typeface="+mj-lt"/>
                        </a:rPr>
                        <a:t>available now for commercial exploitation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GB" sz="1800" b="1" i="0" u="none" strike="noStrike" dirty="0">
                          <a:solidFill>
                            <a:srgbClr val="000000"/>
                          </a:solidFill>
                          <a:latin typeface="+mj-lt"/>
                        </a:rPr>
                        <a:t>~ 2+p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dissolve">
                                      <p:cBhvr>
                                        <p:cTn id="11" dur="500"/>
                                        <p:tgtEl>
                                          <p:spTgt spid="19"/>
                                        </p:tgtEl>
                                      </p:cBhvr>
                                    </p:animEffect>
                                  </p:childTnLst>
                                </p:cTn>
                              </p:par>
                            </p:childTnLst>
                          </p:cTn>
                        </p:par>
                        <p:par>
                          <p:cTn id="12" fill="hold">
                            <p:stCondLst>
                              <p:cond delay="1000"/>
                            </p:stCondLst>
                            <p:childTnLst>
                              <p:par>
                                <p:cTn id="13" presetID="9" presetClass="entr" presetSubtype="0" fill="hold" nodeType="afterEffect">
                                  <p:stCondLst>
                                    <p:cond delay="200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par>
                          <p:cTn id="16" fill="hold">
                            <p:stCondLst>
                              <p:cond delay="3500"/>
                            </p:stCondLst>
                            <p:childTnLst>
                              <p:par>
                                <p:cTn id="17" presetID="9"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childTnLst>
                          </p:cTn>
                        </p:par>
                        <p:par>
                          <p:cTn id="20" fill="hold">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28707"/>
                                        </p:tgtEl>
                                        <p:attrNameLst>
                                          <p:attrName>style.visibility</p:attrName>
                                        </p:attrNameLst>
                                      </p:cBhvr>
                                      <p:to>
                                        <p:strVal val="visible"/>
                                      </p:to>
                                    </p:set>
                                    <p:animEffect transition="in" filter="dissolve">
                                      <p:cBhvr>
                                        <p:cTn id="23" dur="500"/>
                                        <p:tgtEl>
                                          <p:spTgt spid="28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07" grpId="0" autoUpdateAnimBg="0"/>
      <p:bldP spid="1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bwMode="auto">
          <a:xfrm>
            <a:off x="7010400" y="6353175"/>
            <a:ext cx="2133600" cy="476250"/>
          </a:xfrm>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22FFF3AE-714A-482A-A0BC-38511CC86502}" type="slidenum">
              <a:rPr lang="en-GB" smtClean="0">
                <a:solidFill>
                  <a:srgbClr val="FFFF99"/>
                </a:solidFill>
              </a:rPr>
              <a:pPr eaLnBrk="0" fontAlgn="base" hangingPunct="0">
                <a:spcBef>
                  <a:spcPct val="0"/>
                </a:spcBef>
                <a:spcAft>
                  <a:spcPct val="0"/>
                </a:spcAft>
              </a:pPr>
              <a:t>12</a:t>
            </a:fld>
            <a:endParaRPr lang="en-GB" smtClean="0">
              <a:solidFill>
                <a:srgbClr val="FFFF99"/>
              </a:solidFill>
            </a:endParaRPr>
          </a:p>
        </p:txBody>
      </p:sp>
      <p:sp>
        <p:nvSpPr>
          <p:cNvPr id="33795" name="Text Box 6"/>
          <p:cNvSpPr txBox="1">
            <a:spLocks noChangeArrowheads="1"/>
          </p:cNvSpPr>
          <p:nvPr/>
        </p:nvSpPr>
        <p:spPr bwMode="auto">
          <a:xfrm>
            <a:off x="566738" y="14288"/>
            <a:ext cx="8577262" cy="369887"/>
          </a:xfrm>
          <a:prstGeom prst="rect">
            <a:avLst/>
          </a:prstGeom>
          <a:solidFill>
            <a:srgbClr val="FF0000"/>
          </a:solidFill>
          <a:ln w="9525">
            <a:noFill/>
            <a:miter lim="800000"/>
            <a:headEnd/>
            <a:tailEnd/>
          </a:ln>
        </p:spPr>
        <p:txBody>
          <a:bodyPr>
            <a:spAutoFit/>
          </a:bodyPr>
          <a:lstStyle/>
          <a:p>
            <a:pPr algn="ctr">
              <a:spcBef>
                <a:spcPct val="50000"/>
              </a:spcBef>
            </a:pPr>
            <a:r>
              <a:rPr lang="en-GB" b="1">
                <a:solidFill>
                  <a:schemeClr val="bg1"/>
                </a:solidFill>
              </a:rPr>
              <a:t>Options for Electricity Generation in 2020 - Renewable</a:t>
            </a:r>
            <a:endParaRPr lang="en-GB">
              <a:solidFill>
                <a:schemeClr val="bg1"/>
              </a:solidFill>
            </a:endParaRPr>
          </a:p>
        </p:txBody>
      </p:sp>
      <p:graphicFrame>
        <p:nvGraphicFramePr>
          <p:cNvPr id="19" name="Table 18"/>
          <p:cNvGraphicFramePr>
            <a:graphicFrameLocks noGrp="1"/>
          </p:cNvGraphicFramePr>
          <p:nvPr/>
        </p:nvGraphicFramePr>
        <p:xfrm>
          <a:off x="7596188" y="1185863"/>
          <a:ext cx="1343024" cy="695324"/>
        </p:xfrm>
        <a:graphic>
          <a:graphicData uri="http://schemas.openxmlformats.org/drawingml/2006/table">
            <a:tbl>
              <a:tblPr/>
              <a:tblGrid>
                <a:gridCol w="1343024"/>
              </a:tblGrid>
              <a:tr h="695324">
                <a:tc>
                  <a:txBody>
                    <a:bodyPr/>
                    <a:lstStyle/>
                    <a:p>
                      <a:pPr algn="ctr" fontAlgn="ctr"/>
                      <a:r>
                        <a:rPr lang="en-GB" sz="1800" b="1" i="0" u="none" strike="noStrike" dirty="0">
                          <a:solidFill>
                            <a:srgbClr val="000000"/>
                          </a:solidFill>
                          <a:latin typeface="Times New Roman"/>
                        </a:rPr>
                        <a:t>~8.2p </a:t>
                      </a:r>
                      <a:endParaRPr lang="en-GB" sz="1800" b="1" i="0" u="none" strike="noStrike" dirty="0" smtClean="0">
                        <a:solidFill>
                          <a:srgbClr val="000000"/>
                        </a:solidFill>
                        <a:latin typeface="Times New Roman"/>
                      </a:endParaRPr>
                    </a:p>
                    <a:p>
                      <a:pPr algn="ctr" fontAlgn="ctr"/>
                      <a:r>
                        <a:rPr lang="en-GB" sz="1800" b="1" i="0" u="none" strike="noStrike" dirty="0" smtClean="0">
                          <a:solidFill>
                            <a:srgbClr val="000000"/>
                          </a:solidFill>
                          <a:latin typeface="Times New Roman"/>
                        </a:rPr>
                        <a:t>+/- </a:t>
                      </a:r>
                      <a:r>
                        <a:rPr lang="en-GB" sz="1800" b="1" i="0" u="none" strike="noStrike" dirty="0">
                          <a:solidFill>
                            <a:srgbClr val="000000"/>
                          </a:solidFill>
                          <a:latin typeface="Times New Roman"/>
                        </a:rPr>
                        <a:t>0.8p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bl>
          </a:graphicData>
        </a:graphic>
      </p:graphicFrame>
      <p:graphicFrame>
        <p:nvGraphicFramePr>
          <p:cNvPr id="12" name="Table 11"/>
          <p:cNvGraphicFramePr>
            <a:graphicFrameLocks noGrp="1"/>
          </p:cNvGraphicFramePr>
          <p:nvPr/>
        </p:nvGraphicFramePr>
        <p:xfrm>
          <a:off x="595313" y="374650"/>
          <a:ext cx="8345715" cy="824023"/>
        </p:xfrm>
        <a:graphic>
          <a:graphicData uri="http://schemas.openxmlformats.org/drawingml/2006/table">
            <a:tbl>
              <a:tblPr/>
              <a:tblGrid>
                <a:gridCol w="1625602"/>
                <a:gridCol w="4151085"/>
                <a:gridCol w="1222553"/>
                <a:gridCol w="1346475"/>
              </a:tblGrid>
              <a:tr h="824023">
                <a:tc>
                  <a:txBody>
                    <a:bodyPr/>
                    <a:lstStyle/>
                    <a:p>
                      <a:pPr algn="l" fontAlgn="t"/>
                      <a:r>
                        <a:rPr lang="en-GB" sz="1700" b="1" i="0" u="none" strike="noStrike" dirty="0">
                          <a:solidFill>
                            <a:srgbClr val="000000"/>
                          </a:solidFill>
                          <a:latin typeface="Times New Roman"/>
                        </a:rPr>
                        <a:t>  </a:t>
                      </a: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GB" sz="1700" b="1" i="0" u="none" strike="noStrike" dirty="0">
                          <a:solidFill>
                            <a:srgbClr val="000000"/>
                          </a:solidFill>
                          <a:latin typeface="Times New Roman"/>
                        </a:rPr>
                        <a:t>Potential contribution to electricity supply in 2020  and drivers/barriers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1600" b="1" i="0" u="none" strike="noStrike" dirty="0">
                          <a:solidFill>
                            <a:srgbClr val="000000"/>
                          </a:solidFill>
                          <a:latin typeface="Arial"/>
                        </a:rPr>
                        <a:t>2002     </a:t>
                      </a:r>
                      <a:endParaRPr lang="en-GB" sz="1600" b="1" i="0" u="none" strike="noStrike" dirty="0" smtClean="0">
                        <a:solidFill>
                          <a:srgbClr val="000000"/>
                        </a:solidFill>
                        <a:latin typeface="Arial"/>
                      </a:endParaRPr>
                    </a:p>
                    <a:p>
                      <a:pPr algn="ctr" fontAlgn="ctr"/>
                      <a:r>
                        <a:rPr lang="en-GB" sz="1600" b="1" i="0" u="none" strike="noStrike" dirty="0" smtClean="0">
                          <a:solidFill>
                            <a:srgbClr val="000000"/>
                          </a:solidFill>
                          <a:latin typeface="Arial"/>
                        </a:rPr>
                        <a:t> </a:t>
                      </a:r>
                      <a:r>
                        <a:rPr lang="en-GB" sz="1600" b="1" i="0" u="none" strike="noStrike" dirty="0">
                          <a:solidFill>
                            <a:srgbClr val="000000"/>
                          </a:solidFill>
                          <a:latin typeface="Arial"/>
                        </a:rPr>
                        <a:t>(Gas ~ 2p)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1600" b="1" i="0" u="none" strike="noStrike" dirty="0" smtClean="0">
                          <a:solidFill>
                            <a:srgbClr val="000000"/>
                          </a:solidFill>
                          <a:latin typeface="Times New Roman"/>
                        </a:rPr>
                        <a:t>Predictions May </a:t>
                      </a:r>
                      <a:r>
                        <a:rPr lang="en-GB" sz="1600" b="1" i="0" u="none" strike="noStrike" dirty="0">
                          <a:solidFill>
                            <a:srgbClr val="000000"/>
                          </a:solidFill>
                          <a:latin typeface="Times New Roman"/>
                        </a:rPr>
                        <a:t>2011  </a:t>
                      </a:r>
                      <a:endParaRPr lang="en-GB" sz="1600" b="1" i="0" u="none" strike="noStrike" dirty="0" smtClean="0">
                        <a:solidFill>
                          <a:srgbClr val="000000"/>
                        </a:solidFill>
                        <a:latin typeface="Times New Roman"/>
                      </a:endParaRPr>
                    </a:p>
                    <a:p>
                      <a:pPr algn="ctr" fontAlgn="ctr"/>
                      <a:r>
                        <a:rPr lang="en-GB" sz="1600" b="1" i="0" u="none" strike="noStrike" dirty="0" smtClean="0">
                          <a:solidFill>
                            <a:srgbClr val="000000"/>
                          </a:solidFill>
                          <a:latin typeface="Times New Roman"/>
                        </a:rPr>
                        <a:t> </a:t>
                      </a:r>
                      <a:r>
                        <a:rPr lang="en-GB" sz="1600" b="1" i="0" u="none" strike="noStrike" dirty="0">
                          <a:solidFill>
                            <a:srgbClr val="000000"/>
                          </a:solidFill>
                          <a:latin typeface="Times New Roman"/>
                        </a:rPr>
                        <a:t>(Gas ~ 8.0p)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13" name="Table 12"/>
          <p:cNvGraphicFramePr>
            <a:graphicFrameLocks noGrp="1"/>
          </p:cNvGraphicFramePr>
          <p:nvPr/>
        </p:nvGraphicFramePr>
        <p:xfrm>
          <a:off x="609600" y="1209675"/>
          <a:ext cx="6981825" cy="665594"/>
        </p:xfrm>
        <a:graphic>
          <a:graphicData uri="http://schemas.openxmlformats.org/drawingml/2006/table">
            <a:tbl>
              <a:tblPr/>
              <a:tblGrid>
                <a:gridCol w="1596571"/>
                <a:gridCol w="1741715"/>
                <a:gridCol w="2423885"/>
                <a:gridCol w="1219654"/>
              </a:tblGrid>
              <a:tr h="665594">
                <a:tc>
                  <a:txBody>
                    <a:bodyPr/>
                    <a:lstStyle/>
                    <a:p>
                      <a:pPr algn="l" fontAlgn="t"/>
                      <a:r>
                        <a:rPr lang="en-GB" sz="1800" b="1" i="0" u="none" strike="noStrike" dirty="0">
                          <a:solidFill>
                            <a:srgbClr val="000000"/>
                          </a:solidFill>
                          <a:latin typeface="+mj-lt"/>
                        </a:rPr>
                        <a:t>On Shore Wind</a:t>
                      </a:r>
                    </a:p>
                  </a:txBody>
                  <a:tcPr marL="0" marR="0" marT="0" marB="0" anchor="ctr">
                    <a:lnL w="25400" cap="flat" cmpd="dbl"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FF00"/>
                    </a:solidFill>
                  </a:tcPr>
                </a:tc>
                <a:tc>
                  <a:txBody>
                    <a:bodyPr/>
                    <a:lstStyle/>
                    <a:p>
                      <a:pPr algn="ctr" fontAlgn="t"/>
                      <a:r>
                        <a:rPr lang="en-GB" sz="1800" b="1" i="0" u="none" strike="noStrike" dirty="0">
                          <a:solidFill>
                            <a:srgbClr val="000000"/>
                          </a:solidFill>
                          <a:latin typeface="+mj-lt"/>
                        </a:rPr>
                        <a:t>~25% [~15000 x 3 MW turbines]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t"/>
                      <a:r>
                        <a:rPr lang="en-GB" sz="1800" b="1" i="0" u="none" strike="noStrike">
                          <a:solidFill>
                            <a:srgbClr val="000000"/>
                          </a:solidFill>
                          <a:latin typeface="+mj-lt"/>
                        </a:rPr>
                        <a:t>available now for commercial exploitation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GB" sz="1800" b="1" i="0" u="none" strike="noStrike" dirty="0">
                          <a:solidFill>
                            <a:srgbClr val="000000"/>
                          </a:solidFill>
                          <a:latin typeface="+mj-lt"/>
                        </a:rPr>
                        <a:t>~ 2+p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bl>
          </a:graphicData>
        </a:graphic>
      </p:graphicFrame>
      <p:pic>
        <p:nvPicPr>
          <p:cNvPr id="11" name="Picture 8" descr="SCROBY2"/>
          <p:cNvPicPr>
            <a:picLocks noChangeAspect="1" noChangeArrowheads="1"/>
          </p:cNvPicPr>
          <p:nvPr/>
        </p:nvPicPr>
        <p:blipFill>
          <a:blip r:embed="rId3" cstate="print"/>
          <a:srcRect/>
          <a:stretch>
            <a:fillRect/>
          </a:stretch>
        </p:blipFill>
        <p:spPr bwMode="auto">
          <a:xfrm>
            <a:off x="0" y="3178175"/>
            <a:ext cx="9144000" cy="3586163"/>
          </a:xfrm>
          <a:prstGeom prst="rect">
            <a:avLst/>
          </a:prstGeom>
          <a:noFill/>
          <a:ln w="19050">
            <a:solidFill>
              <a:srgbClr val="FF0000"/>
            </a:solidFill>
            <a:miter lim="800000"/>
            <a:headEnd/>
            <a:tailEnd/>
          </a:ln>
        </p:spPr>
      </p:pic>
      <p:sp>
        <p:nvSpPr>
          <p:cNvPr id="14" name="TextBox 13"/>
          <p:cNvSpPr txBox="1">
            <a:spLocks noChangeArrowheads="1"/>
          </p:cNvSpPr>
          <p:nvPr/>
        </p:nvSpPr>
        <p:spPr bwMode="auto">
          <a:xfrm>
            <a:off x="2903538" y="5570538"/>
            <a:ext cx="5805487" cy="1200150"/>
          </a:xfrm>
          <a:prstGeom prst="rect">
            <a:avLst/>
          </a:prstGeom>
          <a:solidFill>
            <a:srgbClr val="CCFFCC"/>
          </a:solidFill>
          <a:ln w="9525">
            <a:noFill/>
            <a:miter lim="800000"/>
            <a:headEnd/>
            <a:tailEnd/>
          </a:ln>
        </p:spPr>
        <p:txBody>
          <a:bodyPr>
            <a:spAutoFit/>
          </a:bodyPr>
          <a:lstStyle/>
          <a:p>
            <a:pPr algn="ctr"/>
            <a:r>
              <a:rPr lang="en-GB" b="1">
                <a:latin typeface="Times New Roman" pitchFamily="18" charset="0"/>
                <a:cs typeface="Times New Roman" pitchFamily="18" charset="0"/>
              </a:rPr>
              <a:t>Scroby Sands has a Load factor of  28.8% - 30%  but nevertheless produced sufficient electricity on average for 2/3rds of demand of houses in Norwich.   At Peak time sufficient for all houses in Norwich and Ipswich</a:t>
            </a:r>
          </a:p>
        </p:txBody>
      </p:sp>
      <p:pic>
        <p:nvPicPr>
          <p:cNvPr id="15" name="Picture 78" descr="north_hoyle"/>
          <p:cNvPicPr>
            <a:picLocks noChangeAspect="1" noChangeArrowheads="1"/>
          </p:cNvPicPr>
          <p:nvPr/>
        </p:nvPicPr>
        <p:blipFill>
          <a:blip r:embed="rId4" cstate="print"/>
          <a:srcRect/>
          <a:stretch>
            <a:fillRect/>
          </a:stretch>
        </p:blipFill>
        <p:spPr bwMode="auto">
          <a:xfrm>
            <a:off x="28575" y="2757488"/>
            <a:ext cx="2700338" cy="4013200"/>
          </a:xfrm>
          <a:prstGeom prst="rect">
            <a:avLst/>
          </a:prstGeom>
          <a:noFill/>
          <a:ln w="9525">
            <a:noFill/>
            <a:miter lim="800000"/>
            <a:headEnd/>
            <a:tailEnd/>
          </a:ln>
        </p:spPr>
      </p:pic>
      <p:sp>
        <p:nvSpPr>
          <p:cNvPr id="17" name="TextBox 16"/>
          <p:cNvSpPr txBox="1">
            <a:spLocks noChangeArrowheads="1"/>
          </p:cNvSpPr>
          <p:nvPr/>
        </p:nvSpPr>
        <p:spPr bwMode="auto">
          <a:xfrm>
            <a:off x="2700338" y="2730500"/>
            <a:ext cx="6443662" cy="923925"/>
          </a:xfrm>
          <a:prstGeom prst="rect">
            <a:avLst/>
          </a:prstGeom>
          <a:solidFill>
            <a:srgbClr val="FFFFCC"/>
          </a:solidFill>
          <a:ln w="9525">
            <a:solidFill>
              <a:srgbClr val="FF0000"/>
            </a:solidFill>
            <a:miter lim="800000"/>
            <a:headEnd/>
            <a:tailEnd/>
          </a:ln>
        </p:spPr>
        <p:txBody>
          <a:bodyPr lIns="0" rIns="0">
            <a:spAutoFit/>
          </a:bodyPr>
          <a:lstStyle/>
          <a:p>
            <a:r>
              <a:rPr lang="en-GB" b="1">
                <a:latin typeface="Times New Roman" pitchFamily="18" charset="0"/>
                <a:cs typeface="Times New Roman" pitchFamily="18" charset="0"/>
              </a:rPr>
              <a:t>Climate Change Committee (9</a:t>
            </a:r>
            <a:r>
              <a:rPr lang="en-GB" b="1" baseline="30000">
                <a:latin typeface="Times New Roman" pitchFamily="18" charset="0"/>
                <a:cs typeface="Times New Roman" pitchFamily="18" charset="0"/>
              </a:rPr>
              <a:t>th</a:t>
            </a:r>
            <a:r>
              <a:rPr lang="en-GB" b="1">
                <a:latin typeface="Times New Roman" pitchFamily="18" charset="0"/>
                <a:cs typeface="Times New Roman" pitchFamily="18" charset="0"/>
              </a:rPr>
              <a:t> May 2011) see offshore wind as being very expensive and recommends reducing planned expansion by 3 GW and increasing onshore wind by same amount</a:t>
            </a:r>
          </a:p>
        </p:txBody>
      </p:sp>
      <p:graphicFrame>
        <p:nvGraphicFramePr>
          <p:cNvPr id="18" name="Table 17"/>
          <p:cNvGraphicFramePr>
            <a:graphicFrameLocks noGrp="1"/>
          </p:cNvGraphicFramePr>
          <p:nvPr/>
        </p:nvGraphicFramePr>
        <p:xfrm>
          <a:off x="614363" y="1889125"/>
          <a:ext cx="6991124" cy="822960"/>
        </p:xfrm>
        <a:graphic>
          <a:graphicData uri="http://schemas.openxmlformats.org/drawingml/2006/table">
            <a:tbl>
              <a:tblPr/>
              <a:tblGrid>
                <a:gridCol w="1606324"/>
                <a:gridCol w="1741714"/>
                <a:gridCol w="2409371"/>
                <a:gridCol w="1233715"/>
              </a:tblGrid>
              <a:tr h="728984">
                <a:tc>
                  <a:txBody>
                    <a:bodyPr/>
                    <a:lstStyle/>
                    <a:p>
                      <a:pPr algn="l" fontAlgn="t"/>
                      <a:r>
                        <a:rPr lang="en-GB" sz="1800" b="1" i="0" u="none" strike="noStrike" dirty="0">
                          <a:solidFill>
                            <a:srgbClr val="000000"/>
                          </a:solidFill>
                          <a:latin typeface="Times New Roman"/>
                        </a:rPr>
                        <a:t>Off Shore Wind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fontAlgn="ctr"/>
                      <a:r>
                        <a:rPr lang="en-GB" sz="1800" b="1" i="0" u="none" strike="noStrike">
                          <a:solidFill>
                            <a:srgbClr val="000000"/>
                          </a:solidFill>
                          <a:latin typeface="Times New Roman"/>
                        </a:rPr>
                        <a:t>25 - 50%</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t"/>
                      <a:r>
                        <a:rPr lang="en-GB" sz="1800" b="1" i="0" u="none" strike="noStrike">
                          <a:solidFill>
                            <a:srgbClr val="000000"/>
                          </a:solidFill>
                          <a:latin typeface="Times New Roman"/>
                        </a:rPr>
                        <a:t>some technical development needed  to reduce costs.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GB" sz="1800" b="1" i="0" u="none" strike="noStrike" dirty="0">
                          <a:solidFill>
                            <a:srgbClr val="000000"/>
                          </a:solidFill>
                          <a:latin typeface="Times New Roman"/>
                        </a:rPr>
                        <a:t>~2.5 - 3p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bl>
          </a:graphicData>
        </a:graphic>
      </p:graphicFrame>
      <p:graphicFrame>
        <p:nvGraphicFramePr>
          <p:cNvPr id="20" name="Table 19"/>
          <p:cNvGraphicFramePr>
            <a:graphicFrameLocks noGrp="1"/>
          </p:cNvGraphicFramePr>
          <p:nvPr/>
        </p:nvGraphicFramePr>
        <p:xfrm>
          <a:off x="7597775" y="1876425"/>
          <a:ext cx="1346655" cy="828675"/>
        </p:xfrm>
        <a:graphic>
          <a:graphicData uri="http://schemas.openxmlformats.org/drawingml/2006/table">
            <a:tbl>
              <a:tblPr/>
              <a:tblGrid>
                <a:gridCol w="1346655"/>
              </a:tblGrid>
              <a:tr h="828675">
                <a:tc>
                  <a:txBody>
                    <a:bodyPr/>
                    <a:lstStyle/>
                    <a:p>
                      <a:pPr algn="ctr" fontAlgn="ctr"/>
                      <a:r>
                        <a:rPr lang="en-GB" sz="1800" b="1" i="0" u="none" strike="noStrike" dirty="0">
                          <a:solidFill>
                            <a:srgbClr val="000000"/>
                          </a:solidFill>
                          <a:latin typeface="Times New Roman"/>
                        </a:rPr>
                        <a:t>12.5p +/- 2.5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000"/>
                            </p:stCondLst>
                            <p:childTnLst>
                              <p:par>
                                <p:cTn id="13" presetID="9" presetClass="entr" presetSubtype="0" fill="hold" nodeType="afterEffect">
                                  <p:stCondLst>
                                    <p:cond delay="50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par>
                          <p:cTn id="16" fill="hold">
                            <p:stCondLst>
                              <p:cond delay="2000"/>
                            </p:stCondLst>
                            <p:childTnLst>
                              <p:par>
                                <p:cTn id="17" presetID="9" presetClass="entr" presetSubtype="0" fill="hold" nodeType="afterEffect">
                                  <p:stCondLst>
                                    <p:cond delay="200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par>
                          <p:cTn id="20" fill="hold">
                            <p:stCondLst>
                              <p:cond delay="4500"/>
                            </p:stCondLst>
                            <p:childTnLst>
                              <p:par>
                                <p:cTn id="21" presetID="9" presetClass="entr" presetSubtype="0" fill="hold" grpId="0" nodeType="afterEffect">
                                  <p:stCondLst>
                                    <p:cond delay="200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childTnLst>
                          </p:cTn>
                        </p:par>
                        <p:par>
                          <p:cTn id="24" fill="hold">
                            <p:stCondLst>
                              <p:cond delay="7000"/>
                            </p:stCondLst>
                            <p:childTnLst>
                              <p:par>
                                <p:cTn id="25" presetID="9"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dissolv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bwMode="auto">
          <a:xfrm>
            <a:off x="7010400" y="6353175"/>
            <a:ext cx="2133600" cy="476250"/>
          </a:xfrm>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52BCA611-F5E7-4D3E-834B-18AC04FF6A22}" type="slidenum">
              <a:rPr lang="en-GB" smtClean="0">
                <a:solidFill>
                  <a:srgbClr val="FFFF99"/>
                </a:solidFill>
              </a:rPr>
              <a:pPr eaLnBrk="0" fontAlgn="base" hangingPunct="0">
                <a:spcBef>
                  <a:spcPct val="0"/>
                </a:spcBef>
                <a:spcAft>
                  <a:spcPct val="0"/>
                </a:spcAft>
              </a:pPr>
              <a:t>13</a:t>
            </a:fld>
            <a:endParaRPr lang="en-GB" smtClean="0">
              <a:solidFill>
                <a:srgbClr val="FFFF99"/>
              </a:solidFill>
            </a:endParaRPr>
          </a:p>
        </p:txBody>
      </p:sp>
      <p:sp>
        <p:nvSpPr>
          <p:cNvPr id="34819" name="Text Box 6"/>
          <p:cNvSpPr txBox="1">
            <a:spLocks noChangeArrowheads="1"/>
          </p:cNvSpPr>
          <p:nvPr/>
        </p:nvSpPr>
        <p:spPr bwMode="auto">
          <a:xfrm>
            <a:off x="566738" y="14288"/>
            <a:ext cx="8577262" cy="369887"/>
          </a:xfrm>
          <a:prstGeom prst="rect">
            <a:avLst/>
          </a:prstGeom>
          <a:solidFill>
            <a:srgbClr val="FF0000"/>
          </a:solidFill>
          <a:ln w="9525">
            <a:noFill/>
            <a:miter lim="800000"/>
            <a:headEnd/>
            <a:tailEnd/>
          </a:ln>
        </p:spPr>
        <p:txBody>
          <a:bodyPr>
            <a:spAutoFit/>
          </a:bodyPr>
          <a:lstStyle/>
          <a:p>
            <a:pPr algn="ctr">
              <a:spcBef>
                <a:spcPct val="50000"/>
              </a:spcBef>
            </a:pPr>
            <a:r>
              <a:rPr lang="en-GB" b="1">
                <a:solidFill>
                  <a:schemeClr val="bg1"/>
                </a:solidFill>
              </a:rPr>
              <a:t>Options for Electricity Generation in 2020 - Renewable</a:t>
            </a:r>
            <a:endParaRPr lang="en-GB">
              <a:solidFill>
                <a:schemeClr val="bg1"/>
              </a:solidFill>
            </a:endParaRPr>
          </a:p>
        </p:txBody>
      </p:sp>
      <p:graphicFrame>
        <p:nvGraphicFramePr>
          <p:cNvPr id="19" name="Table 18"/>
          <p:cNvGraphicFramePr>
            <a:graphicFrameLocks noGrp="1"/>
          </p:cNvGraphicFramePr>
          <p:nvPr/>
        </p:nvGraphicFramePr>
        <p:xfrm>
          <a:off x="7596188" y="1185863"/>
          <a:ext cx="1343024" cy="695324"/>
        </p:xfrm>
        <a:graphic>
          <a:graphicData uri="http://schemas.openxmlformats.org/drawingml/2006/table">
            <a:tbl>
              <a:tblPr/>
              <a:tblGrid>
                <a:gridCol w="1343024"/>
              </a:tblGrid>
              <a:tr h="695324">
                <a:tc>
                  <a:txBody>
                    <a:bodyPr/>
                    <a:lstStyle/>
                    <a:p>
                      <a:pPr algn="ctr" fontAlgn="ctr"/>
                      <a:r>
                        <a:rPr lang="en-GB" sz="1800" b="1" i="0" u="none" strike="noStrike" dirty="0">
                          <a:solidFill>
                            <a:srgbClr val="000000"/>
                          </a:solidFill>
                          <a:latin typeface="Times New Roman"/>
                        </a:rPr>
                        <a:t>~8.2p </a:t>
                      </a:r>
                      <a:endParaRPr lang="en-GB" sz="1800" b="1" i="0" u="none" strike="noStrike" dirty="0" smtClean="0">
                        <a:solidFill>
                          <a:srgbClr val="000000"/>
                        </a:solidFill>
                        <a:latin typeface="Times New Roman"/>
                      </a:endParaRPr>
                    </a:p>
                    <a:p>
                      <a:pPr algn="ctr" fontAlgn="ctr"/>
                      <a:r>
                        <a:rPr lang="en-GB" sz="1800" b="1" i="0" u="none" strike="noStrike" dirty="0" smtClean="0">
                          <a:solidFill>
                            <a:srgbClr val="000000"/>
                          </a:solidFill>
                          <a:latin typeface="Times New Roman"/>
                        </a:rPr>
                        <a:t>+/- </a:t>
                      </a:r>
                      <a:r>
                        <a:rPr lang="en-GB" sz="1800" b="1" i="0" u="none" strike="noStrike" dirty="0">
                          <a:solidFill>
                            <a:srgbClr val="000000"/>
                          </a:solidFill>
                          <a:latin typeface="Times New Roman"/>
                        </a:rPr>
                        <a:t>0.8p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bl>
          </a:graphicData>
        </a:graphic>
      </p:graphicFrame>
      <p:graphicFrame>
        <p:nvGraphicFramePr>
          <p:cNvPr id="12" name="Table 11"/>
          <p:cNvGraphicFramePr>
            <a:graphicFrameLocks noGrp="1"/>
          </p:cNvGraphicFramePr>
          <p:nvPr/>
        </p:nvGraphicFramePr>
        <p:xfrm>
          <a:off x="595313" y="374650"/>
          <a:ext cx="8345715" cy="824023"/>
        </p:xfrm>
        <a:graphic>
          <a:graphicData uri="http://schemas.openxmlformats.org/drawingml/2006/table">
            <a:tbl>
              <a:tblPr/>
              <a:tblGrid>
                <a:gridCol w="1625602"/>
                <a:gridCol w="4151085"/>
                <a:gridCol w="1222553"/>
                <a:gridCol w="1346475"/>
              </a:tblGrid>
              <a:tr h="824023">
                <a:tc>
                  <a:txBody>
                    <a:bodyPr/>
                    <a:lstStyle/>
                    <a:p>
                      <a:pPr algn="l" fontAlgn="t"/>
                      <a:r>
                        <a:rPr lang="en-GB" sz="1700" b="1" i="0" u="none" strike="noStrike" dirty="0">
                          <a:solidFill>
                            <a:srgbClr val="000000"/>
                          </a:solidFill>
                          <a:latin typeface="Times New Roman"/>
                        </a:rPr>
                        <a:t>  </a:t>
                      </a: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GB" sz="1700" b="1" i="0" u="none" strike="noStrike" dirty="0">
                          <a:solidFill>
                            <a:srgbClr val="000000"/>
                          </a:solidFill>
                          <a:latin typeface="Times New Roman"/>
                        </a:rPr>
                        <a:t>Potential contribution to electricity supply in 2020  and drivers/barriers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1600" b="1" i="0" u="none" strike="noStrike" dirty="0">
                          <a:solidFill>
                            <a:srgbClr val="000000"/>
                          </a:solidFill>
                          <a:latin typeface="Arial"/>
                        </a:rPr>
                        <a:t>2002     </a:t>
                      </a:r>
                      <a:endParaRPr lang="en-GB" sz="1600" b="1" i="0" u="none" strike="noStrike" dirty="0" smtClean="0">
                        <a:solidFill>
                          <a:srgbClr val="000000"/>
                        </a:solidFill>
                        <a:latin typeface="Arial"/>
                      </a:endParaRPr>
                    </a:p>
                    <a:p>
                      <a:pPr algn="ctr" fontAlgn="ctr"/>
                      <a:r>
                        <a:rPr lang="en-GB" sz="1600" b="1" i="0" u="none" strike="noStrike" dirty="0" smtClean="0">
                          <a:solidFill>
                            <a:srgbClr val="000000"/>
                          </a:solidFill>
                          <a:latin typeface="Arial"/>
                        </a:rPr>
                        <a:t> </a:t>
                      </a:r>
                      <a:r>
                        <a:rPr lang="en-GB" sz="1600" b="1" i="0" u="none" strike="noStrike" dirty="0">
                          <a:solidFill>
                            <a:srgbClr val="000000"/>
                          </a:solidFill>
                          <a:latin typeface="Arial"/>
                        </a:rPr>
                        <a:t>(Gas ~ 2p)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1600" b="1" i="0" u="none" strike="noStrike" dirty="0" smtClean="0">
                          <a:solidFill>
                            <a:srgbClr val="000000"/>
                          </a:solidFill>
                          <a:latin typeface="Times New Roman"/>
                        </a:rPr>
                        <a:t>Predictions May </a:t>
                      </a:r>
                      <a:r>
                        <a:rPr lang="en-GB" sz="1600" b="1" i="0" u="none" strike="noStrike" dirty="0">
                          <a:solidFill>
                            <a:srgbClr val="000000"/>
                          </a:solidFill>
                          <a:latin typeface="Times New Roman"/>
                        </a:rPr>
                        <a:t>2011  </a:t>
                      </a:r>
                      <a:endParaRPr lang="en-GB" sz="1600" b="1" i="0" u="none" strike="noStrike" dirty="0" smtClean="0">
                        <a:solidFill>
                          <a:srgbClr val="000000"/>
                        </a:solidFill>
                        <a:latin typeface="Times New Roman"/>
                      </a:endParaRPr>
                    </a:p>
                    <a:p>
                      <a:pPr algn="ctr" fontAlgn="ctr"/>
                      <a:r>
                        <a:rPr lang="en-GB" sz="1600" b="1" i="0" u="none" strike="noStrike" dirty="0" smtClean="0">
                          <a:solidFill>
                            <a:srgbClr val="000000"/>
                          </a:solidFill>
                          <a:latin typeface="Times New Roman"/>
                        </a:rPr>
                        <a:t> </a:t>
                      </a:r>
                      <a:r>
                        <a:rPr lang="en-GB" sz="1600" b="1" i="0" u="none" strike="noStrike" dirty="0">
                          <a:solidFill>
                            <a:srgbClr val="000000"/>
                          </a:solidFill>
                          <a:latin typeface="Times New Roman"/>
                        </a:rPr>
                        <a:t>(Gas ~ 8.0p)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13" name="Table 12"/>
          <p:cNvGraphicFramePr>
            <a:graphicFrameLocks noGrp="1"/>
          </p:cNvGraphicFramePr>
          <p:nvPr/>
        </p:nvGraphicFramePr>
        <p:xfrm>
          <a:off x="609600" y="1209675"/>
          <a:ext cx="6981825" cy="665594"/>
        </p:xfrm>
        <a:graphic>
          <a:graphicData uri="http://schemas.openxmlformats.org/drawingml/2006/table">
            <a:tbl>
              <a:tblPr/>
              <a:tblGrid>
                <a:gridCol w="1596571"/>
                <a:gridCol w="1741715"/>
                <a:gridCol w="2423885"/>
                <a:gridCol w="1219654"/>
              </a:tblGrid>
              <a:tr h="665594">
                <a:tc>
                  <a:txBody>
                    <a:bodyPr/>
                    <a:lstStyle/>
                    <a:p>
                      <a:pPr algn="l" fontAlgn="t"/>
                      <a:r>
                        <a:rPr lang="en-GB" sz="1800" b="1" i="0" u="none" strike="noStrike" dirty="0">
                          <a:solidFill>
                            <a:srgbClr val="000000"/>
                          </a:solidFill>
                          <a:latin typeface="+mj-lt"/>
                        </a:rPr>
                        <a:t>On Shore Wind</a:t>
                      </a:r>
                    </a:p>
                  </a:txBody>
                  <a:tcPr marL="0" marR="0" marT="0" marB="0" anchor="ctr">
                    <a:lnL w="25400" cap="flat" cmpd="dbl"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FF00"/>
                    </a:solidFill>
                  </a:tcPr>
                </a:tc>
                <a:tc>
                  <a:txBody>
                    <a:bodyPr/>
                    <a:lstStyle/>
                    <a:p>
                      <a:pPr algn="ctr" fontAlgn="t"/>
                      <a:r>
                        <a:rPr lang="en-GB" sz="1800" b="1" i="0" u="none" strike="noStrike" dirty="0">
                          <a:solidFill>
                            <a:srgbClr val="000000"/>
                          </a:solidFill>
                          <a:latin typeface="+mj-lt"/>
                        </a:rPr>
                        <a:t>~25% [~15000 x 3 MW turbines]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t"/>
                      <a:r>
                        <a:rPr lang="en-GB" sz="1800" b="1" i="0" u="none" strike="noStrike">
                          <a:solidFill>
                            <a:srgbClr val="000000"/>
                          </a:solidFill>
                          <a:latin typeface="+mj-lt"/>
                        </a:rPr>
                        <a:t>available now for commercial exploitation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GB" sz="1800" b="1" i="0" u="none" strike="noStrike" dirty="0">
                          <a:solidFill>
                            <a:srgbClr val="000000"/>
                          </a:solidFill>
                          <a:latin typeface="+mj-lt"/>
                        </a:rPr>
                        <a:t>~ 2+p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bl>
          </a:graphicData>
        </a:graphic>
      </p:graphicFrame>
      <p:graphicFrame>
        <p:nvGraphicFramePr>
          <p:cNvPr id="18" name="Table 17"/>
          <p:cNvGraphicFramePr>
            <a:graphicFrameLocks noGrp="1"/>
          </p:cNvGraphicFramePr>
          <p:nvPr/>
        </p:nvGraphicFramePr>
        <p:xfrm>
          <a:off x="614363" y="1889125"/>
          <a:ext cx="6991124" cy="822960"/>
        </p:xfrm>
        <a:graphic>
          <a:graphicData uri="http://schemas.openxmlformats.org/drawingml/2006/table">
            <a:tbl>
              <a:tblPr/>
              <a:tblGrid>
                <a:gridCol w="1606324"/>
                <a:gridCol w="1741714"/>
                <a:gridCol w="2409371"/>
                <a:gridCol w="1233715"/>
              </a:tblGrid>
              <a:tr h="728984">
                <a:tc>
                  <a:txBody>
                    <a:bodyPr/>
                    <a:lstStyle/>
                    <a:p>
                      <a:pPr algn="l" fontAlgn="t"/>
                      <a:r>
                        <a:rPr lang="en-GB" sz="1800" b="1" i="0" u="none" strike="noStrike" dirty="0">
                          <a:solidFill>
                            <a:srgbClr val="000000"/>
                          </a:solidFill>
                          <a:latin typeface="Times New Roman"/>
                        </a:rPr>
                        <a:t>Off Shore Wind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fontAlgn="ctr"/>
                      <a:r>
                        <a:rPr lang="en-GB" sz="1800" b="1" i="0" u="none" strike="noStrike">
                          <a:solidFill>
                            <a:srgbClr val="000000"/>
                          </a:solidFill>
                          <a:latin typeface="Times New Roman"/>
                        </a:rPr>
                        <a:t>25 - 50%</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t"/>
                      <a:r>
                        <a:rPr lang="en-GB" sz="1800" b="1" i="0" u="none" strike="noStrike">
                          <a:solidFill>
                            <a:srgbClr val="000000"/>
                          </a:solidFill>
                          <a:latin typeface="Times New Roman"/>
                        </a:rPr>
                        <a:t>some technical development needed  to reduce costs.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GB" sz="1800" b="1" i="0" u="none" strike="noStrike" dirty="0">
                          <a:solidFill>
                            <a:srgbClr val="000000"/>
                          </a:solidFill>
                          <a:latin typeface="Times New Roman"/>
                        </a:rPr>
                        <a:t>~2.5 - 3p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bl>
          </a:graphicData>
        </a:graphic>
      </p:graphicFrame>
      <p:graphicFrame>
        <p:nvGraphicFramePr>
          <p:cNvPr id="20" name="Table 19"/>
          <p:cNvGraphicFramePr>
            <a:graphicFrameLocks noGrp="1"/>
          </p:cNvGraphicFramePr>
          <p:nvPr/>
        </p:nvGraphicFramePr>
        <p:xfrm>
          <a:off x="7597775" y="1876425"/>
          <a:ext cx="1346655" cy="828675"/>
        </p:xfrm>
        <a:graphic>
          <a:graphicData uri="http://schemas.openxmlformats.org/drawingml/2006/table">
            <a:tbl>
              <a:tblPr/>
              <a:tblGrid>
                <a:gridCol w="1346655"/>
              </a:tblGrid>
              <a:tr h="828675">
                <a:tc>
                  <a:txBody>
                    <a:bodyPr/>
                    <a:lstStyle/>
                    <a:p>
                      <a:pPr algn="ctr" fontAlgn="ctr"/>
                      <a:r>
                        <a:rPr lang="en-GB" sz="1800" b="1" i="0" u="none" strike="noStrike" dirty="0">
                          <a:solidFill>
                            <a:srgbClr val="000000"/>
                          </a:solidFill>
                          <a:latin typeface="Times New Roman"/>
                        </a:rPr>
                        <a:t>12.5p +/- 2.5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bl>
          </a:graphicData>
        </a:graphic>
      </p:graphicFrame>
      <p:pic>
        <p:nvPicPr>
          <p:cNvPr id="16" name="Picture 6" descr="DSC00007"/>
          <p:cNvPicPr>
            <a:picLocks noChangeAspect="1" noChangeArrowheads="1"/>
          </p:cNvPicPr>
          <p:nvPr/>
        </p:nvPicPr>
        <p:blipFill>
          <a:blip r:embed="rId3" cstate="print"/>
          <a:srcRect/>
          <a:stretch>
            <a:fillRect/>
          </a:stretch>
        </p:blipFill>
        <p:spPr bwMode="auto">
          <a:xfrm>
            <a:off x="622300" y="1887538"/>
            <a:ext cx="4727575" cy="3541712"/>
          </a:xfrm>
          <a:prstGeom prst="rect">
            <a:avLst/>
          </a:prstGeom>
          <a:noFill/>
          <a:ln w="9525">
            <a:noFill/>
            <a:miter lim="800000"/>
            <a:headEnd/>
            <a:tailEnd/>
          </a:ln>
        </p:spPr>
      </p:pic>
      <p:sp>
        <p:nvSpPr>
          <p:cNvPr id="21" name="TextBox 20"/>
          <p:cNvSpPr txBox="1">
            <a:spLocks noChangeArrowheads="1"/>
          </p:cNvSpPr>
          <p:nvPr/>
        </p:nvSpPr>
        <p:spPr bwMode="auto">
          <a:xfrm>
            <a:off x="5318125" y="3008313"/>
            <a:ext cx="3614738" cy="1631950"/>
          </a:xfrm>
          <a:prstGeom prst="rect">
            <a:avLst/>
          </a:prstGeom>
          <a:noFill/>
          <a:ln w="9525">
            <a:noFill/>
            <a:miter lim="800000"/>
            <a:headEnd/>
            <a:tailEnd/>
          </a:ln>
        </p:spPr>
        <p:txBody>
          <a:bodyPr>
            <a:spAutoFit/>
          </a:bodyPr>
          <a:lstStyle/>
          <a:p>
            <a:pPr algn="ctr">
              <a:defRPr/>
            </a:pPr>
            <a:r>
              <a:rPr lang="en-GB" sz="2000" dirty="0">
                <a:latin typeface="+mj-lt"/>
                <a:ea typeface="宋体" pitchFamily="2" charset="-122"/>
                <a:cs typeface="+mn-cs"/>
              </a:rPr>
              <a:t>Micro Hydro Scheme operating on Siphon Principle installed at </a:t>
            </a:r>
            <a:r>
              <a:rPr lang="en-GB" sz="2000" dirty="0" err="1">
                <a:latin typeface="+mj-lt"/>
                <a:ea typeface="宋体" pitchFamily="2" charset="-122"/>
                <a:cs typeface="+mn-cs"/>
              </a:rPr>
              <a:t>Itteringham</a:t>
            </a:r>
            <a:r>
              <a:rPr lang="en-GB" sz="2000" dirty="0">
                <a:latin typeface="+mj-lt"/>
                <a:ea typeface="宋体" pitchFamily="2" charset="-122"/>
                <a:cs typeface="+mn-cs"/>
              </a:rPr>
              <a:t> Mill, Norfolk.</a:t>
            </a:r>
          </a:p>
          <a:p>
            <a:pPr algn="ctr">
              <a:defRPr/>
            </a:pPr>
            <a:endParaRPr lang="en-GB" sz="2000" dirty="0">
              <a:latin typeface="+mj-lt"/>
              <a:ea typeface="宋体" pitchFamily="2" charset="-122"/>
              <a:cs typeface="+mn-cs"/>
            </a:endParaRPr>
          </a:p>
          <a:p>
            <a:pPr algn="ctr">
              <a:defRPr/>
            </a:pPr>
            <a:r>
              <a:rPr lang="en-GB" sz="2000" dirty="0">
                <a:latin typeface="+mj-lt"/>
                <a:ea typeface="宋体" pitchFamily="2" charset="-122"/>
                <a:cs typeface="+mn-cs"/>
              </a:rPr>
              <a:t>Rated capacity  5.5 kW</a:t>
            </a:r>
          </a:p>
        </p:txBody>
      </p:sp>
      <p:sp>
        <p:nvSpPr>
          <p:cNvPr id="34876" name="TextBox 11"/>
          <p:cNvSpPr txBox="1">
            <a:spLocks noChangeArrowheads="1"/>
          </p:cNvSpPr>
          <p:nvPr/>
        </p:nvSpPr>
        <p:spPr bwMode="auto">
          <a:xfrm>
            <a:off x="609600" y="6302375"/>
            <a:ext cx="7591425" cy="584200"/>
          </a:xfrm>
          <a:prstGeom prst="rect">
            <a:avLst/>
          </a:prstGeom>
          <a:noFill/>
          <a:ln w="9525">
            <a:noFill/>
            <a:miter lim="800000"/>
            <a:headEnd/>
            <a:tailEnd/>
          </a:ln>
        </p:spPr>
        <p:txBody>
          <a:bodyPr>
            <a:spAutoFit/>
          </a:bodyPr>
          <a:lstStyle/>
          <a:p>
            <a:r>
              <a:rPr lang="en-GB" sz="1600" b="1">
                <a:latin typeface="Times New Roman" pitchFamily="18" charset="0"/>
                <a:cs typeface="Times New Roman" pitchFamily="18" charset="0"/>
              </a:rPr>
              <a:t>Future prices from Climate Change Report (May 2011) or  RO/FITs where not  otherwise specified</a:t>
            </a:r>
          </a:p>
        </p:txBody>
      </p:sp>
      <p:graphicFrame>
        <p:nvGraphicFramePr>
          <p:cNvPr id="23" name="Table 22"/>
          <p:cNvGraphicFramePr>
            <a:graphicFrameLocks noGrp="1"/>
          </p:cNvGraphicFramePr>
          <p:nvPr/>
        </p:nvGraphicFramePr>
        <p:xfrm>
          <a:off x="566738" y="5400675"/>
          <a:ext cx="6995886" cy="728984"/>
        </p:xfrm>
        <a:graphic>
          <a:graphicData uri="http://schemas.openxmlformats.org/drawingml/2006/table">
            <a:tbl>
              <a:tblPr/>
              <a:tblGrid>
                <a:gridCol w="1567542"/>
                <a:gridCol w="1741715"/>
                <a:gridCol w="2423885"/>
                <a:gridCol w="1262744"/>
              </a:tblGrid>
              <a:tr h="728984">
                <a:tc>
                  <a:txBody>
                    <a:bodyPr/>
                    <a:lstStyle/>
                    <a:p>
                      <a:pPr algn="ctr" fontAlgn="t"/>
                      <a:r>
                        <a:rPr lang="en-GB" sz="1800" b="1" i="0" u="none" strike="noStrike" dirty="0">
                          <a:solidFill>
                            <a:srgbClr val="00FFFF"/>
                          </a:solidFill>
                          <a:latin typeface="Times New Roman"/>
                        </a:rPr>
                        <a:t>Hydro (mini - micro)</a:t>
                      </a:r>
                    </a:p>
                  </a:txBody>
                  <a:tcPr marL="0" marR="0" marT="0" marB="0" anchor="ctr">
                    <a:lnL w="25400" cap="flat" cmpd="dbl"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GB" sz="1800" b="1" i="0" u="none" strike="noStrike">
                          <a:solidFill>
                            <a:srgbClr val="00FFFF"/>
                          </a:solidFill>
                          <a:latin typeface="Times New Roman"/>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t"/>
                      <a:r>
                        <a:rPr lang="en-GB" sz="1800" b="1" i="0" u="none" strike="noStrike">
                          <a:solidFill>
                            <a:srgbClr val="00FFFF"/>
                          </a:solidFill>
                          <a:latin typeface="Times New Roman"/>
                        </a:rPr>
                        <a:t>technically mature, but limited potential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GB" sz="1800" b="1" i="0" u="none" strike="noStrike" dirty="0">
                          <a:solidFill>
                            <a:srgbClr val="00FFFF"/>
                          </a:solidFill>
                          <a:latin typeface="Times New Roman"/>
                        </a:rPr>
                        <a:t>2.5 - 3p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bl>
          </a:graphicData>
        </a:graphic>
      </p:graphicFrame>
      <p:graphicFrame>
        <p:nvGraphicFramePr>
          <p:cNvPr id="24" name="Table 23"/>
          <p:cNvGraphicFramePr>
            <a:graphicFrameLocks noGrp="1"/>
          </p:cNvGraphicFramePr>
          <p:nvPr/>
        </p:nvGraphicFramePr>
        <p:xfrm>
          <a:off x="7539038" y="5400675"/>
          <a:ext cx="1409700" cy="724578"/>
        </p:xfrm>
        <a:graphic>
          <a:graphicData uri="http://schemas.openxmlformats.org/drawingml/2006/table">
            <a:tbl>
              <a:tblPr/>
              <a:tblGrid>
                <a:gridCol w="1409700"/>
              </a:tblGrid>
              <a:tr h="724578">
                <a:tc>
                  <a:txBody>
                    <a:bodyPr/>
                    <a:lstStyle/>
                    <a:p>
                      <a:pPr algn="ctr" fontAlgn="ctr">
                        <a:lnSpc>
                          <a:spcPts val="1800"/>
                        </a:lnSpc>
                      </a:pPr>
                      <a:r>
                        <a:rPr lang="en-GB" sz="1800" b="1" i="0" u="none" strike="noStrike" dirty="0">
                          <a:solidFill>
                            <a:srgbClr val="00FFFF"/>
                          </a:solidFill>
                          <a:latin typeface="Times New Roman"/>
                        </a:rPr>
                        <a:t>11p for &lt;2MW projects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par>
                          <p:cTn id="8" fill="hold">
                            <p:stCondLst>
                              <p:cond delay="500"/>
                            </p:stCondLst>
                            <p:childTnLst>
                              <p:par>
                                <p:cTn id="9" presetID="9" presetClass="entr" presetSubtype="0" fill="hold" nodeType="afterEffect">
                                  <p:stCondLst>
                                    <p:cond delay="2000"/>
                                  </p:stCondLst>
                                  <p:childTnLst>
                                    <p:set>
                                      <p:cBhvr>
                                        <p:cTn id="10" dur="1" fill="hold">
                                          <p:stCondLst>
                                            <p:cond delay="0"/>
                                          </p:stCondLst>
                                        </p:cTn>
                                        <p:tgtEl>
                                          <p:spTgt spid="16"/>
                                        </p:tgtEl>
                                        <p:attrNameLst>
                                          <p:attrName>style.visibility</p:attrName>
                                        </p:attrNameLst>
                                      </p:cBhvr>
                                      <p:to>
                                        <p:strVal val="visible"/>
                                      </p:to>
                                    </p:set>
                                    <p:animEffect transition="in" filter="dissolve">
                                      <p:cBhvr>
                                        <p:cTn id="11" dur="500"/>
                                        <p:tgtEl>
                                          <p:spTgt spid="16"/>
                                        </p:tgtEl>
                                      </p:cBhvr>
                                    </p:animEffect>
                                  </p:childTnLst>
                                </p:cTn>
                              </p:par>
                            </p:childTnLst>
                          </p:cTn>
                        </p:par>
                        <p:par>
                          <p:cTn id="12" fill="hold">
                            <p:stCondLst>
                              <p:cond delay="3000"/>
                            </p:stCondLst>
                            <p:childTnLst>
                              <p:par>
                                <p:cTn id="13" presetID="9" presetClass="entr" presetSubtype="0" fill="hold" grpId="0" nodeType="after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dissolv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dissolve">
                                      <p:cBhvr>
                                        <p:cTn id="2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2"/>
          </p:nvPr>
        </p:nvSpPr>
        <p:spPr bwMode="auto">
          <a:xfrm>
            <a:off x="7010400" y="6353175"/>
            <a:ext cx="2133600" cy="476250"/>
          </a:xfrm>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FE59BFC2-F393-4AA5-A3FA-156DE8FE07EC}" type="slidenum">
              <a:rPr lang="en-GB" smtClean="0">
                <a:solidFill>
                  <a:srgbClr val="FFFF99"/>
                </a:solidFill>
              </a:rPr>
              <a:pPr eaLnBrk="0" fontAlgn="base" hangingPunct="0">
                <a:spcBef>
                  <a:spcPct val="0"/>
                </a:spcBef>
                <a:spcAft>
                  <a:spcPct val="0"/>
                </a:spcAft>
              </a:pPr>
              <a:t>14</a:t>
            </a:fld>
            <a:endParaRPr lang="en-GB" smtClean="0">
              <a:solidFill>
                <a:srgbClr val="FFFF99"/>
              </a:solidFill>
            </a:endParaRPr>
          </a:p>
        </p:txBody>
      </p:sp>
      <p:sp>
        <p:nvSpPr>
          <p:cNvPr id="35843" name="Text Box 6"/>
          <p:cNvSpPr txBox="1">
            <a:spLocks noChangeArrowheads="1"/>
          </p:cNvSpPr>
          <p:nvPr/>
        </p:nvSpPr>
        <p:spPr bwMode="auto">
          <a:xfrm>
            <a:off x="566738" y="14288"/>
            <a:ext cx="8577262" cy="369887"/>
          </a:xfrm>
          <a:prstGeom prst="rect">
            <a:avLst/>
          </a:prstGeom>
          <a:solidFill>
            <a:srgbClr val="FF0000"/>
          </a:solidFill>
          <a:ln w="9525">
            <a:noFill/>
            <a:miter lim="800000"/>
            <a:headEnd/>
            <a:tailEnd/>
          </a:ln>
        </p:spPr>
        <p:txBody>
          <a:bodyPr>
            <a:spAutoFit/>
          </a:bodyPr>
          <a:lstStyle/>
          <a:p>
            <a:pPr algn="ctr">
              <a:spcBef>
                <a:spcPct val="50000"/>
              </a:spcBef>
            </a:pPr>
            <a:r>
              <a:rPr lang="en-GB" b="1">
                <a:solidFill>
                  <a:schemeClr val="bg1"/>
                </a:solidFill>
              </a:rPr>
              <a:t>Options for Electricity Generation in 2020 - Renewable</a:t>
            </a:r>
            <a:endParaRPr lang="en-GB">
              <a:solidFill>
                <a:schemeClr val="bg1"/>
              </a:solidFill>
            </a:endParaRPr>
          </a:p>
        </p:txBody>
      </p:sp>
      <p:graphicFrame>
        <p:nvGraphicFramePr>
          <p:cNvPr id="19" name="Table 18"/>
          <p:cNvGraphicFramePr>
            <a:graphicFrameLocks noGrp="1"/>
          </p:cNvGraphicFramePr>
          <p:nvPr/>
        </p:nvGraphicFramePr>
        <p:xfrm>
          <a:off x="7596188" y="1185863"/>
          <a:ext cx="1343024" cy="695324"/>
        </p:xfrm>
        <a:graphic>
          <a:graphicData uri="http://schemas.openxmlformats.org/drawingml/2006/table">
            <a:tbl>
              <a:tblPr/>
              <a:tblGrid>
                <a:gridCol w="1343024"/>
              </a:tblGrid>
              <a:tr h="695324">
                <a:tc>
                  <a:txBody>
                    <a:bodyPr/>
                    <a:lstStyle/>
                    <a:p>
                      <a:pPr algn="ctr" fontAlgn="ctr"/>
                      <a:r>
                        <a:rPr lang="en-GB" sz="1800" b="1" i="0" u="none" strike="noStrike" dirty="0">
                          <a:solidFill>
                            <a:srgbClr val="000000"/>
                          </a:solidFill>
                          <a:latin typeface="Times New Roman"/>
                        </a:rPr>
                        <a:t>~8.2p </a:t>
                      </a:r>
                      <a:endParaRPr lang="en-GB" sz="1800" b="1" i="0" u="none" strike="noStrike" dirty="0" smtClean="0">
                        <a:solidFill>
                          <a:srgbClr val="000000"/>
                        </a:solidFill>
                        <a:latin typeface="Times New Roman"/>
                      </a:endParaRPr>
                    </a:p>
                    <a:p>
                      <a:pPr algn="ctr" fontAlgn="ctr"/>
                      <a:r>
                        <a:rPr lang="en-GB" sz="1800" b="1" i="0" u="none" strike="noStrike" dirty="0" smtClean="0">
                          <a:solidFill>
                            <a:srgbClr val="000000"/>
                          </a:solidFill>
                          <a:latin typeface="Times New Roman"/>
                        </a:rPr>
                        <a:t>+/- </a:t>
                      </a:r>
                      <a:r>
                        <a:rPr lang="en-GB" sz="1800" b="1" i="0" u="none" strike="noStrike" dirty="0">
                          <a:solidFill>
                            <a:srgbClr val="000000"/>
                          </a:solidFill>
                          <a:latin typeface="Times New Roman"/>
                        </a:rPr>
                        <a:t>0.8p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bl>
          </a:graphicData>
        </a:graphic>
      </p:graphicFrame>
      <p:graphicFrame>
        <p:nvGraphicFramePr>
          <p:cNvPr id="12" name="Table 11"/>
          <p:cNvGraphicFramePr>
            <a:graphicFrameLocks noGrp="1"/>
          </p:cNvGraphicFramePr>
          <p:nvPr/>
        </p:nvGraphicFramePr>
        <p:xfrm>
          <a:off x="595313" y="374650"/>
          <a:ext cx="8345715" cy="824023"/>
        </p:xfrm>
        <a:graphic>
          <a:graphicData uri="http://schemas.openxmlformats.org/drawingml/2006/table">
            <a:tbl>
              <a:tblPr/>
              <a:tblGrid>
                <a:gridCol w="1625602"/>
                <a:gridCol w="4151085"/>
                <a:gridCol w="1222553"/>
                <a:gridCol w="1346475"/>
              </a:tblGrid>
              <a:tr h="824023">
                <a:tc>
                  <a:txBody>
                    <a:bodyPr/>
                    <a:lstStyle/>
                    <a:p>
                      <a:pPr algn="l" fontAlgn="t"/>
                      <a:r>
                        <a:rPr lang="en-GB" sz="1700" b="1" i="0" u="none" strike="noStrike" dirty="0">
                          <a:solidFill>
                            <a:srgbClr val="000000"/>
                          </a:solidFill>
                          <a:latin typeface="Times New Roman"/>
                        </a:rPr>
                        <a:t>  </a:t>
                      </a: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GB" sz="1700" b="1" i="0" u="none" strike="noStrike" dirty="0">
                          <a:solidFill>
                            <a:srgbClr val="000000"/>
                          </a:solidFill>
                          <a:latin typeface="Times New Roman"/>
                        </a:rPr>
                        <a:t>Potential contribution to electricity supply in 2020  and drivers/barriers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1600" b="1" i="0" u="none" strike="noStrike" dirty="0">
                          <a:solidFill>
                            <a:srgbClr val="000000"/>
                          </a:solidFill>
                          <a:latin typeface="Arial"/>
                        </a:rPr>
                        <a:t>2002     </a:t>
                      </a:r>
                      <a:endParaRPr lang="en-GB" sz="1600" b="1" i="0" u="none" strike="noStrike" dirty="0" smtClean="0">
                        <a:solidFill>
                          <a:srgbClr val="000000"/>
                        </a:solidFill>
                        <a:latin typeface="Arial"/>
                      </a:endParaRPr>
                    </a:p>
                    <a:p>
                      <a:pPr algn="ctr" fontAlgn="ctr"/>
                      <a:r>
                        <a:rPr lang="en-GB" sz="1600" b="1" i="0" u="none" strike="noStrike" dirty="0" smtClean="0">
                          <a:solidFill>
                            <a:srgbClr val="000000"/>
                          </a:solidFill>
                          <a:latin typeface="Arial"/>
                        </a:rPr>
                        <a:t> </a:t>
                      </a:r>
                      <a:r>
                        <a:rPr lang="en-GB" sz="1600" b="1" i="0" u="none" strike="noStrike" dirty="0">
                          <a:solidFill>
                            <a:srgbClr val="000000"/>
                          </a:solidFill>
                          <a:latin typeface="Arial"/>
                        </a:rPr>
                        <a:t>(Gas ~ 2p)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1600" b="1" i="0" u="none" strike="noStrike" dirty="0" smtClean="0">
                          <a:solidFill>
                            <a:srgbClr val="000000"/>
                          </a:solidFill>
                          <a:latin typeface="Times New Roman"/>
                        </a:rPr>
                        <a:t>Predictions May </a:t>
                      </a:r>
                      <a:r>
                        <a:rPr lang="en-GB" sz="1600" b="1" i="0" u="none" strike="noStrike" dirty="0">
                          <a:solidFill>
                            <a:srgbClr val="000000"/>
                          </a:solidFill>
                          <a:latin typeface="Times New Roman"/>
                        </a:rPr>
                        <a:t>2011  </a:t>
                      </a:r>
                      <a:endParaRPr lang="en-GB" sz="1600" b="1" i="0" u="none" strike="noStrike" dirty="0" smtClean="0">
                        <a:solidFill>
                          <a:srgbClr val="000000"/>
                        </a:solidFill>
                        <a:latin typeface="Times New Roman"/>
                      </a:endParaRPr>
                    </a:p>
                    <a:p>
                      <a:pPr algn="ctr" fontAlgn="ctr"/>
                      <a:r>
                        <a:rPr lang="en-GB" sz="1600" b="1" i="0" u="none" strike="noStrike" dirty="0" smtClean="0">
                          <a:solidFill>
                            <a:srgbClr val="000000"/>
                          </a:solidFill>
                          <a:latin typeface="Times New Roman"/>
                        </a:rPr>
                        <a:t> </a:t>
                      </a:r>
                      <a:r>
                        <a:rPr lang="en-GB" sz="1600" b="1" i="0" u="none" strike="noStrike" dirty="0">
                          <a:solidFill>
                            <a:srgbClr val="000000"/>
                          </a:solidFill>
                          <a:latin typeface="Times New Roman"/>
                        </a:rPr>
                        <a:t>(Gas ~ 8.0p)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13" name="Table 12"/>
          <p:cNvGraphicFramePr>
            <a:graphicFrameLocks noGrp="1"/>
          </p:cNvGraphicFramePr>
          <p:nvPr/>
        </p:nvGraphicFramePr>
        <p:xfrm>
          <a:off x="609600" y="1209675"/>
          <a:ext cx="6981825" cy="665594"/>
        </p:xfrm>
        <a:graphic>
          <a:graphicData uri="http://schemas.openxmlformats.org/drawingml/2006/table">
            <a:tbl>
              <a:tblPr/>
              <a:tblGrid>
                <a:gridCol w="1596571"/>
                <a:gridCol w="1741715"/>
                <a:gridCol w="2423885"/>
                <a:gridCol w="1219654"/>
              </a:tblGrid>
              <a:tr h="665594">
                <a:tc>
                  <a:txBody>
                    <a:bodyPr/>
                    <a:lstStyle/>
                    <a:p>
                      <a:pPr algn="l" fontAlgn="t"/>
                      <a:r>
                        <a:rPr lang="en-GB" sz="1800" b="1" i="0" u="none" strike="noStrike" dirty="0">
                          <a:solidFill>
                            <a:srgbClr val="000000"/>
                          </a:solidFill>
                          <a:latin typeface="+mj-lt"/>
                        </a:rPr>
                        <a:t>On Shore Wind</a:t>
                      </a:r>
                    </a:p>
                  </a:txBody>
                  <a:tcPr marL="0" marR="0" marT="0" marB="0" anchor="ctr">
                    <a:lnL w="25400" cap="flat" cmpd="dbl"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FF00"/>
                    </a:solidFill>
                  </a:tcPr>
                </a:tc>
                <a:tc>
                  <a:txBody>
                    <a:bodyPr/>
                    <a:lstStyle/>
                    <a:p>
                      <a:pPr algn="ctr" fontAlgn="t"/>
                      <a:r>
                        <a:rPr lang="en-GB" sz="1800" b="1" i="0" u="none" strike="noStrike" dirty="0">
                          <a:solidFill>
                            <a:srgbClr val="000000"/>
                          </a:solidFill>
                          <a:latin typeface="+mj-lt"/>
                        </a:rPr>
                        <a:t>~25% [~15000 x 3 MW turbines]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t"/>
                      <a:r>
                        <a:rPr lang="en-GB" sz="1800" b="1" i="0" u="none" strike="noStrike">
                          <a:solidFill>
                            <a:srgbClr val="000000"/>
                          </a:solidFill>
                          <a:latin typeface="+mj-lt"/>
                        </a:rPr>
                        <a:t>available now for commercial exploitation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GB" sz="1800" b="1" i="0" u="none" strike="noStrike" dirty="0">
                          <a:solidFill>
                            <a:srgbClr val="000000"/>
                          </a:solidFill>
                          <a:latin typeface="+mj-lt"/>
                        </a:rPr>
                        <a:t>~ 2+p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bl>
          </a:graphicData>
        </a:graphic>
      </p:graphicFrame>
      <p:graphicFrame>
        <p:nvGraphicFramePr>
          <p:cNvPr id="18" name="Table 17"/>
          <p:cNvGraphicFramePr>
            <a:graphicFrameLocks noGrp="1"/>
          </p:cNvGraphicFramePr>
          <p:nvPr/>
        </p:nvGraphicFramePr>
        <p:xfrm>
          <a:off x="614363" y="1889125"/>
          <a:ext cx="6991124" cy="822960"/>
        </p:xfrm>
        <a:graphic>
          <a:graphicData uri="http://schemas.openxmlformats.org/drawingml/2006/table">
            <a:tbl>
              <a:tblPr/>
              <a:tblGrid>
                <a:gridCol w="1606324"/>
                <a:gridCol w="1741714"/>
                <a:gridCol w="2409371"/>
                <a:gridCol w="1233715"/>
              </a:tblGrid>
              <a:tr h="728984">
                <a:tc>
                  <a:txBody>
                    <a:bodyPr/>
                    <a:lstStyle/>
                    <a:p>
                      <a:pPr algn="l" fontAlgn="t"/>
                      <a:r>
                        <a:rPr lang="en-GB" sz="1800" b="1" i="0" u="none" strike="noStrike" dirty="0">
                          <a:solidFill>
                            <a:srgbClr val="000000"/>
                          </a:solidFill>
                          <a:latin typeface="Times New Roman"/>
                        </a:rPr>
                        <a:t>Off Shore Wind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fontAlgn="ctr"/>
                      <a:r>
                        <a:rPr lang="en-GB" sz="1800" b="1" i="0" u="none" strike="noStrike">
                          <a:solidFill>
                            <a:srgbClr val="000000"/>
                          </a:solidFill>
                          <a:latin typeface="Times New Roman"/>
                        </a:rPr>
                        <a:t>25 - 50%</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t"/>
                      <a:r>
                        <a:rPr lang="en-GB" sz="1800" b="1" i="0" u="none" strike="noStrike">
                          <a:solidFill>
                            <a:srgbClr val="000000"/>
                          </a:solidFill>
                          <a:latin typeface="Times New Roman"/>
                        </a:rPr>
                        <a:t>some technical development needed  to reduce costs.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GB" sz="1800" b="1" i="0" u="none" strike="noStrike" dirty="0">
                          <a:solidFill>
                            <a:srgbClr val="000000"/>
                          </a:solidFill>
                          <a:latin typeface="Times New Roman"/>
                        </a:rPr>
                        <a:t>~2.5 - 3p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bl>
          </a:graphicData>
        </a:graphic>
      </p:graphicFrame>
      <p:graphicFrame>
        <p:nvGraphicFramePr>
          <p:cNvPr id="20" name="Table 19"/>
          <p:cNvGraphicFramePr>
            <a:graphicFrameLocks noGrp="1"/>
          </p:cNvGraphicFramePr>
          <p:nvPr/>
        </p:nvGraphicFramePr>
        <p:xfrm>
          <a:off x="7597775" y="1876425"/>
          <a:ext cx="1346655" cy="828675"/>
        </p:xfrm>
        <a:graphic>
          <a:graphicData uri="http://schemas.openxmlformats.org/drawingml/2006/table">
            <a:tbl>
              <a:tblPr/>
              <a:tblGrid>
                <a:gridCol w="1346655"/>
              </a:tblGrid>
              <a:tr h="828675">
                <a:tc>
                  <a:txBody>
                    <a:bodyPr/>
                    <a:lstStyle/>
                    <a:p>
                      <a:pPr algn="ctr" fontAlgn="ctr"/>
                      <a:r>
                        <a:rPr lang="en-GB" sz="1800" b="1" i="0" u="none" strike="noStrike" dirty="0">
                          <a:solidFill>
                            <a:srgbClr val="000000"/>
                          </a:solidFill>
                          <a:latin typeface="Times New Roman"/>
                        </a:rPr>
                        <a:t>12.5p +/- 2.5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bl>
          </a:graphicData>
        </a:graphic>
      </p:graphicFrame>
      <p:sp>
        <p:nvSpPr>
          <p:cNvPr id="35898" name="TextBox 11"/>
          <p:cNvSpPr txBox="1">
            <a:spLocks noChangeArrowheads="1"/>
          </p:cNvSpPr>
          <p:nvPr/>
        </p:nvSpPr>
        <p:spPr bwMode="auto">
          <a:xfrm>
            <a:off x="609600" y="6302375"/>
            <a:ext cx="7591425" cy="584200"/>
          </a:xfrm>
          <a:prstGeom prst="rect">
            <a:avLst/>
          </a:prstGeom>
          <a:noFill/>
          <a:ln w="9525">
            <a:noFill/>
            <a:miter lim="800000"/>
            <a:headEnd/>
            <a:tailEnd/>
          </a:ln>
        </p:spPr>
        <p:txBody>
          <a:bodyPr>
            <a:spAutoFit/>
          </a:bodyPr>
          <a:lstStyle/>
          <a:p>
            <a:r>
              <a:rPr lang="en-GB" sz="1600" b="1">
                <a:latin typeface="Times New Roman" pitchFamily="18" charset="0"/>
                <a:cs typeface="Times New Roman" pitchFamily="18" charset="0"/>
              </a:rPr>
              <a:t>Future prices from Climate Change Report (May 2011) or  RO/FITs where not  otherwise specified</a:t>
            </a:r>
          </a:p>
        </p:txBody>
      </p:sp>
      <p:graphicFrame>
        <p:nvGraphicFramePr>
          <p:cNvPr id="23" name="Table 22"/>
          <p:cNvGraphicFramePr>
            <a:graphicFrameLocks noGrp="1"/>
          </p:cNvGraphicFramePr>
          <p:nvPr/>
        </p:nvGraphicFramePr>
        <p:xfrm>
          <a:off x="638175" y="2716213"/>
          <a:ext cx="6995886" cy="728984"/>
        </p:xfrm>
        <a:graphic>
          <a:graphicData uri="http://schemas.openxmlformats.org/drawingml/2006/table">
            <a:tbl>
              <a:tblPr/>
              <a:tblGrid>
                <a:gridCol w="1567542"/>
                <a:gridCol w="1741715"/>
                <a:gridCol w="2423885"/>
                <a:gridCol w="1262744"/>
              </a:tblGrid>
              <a:tr h="728984">
                <a:tc>
                  <a:txBody>
                    <a:bodyPr/>
                    <a:lstStyle/>
                    <a:p>
                      <a:pPr algn="ctr" fontAlgn="t"/>
                      <a:r>
                        <a:rPr lang="en-GB" sz="1800" b="1" i="0" u="none" strike="noStrike" dirty="0">
                          <a:solidFill>
                            <a:srgbClr val="00FFFF"/>
                          </a:solidFill>
                          <a:latin typeface="Times New Roman"/>
                        </a:rPr>
                        <a:t>Hydro (mini - micro)</a:t>
                      </a:r>
                    </a:p>
                  </a:txBody>
                  <a:tcPr marL="0" marR="0" marT="0" marB="0" anchor="ctr">
                    <a:lnL w="25400" cap="flat" cmpd="dbl"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GB" sz="1800" b="1" i="0" u="none" strike="noStrike">
                          <a:solidFill>
                            <a:srgbClr val="00FFFF"/>
                          </a:solidFill>
                          <a:latin typeface="Times New Roman"/>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t"/>
                      <a:r>
                        <a:rPr lang="en-GB" sz="1800" b="1" i="0" u="none" strike="noStrike">
                          <a:solidFill>
                            <a:srgbClr val="00FFFF"/>
                          </a:solidFill>
                          <a:latin typeface="Times New Roman"/>
                        </a:rPr>
                        <a:t>technically mature, but limited potential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GB" sz="1800" b="1" i="0" u="none" strike="noStrike" dirty="0">
                          <a:solidFill>
                            <a:srgbClr val="00FFFF"/>
                          </a:solidFill>
                          <a:latin typeface="Times New Roman"/>
                        </a:rPr>
                        <a:t>2.5 - 3p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bl>
          </a:graphicData>
        </a:graphic>
      </p:graphicFrame>
      <p:graphicFrame>
        <p:nvGraphicFramePr>
          <p:cNvPr id="24" name="Table 23"/>
          <p:cNvGraphicFramePr>
            <a:graphicFrameLocks noGrp="1"/>
          </p:cNvGraphicFramePr>
          <p:nvPr/>
        </p:nvGraphicFramePr>
        <p:xfrm>
          <a:off x="7591425" y="2714625"/>
          <a:ext cx="1320799" cy="724578"/>
        </p:xfrm>
        <a:graphic>
          <a:graphicData uri="http://schemas.openxmlformats.org/drawingml/2006/table">
            <a:tbl>
              <a:tblPr/>
              <a:tblGrid>
                <a:gridCol w="1320799"/>
              </a:tblGrid>
              <a:tr h="724578">
                <a:tc>
                  <a:txBody>
                    <a:bodyPr/>
                    <a:lstStyle/>
                    <a:p>
                      <a:pPr algn="ctr" fontAlgn="ctr">
                        <a:lnSpc>
                          <a:spcPts val="1800"/>
                        </a:lnSpc>
                      </a:pPr>
                      <a:r>
                        <a:rPr lang="en-GB" sz="1800" b="1" i="0" u="none" strike="noStrike" dirty="0">
                          <a:solidFill>
                            <a:srgbClr val="00FFFF"/>
                          </a:solidFill>
                          <a:latin typeface="Times New Roman"/>
                        </a:rPr>
                        <a:t>11p for &lt;2MW projects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bl>
          </a:graphicData>
        </a:graphic>
      </p:graphicFrame>
      <p:pic>
        <p:nvPicPr>
          <p:cNvPr id="14" name="Picture 9" descr="ZICER4"/>
          <p:cNvPicPr>
            <a:picLocks noChangeAspect="1" noChangeArrowheads="1"/>
          </p:cNvPicPr>
          <p:nvPr/>
        </p:nvPicPr>
        <p:blipFill>
          <a:blip r:embed="rId3" cstate="print"/>
          <a:srcRect l="5" t="7549"/>
          <a:stretch>
            <a:fillRect/>
          </a:stretch>
        </p:blipFill>
        <p:spPr bwMode="auto">
          <a:xfrm>
            <a:off x="592138" y="1204913"/>
            <a:ext cx="7470775" cy="4375150"/>
          </a:xfrm>
          <a:prstGeom prst="rect">
            <a:avLst/>
          </a:prstGeom>
          <a:noFill/>
          <a:ln w="9525">
            <a:noFill/>
            <a:miter lim="800000"/>
            <a:headEnd/>
            <a:tailEnd/>
          </a:ln>
        </p:spPr>
      </p:pic>
      <p:sp>
        <p:nvSpPr>
          <p:cNvPr id="15" name="TextBox 14"/>
          <p:cNvSpPr txBox="1">
            <a:spLocks noChangeArrowheads="1"/>
          </p:cNvSpPr>
          <p:nvPr/>
        </p:nvSpPr>
        <p:spPr bwMode="auto">
          <a:xfrm>
            <a:off x="850900" y="1301750"/>
            <a:ext cx="7161213" cy="646113"/>
          </a:xfrm>
          <a:prstGeom prst="rect">
            <a:avLst/>
          </a:prstGeom>
          <a:solidFill>
            <a:srgbClr val="FFFFCC"/>
          </a:solidFill>
          <a:ln w="9525">
            <a:solidFill>
              <a:srgbClr val="FF0000"/>
            </a:solidFill>
            <a:miter lim="800000"/>
            <a:headEnd/>
            <a:tailEnd/>
          </a:ln>
        </p:spPr>
        <p:txBody>
          <a:bodyPr>
            <a:spAutoFit/>
          </a:bodyPr>
          <a:lstStyle/>
          <a:p>
            <a:r>
              <a:rPr lang="en-GB" b="1">
                <a:latin typeface="Times New Roman" pitchFamily="18" charset="0"/>
                <a:cs typeface="Times New Roman" pitchFamily="18" charset="0"/>
              </a:rPr>
              <a:t>Climate Change Report suggests that 1.6 TWh (0.4%) might be achieved by 2020 which is equivalent to ~ 2.0 GW.</a:t>
            </a:r>
          </a:p>
        </p:txBody>
      </p:sp>
      <p:graphicFrame>
        <p:nvGraphicFramePr>
          <p:cNvPr id="17" name="Table 16"/>
          <p:cNvGraphicFramePr>
            <a:graphicFrameLocks noGrp="1"/>
          </p:cNvGraphicFramePr>
          <p:nvPr/>
        </p:nvGraphicFramePr>
        <p:xfrm>
          <a:off x="609600" y="5297488"/>
          <a:ext cx="6981371" cy="1022163"/>
        </p:xfrm>
        <a:graphic>
          <a:graphicData uri="http://schemas.openxmlformats.org/drawingml/2006/table">
            <a:tbl>
              <a:tblPr/>
              <a:tblGrid>
                <a:gridCol w="1625600"/>
                <a:gridCol w="1627736"/>
                <a:gridCol w="2508835"/>
                <a:gridCol w="1219200"/>
              </a:tblGrid>
              <a:tr h="1022163">
                <a:tc>
                  <a:txBody>
                    <a:bodyPr/>
                    <a:lstStyle/>
                    <a:p>
                      <a:pPr algn="l" fontAlgn="ctr"/>
                      <a:r>
                        <a:rPr lang="en-GB" sz="1500" b="1" i="0" u="none" strike="noStrike" dirty="0">
                          <a:solidFill>
                            <a:srgbClr val="FFFF00"/>
                          </a:solidFill>
                          <a:latin typeface="Times New Roman"/>
                        </a:rPr>
                        <a:t>Photovoltaic</a:t>
                      </a:r>
                    </a:p>
                  </a:txBody>
                  <a:tcPr marL="0" marR="0" marT="0" marB="0" anchor="ctr">
                    <a:lnL w="25400" cap="flat" cmpd="dbl"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500" b="1" i="0" u="none" strike="noStrike">
                          <a:solidFill>
                            <a:srgbClr val="FFFF00"/>
                          </a:solidFill>
                          <a:latin typeface="Times New Roman"/>
                        </a:rPr>
                        <a:t>&lt;&lt;5% even assuming 10 GW of installation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500" b="1" i="0" u="none" strike="noStrike">
                          <a:solidFill>
                            <a:srgbClr val="FFFF00"/>
                          </a:solidFill>
                          <a:latin typeface="Times New Roman"/>
                        </a:rPr>
                        <a:t>available, but much further research needed to bring down costs significantly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500" b="1" i="0" u="none" strike="noStrike" dirty="0">
                          <a:solidFill>
                            <a:srgbClr val="FFFF00"/>
                          </a:solidFill>
                          <a:latin typeface="Times New Roman"/>
                        </a:rPr>
                        <a:t>15+ 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graphicFrame>
        <p:nvGraphicFramePr>
          <p:cNvPr id="25" name="Table 24"/>
          <p:cNvGraphicFramePr>
            <a:graphicFrameLocks noGrp="1"/>
          </p:cNvGraphicFramePr>
          <p:nvPr/>
        </p:nvGraphicFramePr>
        <p:xfrm>
          <a:off x="7589838" y="5295900"/>
          <a:ext cx="1409700" cy="1002620"/>
        </p:xfrm>
        <a:graphic>
          <a:graphicData uri="http://schemas.openxmlformats.org/drawingml/2006/table">
            <a:tbl>
              <a:tblPr/>
              <a:tblGrid>
                <a:gridCol w="1409700"/>
              </a:tblGrid>
              <a:tr h="1002620">
                <a:tc>
                  <a:txBody>
                    <a:bodyPr/>
                    <a:lstStyle/>
                    <a:p>
                      <a:pPr algn="ctr" fontAlgn="ctr"/>
                      <a:r>
                        <a:rPr lang="en-GB" sz="1800" b="1" i="0" u="none" strike="noStrike" dirty="0">
                          <a:solidFill>
                            <a:srgbClr val="FFFF00"/>
                          </a:solidFill>
                          <a:latin typeface="Times New Roman"/>
                        </a:rPr>
                        <a:t>25p +/-8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par>
                          <p:cTn id="8" fill="hold">
                            <p:stCondLst>
                              <p:cond delay="500"/>
                            </p:stCondLst>
                            <p:childTnLst>
                              <p:par>
                                <p:cTn id="9" presetID="9" presetClass="entr" presetSubtype="0" fill="hold" nodeType="afterEffect">
                                  <p:stCondLst>
                                    <p:cond delay="150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1000"/>
                                        <p:tgtEl>
                                          <p:spTgt spid="14"/>
                                        </p:tgtEl>
                                      </p:cBhvr>
                                    </p:animEffect>
                                  </p:childTnLst>
                                </p:cTn>
                              </p:par>
                            </p:childTnLst>
                          </p:cTn>
                        </p:par>
                        <p:par>
                          <p:cTn id="12" fill="hold">
                            <p:stCondLst>
                              <p:cond delay="3000"/>
                            </p:stCondLst>
                            <p:childTnLst>
                              <p:par>
                                <p:cTn id="13" presetID="9"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dissolve">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2"/>
          </p:nvPr>
        </p:nvSpPr>
        <p:spPr bwMode="auto">
          <a:xfrm>
            <a:off x="7010400" y="6353175"/>
            <a:ext cx="2133600" cy="476250"/>
          </a:xfrm>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08465D47-F838-4CB9-99E9-E752BAC53405}" type="slidenum">
              <a:rPr lang="en-GB" smtClean="0">
                <a:solidFill>
                  <a:srgbClr val="FFFF99"/>
                </a:solidFill>
              </a:rPr>
              <a:pPr eaLnBrk="0" fontAlgn="base" hangingPunct="0">
                <a:spcBef>
                  <a:spcPct val="0"/>
                </a:spcBef>
                <a:spcAft>
                  <a:spcPct val="0"/>
                </a:spcAft>
              </a:pPr>
              <a:t>15</a:t>
            </a:fld>
            <a:endParaRPr lang="en-GB" smtClean="0">
              <a:solidFill>
                <a:srgbClr val="FFFF99"/>
              </a:solidFill>
            </a:endParaRPr>
          </a:p>
        </p:txBody>
      </p:sp>
      <p:sp>
        <p:nvSpPr>
          <p:cNvPr id="36867" name="Text Box 6"/>
          <p:cNvSpPr txBox="1">
            <a:spLocks noChangeArrowheads="1"/>
          </p:cNvSpPr>
          <p:nvPr/>
        </p:nvSpPr>
        <p:spPr bwMode="auto">
          <a:xfrm>
            <a:off x="566738" y="14288"/>
            <a:ext cx="8577262" cy="369887"/>
          </a:xfrm>
          <a:prstGeom prst="rect">
            <a:avLst/>
          </a:prstGeom>
          <a:solidFill>
            <a:srgbClr val="FF0000"/>
          </a:solidFill>
          <a:ln w="9525">
            <a:noFill/>
            <a:miter lim="800000"/>
            <a:headEnd/>
            <a:tailEnd/>
          </a:ln>
        </p:spPr>
        <p:txBody>
          <a:bodyPr>
            <a:spAutoFit/>
          </a:bodyPr>
          <a:lstStyle/>
          <a:p>
            <a:pPr algn="ctr">
              <a:spcBef>
                <a:spcPct val="50000"/>
              </a:spcBef>
            </a:pPr>
            <a:r>
              <a:rPr lang="en-GB" b="1">
                <a:solidFill>
                  <a:schemeClr val="bg1"/>
                </a:solidFill>
              </a:rPr>
              <a:t>Options for Electricity Generation in 2020 - Renewable</a:t>
            </a:r>
            <a:endParaRPr lang="en-GB">
              <a:solidFill>
                <a:schemeClr val="bg1"/>
              </a:solidFill>
            </a:endParaRPr>
          </a:p>
        </p:txBody>
      </p:sp>
      <p:graphicFrame>
        <p:nvGraphicFramePr>
          <p:cNvPr id="19" name="Table 18"/>
          <p:cNvGraphicFramePr>
            <a:graphicFrameLocks noGrp="1"/>
          </p:cNvGraphicFramePr>
          <p:nvPr/>
        </p:nvGraphicFramePr>
        <p:xfrm>
          <a:off x="7596188" y="1185863"/>
          <a:ext cx="1343024" cy="695324"/>
        </p:xfrm>
        <a:graphic>
          <a:graphicData uri="http://schemas.openxmlformats.org/drawingml/2006/table">
            <a:tbl>
              <a:tblPr/>
              <a:tblGrid>
                <a:gridCol w="1343024"/>
              </a:tblGrid>
              <a:tr h="695324">
                <a:tc>
                  <a:txBody>
                    <a:bodyPr/>
                    <a:lstStyle/>
                    <a:p>
                      <a:pPr algn="ctr" fontAlgn="ctr"/>
                      <a:r>
                        <a:rPr lang="en-GB" sz="1800" b="1" i="0" u="none" strike="noStrike" dirty="0">
                          <a:solidFill>
                            <a:srgbClr val="000000"/>
                          </a:solidFill>
                          <a:latin typeface="Times New Roman"/>
                        </a:rPr>
                        <a:t>~8.2p </a:t>
                      </a:r>
                      <a:endParaRPr lang="en-GB" sz="1800" b="1" i="0" u="none" strike="noStrike" dirty="0" smtClean="0">
                        <a:solidFill>
                          <a:srgbClr val="000000"/>
                        </a:solidFill>
                        <a:latin typeface="Times New Roman"/>
                      </a:endParaRPr>
                    </a:p>
                    <a:p>
                      <a:pPr algn="ctr" fontAlgn="ctr"/>
                      <a:r>
                        <a:rPr lang="en-GB" sz="1800" b="1" i="0" u="none" strike="noStrike" dirty="0" smtClean="0">
                          <a:solidFill>
                            <a:srgbClr val="000000"/>
                          </a:solidFill>
                          <a:latin typeface="Times New Roman"/>
                        </a:rPr>
                        <a:t>+/- </a:t>
                      </a:r>
                      <a:r>
                        <a:rPr lang="en-GB" sz="1800" b="1" i="0" u="none" strike="noStrike" dirty="0">
                          <a:solidFill>
                            <a:srgbClr val="000000"/>
                          </a:solidFill>
                          <a:latin typeface="Times New Roman"/>
                        </a:rPr>
                        <a:t>0.8p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bl>
          </a:graphicData>
        </a:graphic>
      </p:graphicFrame>
      <p:graphicFrame>
        <p:nvGraphicFramePr>
          <p:cNvPr id="12" name="Table 11"/>
          <p:cNvGraphicFramePr>
            <a:graphicFrameLocks noGrp="1"/>
          </p:cNvGraphicFramePr>
          <p:nvPr/>
        </p:nvGraphicFramePr>
        <p:xfrm>
          <a:off x="595313" y="374650"/>
          <a:ext cx="8345715" cy="824023"/>
        </p:xfrm>
        <a:graphic>
          <a:graphicData uri="http://schemas.openxmlformats.org/drawingml/2006/table">
            <a:tbl>
              <a:tblPr/>
              <a:tblGrid>
                <a:gridCol w="1625602"/>
                <a:gridCol w="4151085"/>
                <a:gridCol w="1222553"/>
                <a:gridCol w="1346475"/>
              </a:tblGrid>
              <a:tr h="824023">
                <a:tc>
                  <a:txBody>
                    <a:bodyPr/>
                    <a:lstStyle/>
                    <a:p>
                      <a:pPr algn="l" fontAlgn="t"/>
                      <a:r>
                        <a:rPr lang="en-GB" sz="1700" b="1" i="0" u="none" strike="noStrike" dirty="0">
                          <a:solidFill>
                            <a:srgbClr val="000000"/>
                          </a:solidFill>
                          <a:latin typeface="Times New Roman"/>
                        </a:rPr>
                        <a:t>  </a:t>
                      </a: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GB" sz="1700" b="1" i="0" u="none" strike="noStrike" dirty="0">
                          <a:solidFill>
                            <a:srgbClr val="000000"/>
                          </a:solidFill>
                          <a:latin typeface="Times New Roman"/>
                        </a:rPr>
                        <a:t>Potential contribution to electricity supply in 2020  and drivers/barriers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1600" b="1" i="0" u="none" strike="noStrike" dirty="0">
                          <a:solidFill>
                            <a:srgbClr val="000000"/>
                          </a:solidFill>
                          <a:latin typeface="Arial"/>
                        </a:rPr>
                        <a:t>2002     </a:t>
                      </a:r>
                      <a:endParaRPr lang="en-GB" sz="1600" b="1" i="0" u="none" strike="noStrike" dirty="0" smtClean="0">
                        <a:solidFill>
                          <a:srgbClr val="000000"/>
                        </a:solidFill>
                        <a:latin typeface="Arial"/>
                      </a:endParaRPr>
                    </a:p>
                    <a:p>
                      <a:pPr algn="ctr" fontAlgn="ctr"/>
                      <a:r>
                        <a:rPr lang="en-GB" sz="1600" b="1" i="0" u="none" strike="noStrike" dirty="0" smtClean="0">
                          <a:solidFill>
                            <a:srgbClr val="000000"/>
                          </a:solidFill>
                          <a:latin typeface="Arial"/>
                        </a:rPr>
                        <a:t> </a:t>
                      </a:r>
                      <a:r>
                        <a:rPr lang="en-GB" sz="1600" b="1" i="0" u="none" strike="noStrike" dirty="0">
                          <a:solidFill>
                            <a:srgbClr val="000000"/>
                          </a:solidFill>
                          <a:latin typeface="Arial"/>
                        </a:rPr>
                        <a:t>(Gas ~ 2p)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1600" b="1" i="0" u="none" strike="noStrike" dirty="0" smtClean="0">
                          <a:solidFill>
                            <a:srgbClr val="000000"/>
                          </a:solidFill>
                          <a:latin typeface="Times New Roman"/>
                        </a:rPr>
                        <a:t>Predictions May </a:t>
                      </a:r>
                      <a:r>
                        <a:rPr lang="en-GB" sz="1600" b="1" i="0" u="none" strike="noStrike" dirty="0">
                          <a:solidFill>
                            <a:srgbClr val="000000"/>
                          </a:solidFill>
                          <a:latin typeface="Times New Roman"/>
                        </a:rPr>
                        <a:t>2011  </a:t>
                      </a:r>
                      <a:endParaRPr lang="en-GB" sz="1600" b="1" i="0" u="none" strike="noStrike" dirty="0" smtClean="0">
                        <a:solidFill>
                          <a:srgbClr val="000000"/>
                        </a:solidFill>
                        <a:latin typeface="Times New Roman"/>
                      </a:endParaRPr>
                    </a:p>
                    <a:p>
                      <a:pPr algn="ctr" fontAlgn="ctr"/>
                      <a:r>
                        <a:rPr lang="en-GB" sz="1600" b="1" i="0" u="none" strike="noStrike" dirty="0" smtClean="0">
                          <a:solidFill>
                            <a:srgbClr val="000000"/>
                          </a:solidFill>
                          <a:latin typeface="Times New Roman"/>
                        </a:rPr>
                        <a:t> </a:t>
                      </a:r>
                      <a:r>
                        <a:rPr lang="en-GB" sz="1600" b="1" i="0" u="none" strike="noStrike" dirty="0">
                          <a:solidFill>
                            <a:srgbClr val="000000"/>
                          </a:solidFill>
                          <a:latin typeface="Times New Roman"/>
                        </a:rPr>
                        <a:t>(Gas ~ 8.0p)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13" name="Table 12"/>
          <p:cNvGraphicFramePr>
            <a:graphicFrameLocks noGrp="1"/>
          </p:cNvGraphicFramePr>
          <p:nvPr/>
        </p:nvGraphicFramePr>
        <p:xfrm>
          <a:off x="609600" y="1209675"/>
          <a:ext cx="6981825" cy="665594"/>
        </p:xfrm>
        <a:graphic>
          <a:graphicData uri="http://schemas.openxmlformats.org/drawingml/2006/table">
            <a:tbl>
              <a:tblPr/>
              <a:tblGrid>
                <a:gridCol w="1596571"/>
                <a:gridCol w="1741715"/>
                <a:gridCol w="2423885"/>
                <a:gridCol w="1219654"/>
              </a:tblGrid>
              <a:tr h="665594">
                <a:tc>
                  <a:txBody>
                    <a:bodyPr/>
                    <a:lstStyle/>
                    <a:p>
                      <a:pPr algn="l" fontAlgn="t"/>
                      <a:r>
                        <a:rPr lang="en-GB" sz="1800" b="1" i="0" u="none" strike="noStrike" dirty="0">
                          <a:solidFill>
                            <a:srgbClr val="000000"/>
                          </a:solidFill>
                          <a:latin typeface="+mj-lt"/>
                        </a:rPr>
                        <a:t>On Shore Wind</a:t>
                      </a:r>
                    </a:p>
                  </a:txBody>
                  <a:tcPr marL="0" marR="0" marT="0" marB="0" anchor="ctr">
                    <a:lnL w="25400" cap="flat" cmpd="dbl"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FF00"/>
                    </a:solidFill>
                  </a:tcPr>
                </a:tc>
                <a:tc>
                  <a:txBody>
                    <a:bodyPr/>
                    <a:lstStyle/>
                    <a:p>
                      <a:pPr algn="ctr" fontAlgn="t"/>
                      <a:r>
                        <a:rPr lang="en-GB" sz="1800" b="1" i="0" u="none" strike="noStrike" dirty="0">
                          <a:solidFill>
                            <a:srgbClr val="000000"/>
                          </a:solidFill>
                          <a:latin typeface="+mj-lt"/>
                        </a:rPr>
                        <a:t>~25% [~15000 x 3 MW turbines]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t"/>
                      <a:r>
                        <a:rPr lang="en-GB" sz="1800" b="1" i="0" u="none" strike="noStrike">
                          <a:solidFill>
                            <a:srgbClr val="000000"/>
                          </a:solidFill>
                          <a:latin typeface="+mj-lt"/>
                        </a:rPr>
                        <a:t>available now for commercial exploitation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GB" sz="1800" b="1" i="0" u="none" strike="noStrike" dirty="0">
                          <a:solidFill>
                            <a:srgbClr val="000000"/>
                          </a:solidFill>
                          <a:latin typeface="+mj-lt"/>
                        </a:rPr>
                        <a:t>~ 2+p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bl>
          </a:graphicData>
        </a:graphic>
      </p:graphicFrame>
      <p:graphicFrame>
        <p:nvGraphicFramePr>
          <p:cNvPr id="18" name="Table 17"/>
          <p:cNvGraphicFramePr>
            <a:graphicFrameLocks noGrp="1"/>
          </p:cNvGraphicFramePr>
          <p:nvPr/>
        </p:nvGraphicFramePr>
        <p:xfrm>
          <a:off x="614363" y="1889125"/>
          <a:ext cx="6991124" cy="822960"/>
        </p:xfrm>
        <a:graphic>
          <a:graphicData uri="http://schemas.openxmlformats.org/drawingml/2006/table">
            <a:tbl>
              <a:tblPr/>
              <a:tblGrid>
                <a:gridCol w="1606324"/>
                <a:gridCol w="1741714"/>
                <a:gridCol w="2409371"/>
                <a:gridCol w="1233715"/>
              </a:tblGrid>
              <a:tr h="728984">
                <a:tc>
                  <a:txBody>
                    <a:bodyPr/>
                    <a:lstStyle/>
                    <a:p>
                      <a:pPr algn="l" fontAlgn="t"/>
                      <a:r>
                        <a:rPr lang="en-GB" sz="1800" b="1" i="0" u="none" strike="noStrike" dirty="0">
                          <a:solidFill>
                            <a:srgbClr val="000000"/>
                          </a:solidFill>
                          <a:latin typeface="Times New Roman"/>
                        </a:rPr>
                        <a:t>Off Shore Wind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fontAlgn="ctr"/>
                      <a:r>
                        <a:rPr lang="en-GB" sz="1800" b="1" i="0" u="none" strike="noStrike">
                          <a:solidFill>
                            <a:srgbClr val="000000"/>
                          </a:solidFill>
                          <a:latin typeface="Times New Roman"/>
                        </a:rPr>
                        <a:t>25 - 50%</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t"/>
                      <a:r>
                        <a:rPr lang="en-GB" sz="1800" b="1" i="0" u="none" strike="noStrike">
                          <a:solidFill>
                            <a:srgbClr val="000000"/>
                          </a:solidFill>
                          <a:latin typeface="Times New Roman"/>
                        </a:rPr>
                        <a:t>some technical development needed  to reduce costs.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GB" sz="1800" b="1" i="0" u="none" strike="noStrike" dirty="0">
                          <a:solidFill>
                            <a:srgbClr val="000000"/>
                          </a:solidFill>
                          <a:latin typeface="Times New Roman"/>
                        </a:rPr>
                        <a:t>~2.5 - 3p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bl>
          </a:graphicData>
        </a:graphic>
      </p:graphicFrame>
      <p:graphicFrame>
        <p:nvGraphicFramePr>
          <p:cNvPr id="20" name="Table 19"/>
          <p:cNvGraphicFramePr>
            <a:graphicFrameLocks noGrp="1"/>
          </p:cNvGraphicFramePr>
          <p:nvPr/>
        </p:nvGraphicFramePr>
        <p:xfrm>
          <a:off x="7597775" y="1876425"/>
          <a:ext cx="1346655" cy="828675"/>
        </p:xfrm>
        <a:graphic>
          <a:graphicData uri="http://schemas.openxmlformats.org/drawingml/2006/table">
            <a:tbl>
              <a:tblPr/>
              <a:tblGrid>
                <a:gridCol w="1346655"/>
              </a:tblGrid>
              <a:tr h="828675">
                <a:tc>
                  <a:txBody>
                    <a:bodyPr/>
                    <a:lstStyle/>
                    <a:p>
                      <a:pPr algn="ctr" fontAlgn="ctr"/>
                      <a:r>
                        <a:rPr lang="en-GB" sz="1800" b="1" i="0" u="none" strike="noStrike" dirty="0">
                          <a:solidFill>
                            <a:srgbClr val="000000"/>
                          </a:solidFill>
                          <a:latin typeface="Times New Roman"/>
                        </a:rPr>
                        <a:t>12.5p +/- 2.5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bl>
          </a:graphicData>
        </a:graphic>
      </p:graphicFrame>
      <p:sp>
        <p:nvSpPr>
          <p:cNvPr id="36922" name="TextBox 11"/>
          <p:cNvSpPr txBox="1">
            <a:spLocks noChangeArrowheads="1"/>
          </p:cNvSpPr>
          <p:nvPr/>
        </p:nvSpPr>
        <p:spPr bwMode="auto">
          <a:xfrm>
            <a:off x="165100" y="6519863"/>
            <a:ext cx="8737600" cy="338137"/>
          </a:xfrm>
          <a:prstGeom prst="rect">
            <a:avLst/>
          </a:prstGeom>
          <a:noFill/>
          <a:ln w="9525">
            <a:noFill/>
            <a:miter lim="800000"/>
            <a:headEnd/>
            <a:tailEnd/>
          </a:ln>
        </p:spPr>
        <p:txBody>
          <a:bodyPr>
            <a:spAutoFit/>
          </a:bodyPr>
          <a:lstStyle/>
          <a:p>
            <a:r>
              <a:rPr lang="en-GB" sz="1600" b="1">
                <a:latin typeface="Times New Roman" pitchFamily="18" charset="0"/>
                <a:cs typeface="Times New Roman" pitchFamily="18" charset="0"/>
              </a:rPr>
              <a:t>Future prices from Climate Change Report (May 2011) or  RO/FITs where not  otherwise specified</a:t>
            </a:r>
          </a:p>
        </p:txBody>
      </p:sp>
      <p:graphicFrame>
        <p:nvGraphicFramePr>
          <p:cNvPr id="23" name="Table 22"/>
          <p:cNvGraphicFramePr>
            <a:graphicFrameLocks noGrp="1"/>
          </p:cNvGraphicFramePr>
          <p:nvPr/>
        </p:nvGraphicFramePr>
        <p:xfrm>
          <a:off x="609600" y="2716213"/>
          <a:ext cx="7024913" cy="728984"/>
        </p:xfrm>
        <a:graphic>
          <a:graphicData uri="http://schemas.openxmlformats.org/drawingml/2006/table">
            <a:tbl>
              <a:tblPr/>
              <a:tblGrid>
                <a:gridCol w="1574046"/>
                <a:gridCol w="1748942"/>
                <a:gridCol w="2433942"/>
                <a:gridCol w="1267983"/>
              </a:tblGrid>
              <a:tr h="728984">
                <a:tc>
                  <a:txBody>
                    <a:bodyPr/>
                    <a:lstStyle/>
                    <a:p>
                      <a:pPr algn="ctr" fontAlgn="t"/>
                      <a:r>
                        <a:rPr lang="en-GB" sz="1800" b="1" i="0" u="none" strike="noStrike" dirty="0">
                          <a:solidFill>
                            <a:srgbClr val="00FFFF"/>
                          </a:solidFill>
                          <a:latin typeface="Times New Roman"/>
                        </a:rPr>
                        <a:t>Hydro (mini - micro)</a:t>
                      </a:r>
                    </a:p>
                  </a:txBody>
                  <a:tcPr marL="0" marR="0" marT="0" marB="0" anchor="ctr">
                    <a:lnL w="25400" cap="flat" cmpd="dbl"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GB" sz="1800" b="1" i="0" u="none" strike="noStrike">
                          <a:solidFill>
                            <a:srgbClr val="00FFFF"/>
                          </a:solidFill>
                          <a:latin typeface="Times New Roman"/>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t"/>
                      <a:r>
                        <a:rPr lang="en-GB" sz="1800" b="1" i="0" u="none" strike="noStrike">
                          <a:solidFill>
                            <a:srgbClr val="00FFFF"/>
                          </a:solidFill>
                          <a:latin typeface="Times New Roman"/>
                        </a:rPr>
                        <a:t>technically mature, but limited potential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GB" sz="1800" b="1" i="0" u="none" strike="noStrike" dirty="0">
                          <a:solidFill>
                            <a:srgbClr val="00FFFF"/>
                          </a:solidFill>
                          <a:latin typeface="Times New Roman"/>
                        </a:rPr>
                        <a:t>2.5 - 3p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bl>
          </a:graphicData>
        </a:graphic>
      </p:graphicFrame>
      <p:graphicFrame>
        <p:nvGraphicFramePr>
          <p:cNvPr id="24" name="Table 23"/>
          <p:cNvGraphicFramePr>
            <a:graphicFrameLocks noGrp="1"/>
          </p:cNvGraphicFramePr>
          <p:nvPr/>
        </p:nvGraphicFramePr>
        <p:xfrm>
          <a:off x="7591425" y="2714625"/>
          <a:ext cx="1320799" cy="724578"/>
        </p:xfrm>
        <a:graphic>
          <a:graphicData uri="http://schemas.openxmlformats.org/drawingml/2006/table">
            <a:tbl>
              <a:tblPr/>
              <a:tblGrid>
                <a:gridCol w="1320799"/>
              </a:tblGrid>
              <a:tr h="724578">
                <a:tc>
                  <a:txBody>
                    <a:bodyPr/>
                    <a:lstStyle/>
                    <a:p>
                      <a:pPr algn="ctr" fontAlgn="ctr">
                        <a:lnSpc>
                          <a:spcPts val="1800"/>
                        </a:lnSpc>
                      </a:pPr>
                      <a:r>
                        <a:rPr lang="en-GB" sz="1800" b="1" i="0" u="none" strike="noStrike" dirty="0">
                          <a:solidFill>
                            <a:srgbClr val="00FFFF"/>
                          </a:solidFill>
                          <a:latin typeface="Times New Roman"/>
                        </a:rPr>
                        <a:t>11p for &lt;2MW projects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bl>
          </a:graphicData>
        </a:graphic>
      </p:graphicFrame>
      <p:graphicFrame>
        <p:nvGraphicFramePr>
          <p:cNvPr id="17" name="Table 16"/>
          <p:cNvGraphicFramePr>
            <a:graphicFrameLocks noGrp="1"/>
          </p:cNvGraphicFramePr>
          <p:nvPr/>
        </p:nvGraphicFramePr>
        <p:xfrm>
          <a:off x="623888" y="3440113"/>
          <a:ext cx="6952344" cy="1022163"/>
        </p:xfrm>
        <a:graphic>
          <a:graphicData uri="http://schemas.openxmlformats.org/drawingml/2006/table">
            <a:tbl>
              <a:tblPr/>
              <a:tblGrid>
                <a:gridCol w="1618841"/>
                <a:gridCol w="1748926"/>
                <a:gridCol w="2413808"/>
                <a:gridCol w="1170769"/>
              </a:tblGrid>
              <a:tr h="1022163">
                <a:tc>
                  <a:txBody>
                    <a:bodyPr/>
                    <a:lstStyle/>
                    <a:p>
                      <a:pPr algn="l" fontAlgn="ctr"/>
                      <a:r>
                        <a:rPr lang="en-GB" sz="1500" b="1" i="0" u="none" strike="noStrike" dirty="0">
                          <a:solidFill>
                            <a:srgbClr val="FFFF00"/>
                          </a:solidFill>
                          <a:latin typeface="Times New Roman"/>
                        </a:rPr>
                        <a:t>Photovoltaic</a:t>
                      </a:r>
                    </a:p>
                  </a:txBody>
                  <a:tcPr marL="0" marR="0" marT="0" marB="0" anchor="ctr">
                    <a:lnL w="25400" cap="flat" cmpd="dbl"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500" b="1" i="0" u="none" strike="noStrike">
                          <a:solidFill>
                            <a:srgbClr val="FFFF00"/>
                          </a:solidFill>
                          <a:latin typeface="Times New Roman"/>
                        </a:rPr>
                        <a:t>&lt;&lt;5% even assuming 10 GW of installation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500" b="1" i="0" u="none" strike="noStrike">
                          <a:solidFill>
                            <a:srgbClr val="FFFF00"/>
                          </a:solidFill>
                          <a:latin typeface="Times New Roman"/>
                        </a:rPr>
                        <a:t>available, but much further research needed to bring down costs significantly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500" b="1" i="0" u="none" strike="noStrike" dirty="0">
                          <a:solidFill>
                            <a:srgbClr val="FFFF00"/>
                          </a:solidFill>
                          <a:latin typeface="Times New Roman"/>
                        </a:rPr>
                        <a:t>15+ 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graphicFrame>
        <p:nvGraphicFramePr>
          <p:cNvPr id="25" name="Table 24"/>
          <p:cNvGraphicFramePr>
            <a:graphicFrameLocks noGrp="1"/>
          </p:cNvGraphicFramePr>
          <p:nvPr/>
        </p:nvGraphicFramePr>
        <p:xfrm>
          <a:off x="7573963" y="3438525"/>
          <a:ext cx="1409700" cy="1002620"/>
        </p:xfrm>
        <a:graphic>
          <a:graphicData uri="http://schemas.openxmlformats.org/drawingml/2006/table">
            <a:tbl>
              <a:tblPr/>
              <a:tblGrid>
                <a:gridCol w="1409700"/>
              </a:tblGrid>
              <a:tr h="1002620">
                <a:tc>
                  <a:txBody>
                    <a:bodyPr/>
                    <a:lstStyle/>
                    <a:p>
                      <a:pPr algn="ctr" fontAlgn="ctr"/>
                      <a:r>
                        <a:rPr lang="en-GB" sz="1800" b="1" i="0" u="none" strike="noStrike" dirty="0">
                          <a:solidFill>
                            <a:srgbClr val="FFFF00"/>
                          </a:solidFill>
                          <a:latin typeface="Times New Roman"/>
                        </a:rPr>
                        <a:t>25p +/-8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pic>
        <p:nvPicPr>
          <p:cNvPr id="16" name="Picture 10" descr="THETFORD"/>
          <p:cNvPicPr>
            <a:picLocks noChangeAspect="1" noChangeArrowheads="1"/>
          </p:cNvPicPr>
          <p:nvPr/>
        </p:nvPicPr>
        <p:blipFill>
          <a:blip r:embed="rId3" cstate="print"/>
          <a:srcRect l="5453" r="5453"/>
          <a:stretch>
            <a:fillRect/>
          </a:stretch>
        </p:blipFill>
        <p:spPr bwMode="auto">
          <a:xfrm>
            <a:off x="623888" y="1228725"/>
            <a:ext cx="6015037" cy="3806825"/>
          </a:xfrm>
          <a:prstGeom prst="rect">
            <a:avLst/>
          </a:prstGeom>
          <a:noFill/>
          <a:ln w="9525">
            <a:noFill/>
            <a:miter lim="800000"/>
            <a:headEnd/>
            <a:tailEnd/>
          </a:ln>
        </p:spPr>
      </p:pic>
      <p:sp>
        <p:nvSpPr>
          <p:cNvPr id="27" name="TextBox 26"/>
          <p:cNvSpPr txBox="1">
            <a:spLocks noChangeArrowheads="1"/>
          </p:cNvSpPr>
          <p:nvPr/>
        </p:nvSpPr>
        <p:spPr bwMode="auto">
          <a:xfrm>
            <a:off x="635000" y="5970588"/>
            <a:ext cx="8356600" cy="646112"/>
          </a:xfrm>
          <a:prstGeom prst="rect">
            <a:avLst/>
          </a:prstGeom>
          <a:solidFill>
            <a:srgbClr val="99FFCC"/>
          </a:solidFill>
          <a:ln w="9525">
            <a:solidFill>
              <a:srgbClr val="FF0000"/>
            </a:solidFill>
            <a:miter lim="800000"/>
            <a:headEnd/>
            <a:tailEnd/>
          </a:ln>
        </p:spPr>
        <p:txBody>
          <a:bodyPr>
            <a:spAutoFit/>
          </a:bodyPr>
          <a:lstStyle/>
          <a:p>
            <a:r>
              <a:rPr lang="en-GB" b="1">
                <a:latin typeface="Times New Roman" pitchFamily="18" charset="0"/>
                <a:cs typeface="Times New Roman" pitchFamily="18" charset="0"/>
              </a:rPr>
              <a:t>To provide 5% of UK electricity needs will require an area the size of Norfolk and Suffolk devoted solely to biomass</a:t>
            </a:r>
          </a:p>
        </p:txBody>
      </p:sp>
      <p:graphicFrame>
        <p:nvGraphicFramePr>
          <p:cNvPr id="28" name="Table 27"/>
          <p:cNvGraphicFramePr>
            <a:graphicFrameLocks noGrp="1"/>
          </p:cNvGraphicFramePr>
          <p:nvPr/>
        </p:nvGraphicFramePr>
        <p:xfrm>
          <a:off x="623888" y="5022850"/>
          <a:ext cx="6981371" cy="1022163"/>
        </p:xfrm>
        <a:graphic>
          <a:graphicData uri="http://schemas.openxmlformats.org/drawingml/2006/table">
            <a:tbl>
              <a:tblPr/>
              <a:tblGrid>
                <a:gridCol w="1596571"/>
                <a:gridCol w="1656765"/>
                <a:gridCol w="2508835"/>
                <a:gridCol w="1219200"/>
              </a:tblGrid>
              <a:tr h="1022163">
                <a:tc>
                  <a:txBody>
                    <a:bodyPr/>
                    <a:lstStyle/>
                    <a:p>
                      <a:pPr algn="l" fontAlgn="ctr"/>
                      <a:r>
                        <a:rPr lang="en-GB" sz="1500" b="1" i="0" u="none" strike="noStrike" dirty="0">
                          <a:solidFill>
                            <a:srgbClr val="FFFF00"/>
                          </a:solidFill>
                          <a:latin typeface="Times New Roman"/>
                        </a:rPr>
                        <a:t>Sewage, Landfill, Energy Crops/ Biomass/Biogas</a:t>
                      </a:r>
                    </a:p>
                  </a:txBody>
                  <a:tcPr marL="0" marR="0" marT="0" marB="0" anchor="ctr">
                    <a:lnL w="25400" cap="flat" cmpd="dbl"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0000"/>
                    </a:solidFill>
                  </a:tcPr>
                </a:tc>
                <a:tc>
                  <a:txBody>
                    <a:bodyPr/>
                    <a:lstStyle/>
                    <a:p>
                      <a:pPr algn="ctr" fontAlgn="ctr"/>
                      <a:r>
                        <a:rPr lang="en-GB" sz="1500" b="1" i="0" u="none" strike="noStrike">
                          <a:solidFill>
                            <a:srgbClr val="FFFF00"/>
                          </a:solidFill>
                          <a:latin typeface="Times New Roman"/>
                        </a:rPr>
                        <a:t>??5%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ctr"/>
                      <a:r>
                        <a:rPr lang="en-GB" sz="1500" b="1" i="0" u="none" strike="noStrike">
                          <a:solidFill>
                            <a:srgbClr val="FFFF00"/>
                          </a:solidFill>
                          <a:latin typeface="Times New Roman"/>
                        </a:rPr>
                        <a:t>available, but research needed in some areas e.g. advanced gasification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500" b="1" i="0" u="none" strike="noStrike" dirty="0">
                          <a:solidFill>
                            <a:srgbClr val="FFFF00"/>
                          </a:solidFill>
                          <a:latin typeface="Times New Roman"/>
                        </a:rPr>
                        <a:t>2.5 - 4p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graphicFrame>
        <p:nvGraphicFramePr>
          <p:cNvPr id="29" name="Table 28"/>
          <p:cNvGraphicFramePr>
            <a:graphicFrameLocks noGrp="1"/>
          </p:cNvGraphicFramePr>
          <p:nvPr/>
        </p:nvGraphicFramePr>
        <p:xfrm>
          <a:off x="7618413" y="5021263"/>
          <a:ext cx="1409700" cy="1017133"/>
        </p:xfrm>
        <a:graphic>
          <a:graphicData uri="http://schemas.openxmlformats.org/drawingml/2006/table">
            <a:tbl>
              <a:tblPr/>
              <a:tblGrid>
                <a:gridCol w="1409700"/>
              </a:tblGrid>
              <a:tr h="1017133">
                <a:tc>
                  <a:txBody>
                    <a:bodyPr/>
                    <a:lstStyle/>
                    <a:p>
                      <a:pPr algn="ctr" fontAlgn="ctr"/>
                      <a:r>
                        <a:rPr lang="en-GB" sz="1800" b="1" i="0" u="none" strike="noStrike" dirty="0">
                          <a:solidFill>
                            <a:srgbClr val="FFFF00"/>
                          </a:solidFill>
                          <a:latin typeface="Times New Roman"/>
                        </a:rPr>
                        <a:t>7 - 13p depending on technology</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par>
                          <p:cTn id="8" fill="hold">
                            <p:stCondLst>
                              <p:cond delay="500"/>
                            </p:stCondLst>
                            <p:childTnLst>
                              <p:par>
                                <p:cTn id="9" presetID="9" presetClass="entr" presetSubtype="0" fill="hold" nodeType="afterEffect">
                                  <p:stCondLst>
                                    <p:cond delay="1000"/>
                                  </p:stCondLst>
                                  <p:childTnLst>
                                    <p:set>
                                      <p:cBhvr>
                                        <p:cTn id="10" dur="1" fill="hold">
                                          <p:stCondLst>
                                            <p:cond delay="0"/>
                                          </p:stCondLst>
                                        </p:cTn>
                                        <p:tgtEl>
                                          <p:spTgt spid="16"/>
                                        </p:tgtEl>
                                        <p:attrNameLst>
                                          <p:attrName>style.visibility</p:attrName>
                                        </p:attrNameLst>
                                      </p:cBhvr>
                                      <p:to>
                                        <p:strVal val="visible"/>
                                      </p:to>
                                    </p:set>
                                    <p:animEffect transition="in" filter="dissolve">
                                      <p:cBhvr>
                                        <p:cTn id="11" dur="500"/>
                                        <p:tgtEl>
                                          <p:spTgt spid="16"/>
                                        </p:tgtEl>
                                      </p:cBhvr>
                                    </p:animEffect>
                                  </p:childTnLst>
                                </p:cTn>
                              </p:par>
                            </p:childTnLst>
                          </p:cTn>
                        </p:par>
                        <p:par>
                          <p:cTn id="12" fill="hold">
                            <p:stCondLst>
                              <p:cond delay="2000"/>
                            </p:stCondLst>
                            <p:childTnLst>
                              <p:par>
                                <p:cTn id="13" presetID="9"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dissolve">
                                      <p:cBhvr>
                                        <p:cTn id="15" dur="500"/>
                                        <p:tgtEl>
                                          <p:spTgt spid="29"/>
                                        </p:tgtEl>
                                      </p:cBhvr>
                                    </p:animEffect>
                                  </p:childTnLst>
                                </p:cTn>
                              </p:par>
                            </p:childTnLst>
                          </p:cTn>
                        </p:par>
                        <p:par>
                          <p:cTn id="16" fill="hold">
                            <p:stCondLst>
                              <p:cond delay="2500"/>
                            </p:stCondLst>
                            <p:childTnLst>
                              <p:par>
                                <p:cTn id="17" presetID="9" presetClass="entr" presetSubtype="0" fill="hold" grpId="0" nodeType="afterEffect">
                                  <p:stCondLst>
                                    <p:cond delay="2000"/>
                                  </p:stCondLst>
                                  <p:childTnLst>
                                    <p:set>
                                      <p:cBhvr>
                                        <p:cTn id="18" dur="1" fill="hold">
                                          <p:stCondLst>
                                            <p:cond delay="0"/>
                                          </p:stCondLst>
                                        </p:cTn>
                                        <p:tgtEl>
                                          <p:spTgt spid="27"/>
                                        </p:tgtEl>
                                        <p:attrNameLst>
                                          <p:attrName>style.visibility</p:attrName>
                                        </p:attrNameLst>
                                      </p:cBhvr>
                                      <p:to>
                                        <p:strVal val="visible"/>
                                      </p:to>
                                    </p:set>
                                    <p:animEffect transition="in" filter="dissolve">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bwMode="auto">
          <a:xfrm>
            <a:off x="7010400" y="6353175"/>
            <a:ext cx="2133600" cy="476250"/>
          </a:xfrm>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63211790-786E-49E4-A65E-07978DC5EAD9}" type="slidenum">
              <a:rPr lang="en-GB" smtClean="0">
                <a:solidFill>
                  <a:srgbClr val="FFFF99"/>
                </a:solidFill>
              </a:rPr>
              <a:pPr eaLnBrk="0" fontAlgn="base" hangingPunct="0">
                <a:spcBef>
                  <a:spcPct val="0"/>
                </a:spcBef>
                <a:spcAft>
                  <a:spcPct val="0"/>
                </a:spcAft>
              </a:pPr>
              <a:t>16</a:t>
            </a:fld>
            <a:endParaRPr lang="en-GB" smtClean="0">
              <a:solidFill>
                <a:srgbClr val="FFFF99"/>
              </a:solidFill>
            </a:endParaRPr>
          </a:p>
        </p:txBody>
      </p:sp>
      <p:sp>
        <p:nvSpPr>
          <p:cNvPr id="37891" name="Text Box 6"/>
          <p:cNvSpPr txBox="1">
            <a:spLocks noChangeArrowheads="1"/>
          </p:cNvSpPr>
          <p:nvPr/>
        </p:nvSpPr>
        <p:spPr bwMode="auto">
          <a:xfrm>
            <a:off x="566738" y="14288"/>
            <a:ext cx="8577262" cy="369887"/>
          </a:xfrm>
          <a:prstGeom prst="rect">
            <a:avLst/>
          </a:prstGeom>
          <a:solidFill>
            <a:srgbClr val="FF0000"/>
          </a:solidFill>
          <a:ln w="9525">
            <a:noFill/>
            <a:miter lim="800000"/>
            <a:headEnd/>
            <a:tailEnd/>
          </a:ln>
        </p:spPr>
        <p:txBody>
          <a:bodyPr>
            <a:spAutoFit/>
          </a:bodyPr>
          <a:lstStyle/>
          <a:p>
            <a:pPr algn="ctr">
              <a:spcBef>
                <a:spcPct val="50000"/>
              </a:spcBef>
            </a:pPr>
            <a:r>
              <a:rPr lang="en-GB" b="1">
                <a:solidFill>
                  <a:schemeClr val="bg1"/>
                </a:solidFill>
              </a:rPr>
              <a:t>Options for Electricity Generation in 2020 - Renewable</a:t>
            </a:r>
            <a:endParaRPr lang="en-GB">
              <a:solidFill>
                <a:schemeClr val="bg1"/>
              </a:solidFill>
            </a:endParaRPr>
          </a:p>
        </p:txBody>
      </p:sp>
      <p:sp>
        <p:nvSpPr>
          <p:cNvPr id="37892" name="TextBox 11"/>
          <p:cNvSpPr txBox="1">
            <a:spLocks noChangeArrowheads="1"/>
          </p:cNvSpPr>
          <p:nvPr/>
        </p:nvSpPr>
        <p:spPr bwMode="auto">
          <a:xfrm>
            <a:off x="609600" y="6302375"/>
            <a:ext cx="7591425" cy="584200"/>
          </a:xfrm>
          <a:prstGeom prst="rect">
            <a:avLst/>
          </a:prstGeom>
          <a:noFill/>
          <a:ln w="9525">
            <a:noFill/>
            <a:miter lim="800000"/>
            <a:headEnd/>
            <a:tailEnd/>
          </a:ln>
        </p:spPr>
        <p:txBody>
          <a:bodyPr>
            <a:spAutoFit/>
          </a:bodyPr>
          <a:lstStyle/>
          <a:p>
            <a:r>
              <a:rPr lang="en-GB" sz="1600" b="1">
                <a:latin typeface="Times New Roman" pitchFamily="18" charset="0"/>
                <a:cs typeface="Times New Roman" pitchFamily="18" charset="0"/>
              </a:rPr>
              <a:t>Future prices from Climate Change Report (May 2011) or  RO/FITs where not  otherwise specified</a:t>
            </a:r>
          </a:p>
        </p:txBody>
      </p:sp>
      <p:graphicFrame>
        <p:nvGraphicFramePr>
          <p:cNvPr id="30" name="Table 29"/>
          <p:cNvGraphicFramePr>
            <a:graphicFrameLocks noGrp="1"/>
          </p:cNvGraphicFramePr>
          <p:nvPr/>
        </p:nvGraphicFramePr>
        <p:xfrm>
          <a:off x="609600" y="352425"/>
          <a:ext cx="8302170" cy="3644842"/>
        </p:xfrm>
        <a:graphic>
          <a:graphicData uri="http://schemas.openxmlformats.org/drawingml/2006/table">
            <a:tbl>
              <a:tblPr/>
              <a:tblGrid>
                <a:gridCol w="1531966"/>
                <a:gridCol w="1712907"/>
                <a:gridCol w="2388420"/>
                <a:gridCol w="1329915"/>
                <a:gridCol w="1338962"/>
              </a:tblGrid>
              <a:tr h="656356">
                <a:tc gridSpan="3">
                  <a:txBody>
                    <a:bodyPr/>
                    <a:lstStyle/>
                    <a:p>
                      <a:pPr algn="ctr" fontAlgn="t"/>
                      <a:r>
                        <a:rPr lang="en-GB" sz="1800" b="1" i="0" u="none" strike="noStrike" dirty="0">
                          <a:solidFill>
                            <a:srgbClr val="000000"/>
                          </a:solidFill>
                          <a:latin typeface="Times New Roman"/>
                        </a:rPr>
                        <a:t>Potential contribution to electricity supply in 2020  and drivers/barriers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GB"/>
                    </a:p>
                  </a:txBody>
                  <a:tcPr/>
                </a:tc>
                <a:tc hMerge="1">
                  <a:txBody>
                    <a:bodyPr/>
                    <a:lstStyle/>
                    <a:p>
                      <a:endParaRPr lang="en-GB"/>
                    </a:p>
                  </a:txBody>
                  <a:tcPr/>
                </a:tc>
                <a:tc>
                  <a:txBody>
                    <a:bodyPr/>
                    <a:lstStyle/>
                    <a:p>
                      <a:pPr algn="ctr" fontAlgn="ctr"/>
                      <a:r>
                        <a:rPr lang="en-GB" sz="1800" b="1" i="0" u="none" strike="noStrike">
                          <a:solidFill>
                            <a:srgbClr val="000000"/>
                          </a:solidFill>
                          <a:latin typeface="Times New Roman"/>
                        </a:rPr>
                        <a:t>2002      (Gas ~ 2p)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1800" b="1" i="0" u="none" strike="noStrike" dirty="0" smtClean="0">
                          <a:solidFill>
                            <a:srgbClr val="000000"/>
                          </a:solidFill>
                          <a:latin typeface="Times New Roman"/>
                        </a:rPr>
                        <a:t>Predictions May </a:t>
                      </a:r>
                      <a:r>
                        <a:rPr lang="en-GB" sz="1800" b="1" i="0" u="none" strike="noStrike" dirty="0">
                          <a:solidFill>
                            <a:srgbClr val="000000"/>
                          </a:solidFill>
                          <a:latin typeface="Times New Roman"/>
                        </a:rPr>
                        <a:t>2011   (Gas ~ 8.0p)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90672">
                <a:tc>
                  <a:txBody>
                    <a:bodyPr/>
                    <a:lstStyle/>
                    <a:p>
                      <a:pPr algn="ctr" fontAlgn="t"/>
                      <a:r>
                        <a:rPr lang="en-GB" sz="1800" b="1" i="0" u="none" strike="noStrike">
                          <a:solidFill>
                            <a:srgbClr val="000000"/>
                          </a:solidFill>
                          <a:latin typeface="Times New Roman"/>
                        </a:rPr>
                        <a:t>On Shore Wind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t"/>
                      <a:r>
                        <a:rPr lang="en-GB" sz="1800" b="1" i="0" u="none" strike="noStrike">
                          <a:solidFill>
                            <a:srgbClr val="000000"/>
                          </a:solidFill>
                          <a:latin typeface="Times New Roman"/>
                        </a:rPr>
                        <a:t>~25%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t"/>
                      <a:r>
                        <a:rPr lang="en-GB" sz="1800" b="1" i="0" u="none" strike="noStrike">
                          <a:solidFill>
                            <a:srgbClr val="000000"/>
                          </a:solidFill>
                          <a:latin typeface="Arial"/>
                        </a:rPr>
                        <a:t>available now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GB" sz="1800" b="1" i="0" u="none" strike="noStrike">
                          <a:solidFill>
                            <a:srgbClr val="000000"/>
                          </a:solidFill>
                          <a:latin typeface="Arial"/>
                        </a:rPr>
                        <a:t>~ 2+p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GB" sz="1800" b="1" i="0" u="none" strike="noStrike">
                          <a:solidFill>
                            <a:srgbClr val="000000"/>
                          </a:solidFill>
                          <a:latin typeface="Times New Roman"/>
                        </a:rPr>
                        <a:t>~8.2p +/- 0.8p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346931">
                <a:tc>
                  <a:txBody>
                    <a:bodyPr/>
                    <a:lstStyle/>
                    <a:p>
                      <a:pPr algn="ctr" fontAlgn="t"/>
                      <a:r>
                        <a:rPr lang="en-GB" sz="1800" b="1" i="0" u="none" strike="noStrike">
                          <a:solidFill>
                            <a:srgbClr val="000000"/>
                          </a:solidFill>
                          <a:latin typeface="Times New Roman"/>
                        </a:rPr>
                        <a:t>Off Shore Wind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GB" sz="1800" b="1" i="0" u="none" strike="noStrike">
                          <a:solidFill>
                            <a:srgbClr val="000000"/>
                          </a:solidFill>
                          <a:latin typeface="Times New Roman"/>
                        </a:rPr>
                        <a:t>25 - 50%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t"/>
                      <a:r>
                        <a:rPr lang="en-GB" sz="1800" b="1" i="0" u="none" strike="noStrike">
                          <a:solidFill>
                            <a:srgbClr val="000000"/>
                          </a:solidFill>
                          <a:latin typeface="Times New Roman"/>
                        </a:rPr>
                        <a:t>available but costly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GB" sz="1800" b="1" i="0" u="none" strike="noStrike">
                          <a:solidFill>
                            <a:srgbClr val="000000"/>
                          </a:solidFill>
                          <a:latin typeface="Times New Roman"/>
                        </a:rPr>
                        <a:t>~2.5 - 3p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GB" sz="1800" b="1" i="0" u="none" strike="noStrike">
                          <a:solidFill>
                            <a:srgbClr val="000000"/>
                          </a:solidFill>
                          <a:latin typeface="Times New Roman"/>
                        </a:rPr>
                        <a:t>12.5p +/- 2.5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838636">
                <a:tc>
                  <a:txBody>
                    <a:bodyPr/>
                    <a:lstStyle/>
                    <a:p>
                      <a:pPr algn="ctr" fontAlgn="ctr"/>
                      <a:r>
                        <a:rPr lang="en-GB" sz="1800" b="1" i="0" u="none" strike="noStrike">
                          <a:solidFill>
                            <a:srgbClr val="00FFFF"/>
                          </a:solidFill>
                          <a:latin typeface="Times New Roman"/>
                        </a:rPr>
                        <a:t>Small Hydro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GB" sz="1800" b="1" i="0" u="none" strike="noStrike">
                          <a:solidFill>
                            <a:srgbClr val="00FFFF"/>
                          </a:solidFill>
                          <a:latin typeface="Times New Roman"/>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GB" sz="1800" b="1" i="0" u="none" strike="noStrike">
                          <a:solidFill>
                            <a:srgbClr val="00FFFF"/>
                          </a:solidFill>
                          <a:latin typeface="Times New Roman"/>
                        </a:rPr>
                        <a:t> limited potential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GB" sz="1800" b="1" i="0" u="none" strike="noStrike">
                          <a:solidFill>
                            <a:srgbClr val="00FFFF"/>
                          </a:solidFill>
                          <a:latin typeface="Times New Roman"/>
                        </a:rPr>
                        <a:t>2.5 - 3p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GB" sz="1800" b="1" i="0" u="none" strike="noStrike">
                          <a:solidFill>
                            <a:srgbClr val="00FFFF"/>
                          </a:solidFill>
                          <a:latin typeface="Times New Roman"/>
                        </a:rPr>
                        <a:t>11p for &lt;2MW projects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r h="571967">
                <a:tc>
                  <a:txBody>
                    <a:bodyPr/>
                    <a:lstStyle/>
                    <a:p>
                      <a:pPr algn="ctr" fontAlgn="ctr"/>
                      <a:r>
                        <a:rPr lang="en-GB" sz="1800" b="1" i="0" u="none" strike="noStrike">
                          <a:solidFill>
                            <a:srgbClr val="FFFF00"/>
                          </a:solidFill>
                          <a:latin typeface="Times New Roman"/>
                        </a:rPr>
                        <a:t>Photovoltaic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800" b="1" i="0" u="none" strike="noStrike">
                          <a:solidFill>
                            <a:srgbClr val="FFFF00"/>
                          </a:solidFill>
                          <a:latin typeface="Times New Roman"/>
                        </a:rPr>
                        <a:t>&lt;&lt;5%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800" b="1" i="0" u="none" strike="noStrike">
                          <a:solidFill>
                            <a:srgbClr val="FFFF00"/>
                          </a:solidFill>
                          <a:latin typeface="Times New Roman"/>
                        </a:rPr>
                        <a:t>available, but very costly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800" b="1" i="0" u="none" strike="noStrike">
                          <a:solidFill>
                            <a:srgbClr val="FFFF00"/>
                          </a:solidFill>
                          <a:latin typeface="Times New Roman"/>
                        </a:rPr>
                        <a:t>15+ 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800" b="1" i="0" u="none" strike="noStrike">
                          <a:solidFill>
                            <a:srgbClr val="FFFF00"/>
                          </a:solidFill>
                          <a:latin typeface="Times New Roman"/>
                        </a:rPr>
                        <a:t>25p +/-8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571967">
                <a:tc>
                  <a:txBody>
                    <a:bodyPr/>
                    <a:lstStyle/>
                    <a:p>
                      <a:pPr algn="ctr" fontAlgn="ctr"/>
                      <a:r>
                        <a:rPr lang="en-GB" sz="1800" b="1" i="0" u="none" strike="noStrike">
                          <a:solidFill>
                            <a:srgbClr val="FFFF00"/>
                          </a:solidFill>
                          <a:latin typeface="Times New Roman"/>
                        </a:rPr>
                        <a:t>Biomass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800" b="1" i="0" u="none" strike="noStrike">
                          <a:solidFill>
                            <a:srgbClr val="FFFF00"/>
                          </a:solidFill>
                          <a:latin typeface="Times New Roman"/>
                        </a:rPr>
                        <a:t>??5%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800" b="1" i="0" u="none" strike="noStrike">
                          <a:solidFill>
                            <a:srgbClr val="FFFF00"/>
                          </a:solidFill>
                          <a:latin typeface="Times New Roman"/>
                        </a:rPr>
                        <a:t>available, but research needed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800" b="1" i="0" u="none" strike="noStrike">
                          <a:solidFill>
                            <a:srgbClr val="FFFF00"/>
                          </a:solidFill>
                          <a:latin typeface="Times New Roman"/>
                        </a:rPr>
                        <a:t>2.5 - 4p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800" b="1" i="0" u="none" strike="noStrike" dirty="0">
                          <a:solidFill>
                            <a:srgbClr val="FFFF00"/>
                          </a:solidFill>
                          <a:latin typeface="Times New Roman"/>
                        </a:rPr>
                        <a:t>7 - 13p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pic>
        <p:nvPicPr>
          <p:cNvPr id="31" name="Picture 11" descr="PELAMIS2"/>
          <p:cNvPicPr>
            <a:picLocks noChangeAspect="1" noChangeArrowheads="1"/>
          </p:cNvPicPr>
          <p:nvPr/>
        </p:nvPicPr>
        <p:blipFill>
          <a:blip r:embed="rId3" cstate="print"/>
          <a:srcRect b="27725"/>
          <a:stretch>
            <a:fillRect/>
          </a:stretch>
        </p:blipFill>
        <p:spPr bwMode="auto">
          <a:xfrm>
            <a:off x="611188" y="1127125"/>
            <a:ext cx="6927850" cy="2136775"/>
          </a:xfrm>
          <a:prstGeom prst="rect">
            <a:avLst/>
          </a:prstGeom>
          <a:noFill/>
          <a:ln w="9525">
            <a:noFill/>
            <a:miter lim="800000"/>
            <a:headEnd/>
            <a:tailEnd/>
          </a:ln>
        </p:spPr>
      </p:pic>
      <p:pic>
        <p:nvPicPr>
          <p:cNvPr id="32" name="Picture 14" descr="Limpet on Islay"/>
          <p:cNvPicPr>
            <a:picLocks noChangeAspect="1" noChangeArrowheads="1"/>
          </p:cNvPicPr>
          <p:nvPr/>
        </p:nvPicPr>
        <p:blipFill>
          <a:blip r:embed="rId4" cstate="print"/>
          <a:srcRect/>
          <a:stretch>
            <a:fillRect/>
          </a:stretch>
        </p:blipFill>
        <p:spPr bwMode="auto">
          <a:xfrm>
            <a:off x="617538" y="2938463"/>
            <a:ext cx="2947987" cy="2341562"/>
          </a:xfrm>
          <a:prstGeom prst="rect">
            <a:avLst/>
          </a:prstGeom>
          <a:noFill/>
          <a:ln w="9525">
            <a:solidFill>
              <a:srgbClr val="FF0000"/>
            </a:solidFill>
            <a:miter lim="800000"/>
            <a:headEnd/>
            <a:tailEnd/>
          </a:ln>
        </p:spPr>
      </p:pic>
      <p:pic>
        <p:nvPicPr>
          <p:cNvPr id="33" name="Picture 32" descr="PELAMIS4"/>
          <p:cNvPicPr>
            <a:picLocks noChangeAspect="1" noChangeArrowheads="1"/>
          </p:cNvPicPr>
          <p:nvPr/>
        </p:nvPicPr>
        <p:blipFill>
          <a:blip r:embed="rId5" cstate="print"/>
          <a:srcRect b="13330"/>
          <a:stretch>
            <a:fillRect/>
          </a:stretch>
        </p:blipFill>
        <p:spPr bwMode="auto">
          <a:xfrm>
            <a:off x="4386263" y="1168400"/>
            <a:ext cx="4570412" cy="2303463"/>
          </a:xfrm>
          <a:prstGeom prst="rect">
            <a:avLst/>
          </a:prstGeom>
          <a:noFill/>
          <a:ln w="9525">
            <a:noFill/>
            <a:miter lim="800000"/>
            <a:headEnd/>
            <a:tailEnd/>
          </a:ln>
        </p:spPr>
      </p:pic>
      <p:pic>
        <p:nvPicPr>
          <p:cNvPr id="34" name="Picture 15" descr="FINALFINALPROPERLOGOS"/>
          <p:cNvPicPr>
            <a:picLocks noChangeAspect="1" noChangeArrowheads="1"/>
          </p:cNvPicPr>
          <p:nvPr/>
        </p:nvPicPr>
        <p:blipFill>
          <a:blip r:embed="rId6" cstate="print"/>
          <a:srcRect/>
          <a:stretch>
            <a:fillRect/>
          </a:stretch>
        </p:blipFill>
        <p:spPr bwMode="auto">
          <a:xfrm>
            <a:off x="3554413" y="1484313"/>
            <a:ext cx="2085975" cy="3802062"/>
          </a:xfrm>
          <a:prstGeom prst="rect">
            <a:avLst/>
          </a:prstGeom>
          <a:noFill/>
          <a:ln w="9525">
            <a:solidFill>
              <a:srgbClr val="FF0000"/>
            </a:solidFill>
            <a:miter lim="800000"/>
            <a:headEnd/>
            <a:tailEnd/>
          </a:ln>
        </p:spPr>
      </p:pic>
      <p:pic>
        <p:nvPicPr>
          <p:cNvPr id="35" name="Picture 16" descr="Teststation-28"/>
          <p:cNvPicPr>
            <a:picLocks noChangeAspect="1" noChangeArrowheads="1"/>
          </p:cNvPicPr>
          <p:nvPr/>
        </p:nvPicPr>
        <p:blipFill>
          <a:blip r:embed="rId7" cstate="print"/>
          <a:srcRect/>
          <a:stretch>
            <a:fillRect/>
          </a:stretch>
        </p:blipFill>
        <p:spPr bwMode="auto">
          <a:xfrm>
            <a:off x="5310188" y="1592263"/>
            <a:ext cx="2471737" cy="3687762"/>
          </a:xfrm>
          <a:prstGeom prst="rect">
            <a:avLst/>
          </a:prstGeom>
          <a:noFill/>
          <a:ln w="9525">
            <a:solidFill>
              <a:srgbClr val="FF0000"/>
            </a:solidFill>
            <a:miter lim="800000"/>
            <a:headEnd/>
            <a:tailEnd/>
          </a:ln>
        </p:spPr>
      </p:pic>
      <p:pic>
        <p:nvPicPr>
          <p:cNvPr id="36" name="Picture 17" descr="AquaBuOY Array"/>
          <p:cNvPicPr>
            <a:picLocks noChangeAspect="1" noChangeArrowheads="1"/>
          </p:cNvPicPr>
          <p:nvPr/>
        </p:nvPicPr>
        <p:blipFill>
          <a:blip r:embed="rId8" cstate="print"/>
          <a:srcRect/>
          <a:stretch>
            <a:fillRect/>
          </a:stretch>
        </p:blipFill>
        <p:spPr bwMode="auto">
          <a:xfrm>
            <a:off x="7161213" y="2457450"/>
            <a:ext cx="1819275" cy="2809875"/>
          </a:xfrm>
          <a:prstGeom prst="rect">
            <a:avLst/>
          </a:prstGeom>
          <a:noFill/>
          <a:ln w="9525">
            <a:solidFill>
              <a:srgbClr val="FF0000"/>
            </a:solidFill>
            <a:miter lim="800000"/>
            <a:headEnd/>
            <a:tailEnd/>
          </a:ln>
        </p:spPr>
      </p:pic>
      <p:graphicFrame>
        <p:nvGraphicFramePr>
          <p:cNvPr id="37" name="Table 36"/>
          <p:cNvGraphicFramePr>
            <a:graphicFrameLocks noGrp="1"/>
          </p:cNvGraphicFramePr>
          <p:nvPr/>
        </p:nvGraphicFramePr>
        <p:xfrm>
          <a:off x="581025" y="5238750"/>
          <a:ext cx="6995887" cy="1097280"/>
        </p:xfrm>
        <a:graphic>
          <a:graphicData uri="http://schemas.openxmlformats.org/drawingml/2006/table">
            <a:tbl>
              <a:tblPr/>
              <a:tblGrid>
                <a:gridCol w="1539155"/>
                <a:gridCol w="1720946"/>
                <a:gridCol w="2399629"/>
                <a:gridCol w="1336157"/>
              </a:tblGrid>
              <a:tr h="966697">
                <a:tc>
                  <a:txBody>
                    <a:bodyPr/>
                    <a:lstStyle/>
                    <a:p>
                      <a:pPr algn="ctr" fontAlgn="ctr"/>
                      <a:r>
                        <a:rPr lang="en-GB" sz="1800" b="1" i="0" u="none" strike="noStrike" dirty="0">
                          <a:solidFill>
                            <a:srgbClr val="00FFFF"/>
                          </a:solidFill>
                          <a:latin typeface="Times New Roman"/>
                        </a:rPr>
                        <a:t>Wave/Tidal Stream</a:t>
                      </a:r>
                    </a:p>
                  </a:txBody>
                  <a:tcPr marL="0" marR="0" marT="0" marB="0" anchor="ctr">
                    <a:lnL w="25400" cap="flat" cmpd="dbl"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GB" sz="1800" b="1" i="0" u="none" strike="noStrike">
                          <a:solidFill>
                            <a:srgbClr val="00FFFF"/>
                          </a:solidFill>
                          <a:latin typeface="Times New Roman"/>
                        </a:rPr>
                        <a:t>currently &lt; 10 MW may be 1000 - 2000 MW (~0.1%)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GB" sz="1800" b="1" i="0" u="none" strike="noStrike" dirty="0" smtClean="0">
                          <a:solidFill>
                            <a:srgbClr val="00FFFF"/>
                          </a:solidFill>
                          <a:latin typeface="Times New Roman"/>
                        </a:rPr>
                        <a:t>technology </a:t>
                      </a:r>
                      <a:r>
                        <a:rPr lang="en-GB" sz="1800" b="1" i="0" u="none" strike="noStrike" dirty="0">
                          <a:solidFill>
                            <a:srgbClr val="00FFFF"/>
                          </a:solidFill>
                          <a:latin typeface="Times New Roman"/>
                        </a:rPr>
                        <a:t>limited - major development not before 2020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GB" sz="1800" b="1" i="0" u="none" strike="noStrike" dirty="0">
                          <a:solidFill>
                            <a:srgbClr val="00FFFF"/>
                          </a:solidFill>
                          <a:latin typeface="Times New Roman"/>
                        </a:rPr>
                        <a:t>4 - 8p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bl>
          </a:graphicData>
        </a:graphic>
      </p:graphicFrame>
      <p:graphicFrame>
        <p:nvGraphicFramePr>
          <p:cNvPr id="38" name="Table 37"/>
          <p:cNvGraphicFramePr>
            <a:graphicFrameLocks noGrp="1"/>
          </p:cNvGraphicFramePr>
          <p:nvPr/>
        </p:nvGraphicFramePr>
        <p:xfrm>
          <a:off x="7510463" y="5257800"/>
          <a:ext cx="1409700" cy="1099914"/>
        </p:xfrm>
        <a:graphic>
          <a:graphicData uri="http://schemas.openxmlformats.org/drawingml/2006/table">
            <a:tbl>
              <a:tblPr/>
              <a:tblGrid>
                <a:gridCol w="1409700"/>
              </a:tblGrid>
              <a:tr h="1099914">
                <a:tc>
                  <a:txBody>
                    <a:bodyPr/>
                    <a:lstStyle/>
                    <a:p>
                      <a:pPr algn="ctr" fontAlgn="ctr"/>
                      <a:r>
                        <a:rPr lang="en-GB" sz="1800" b="1" i="0" u="none" strike="noStrike" dirty="0">
                          <a:solidFill>
                            <a:srgbClr val="00FFFF"/>
                          </a:solidFill>
                          <a:latin typeface="Times New Roman"/>
                        </a:rPr>
                        <a:t>19p +/- 6 Tidal 26.5p +/- 7.5p Wave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ssolve">
                                      <p:cBhvr>
                                        <p:cTn id="7" dur="500"/>
                                        <p:tgtEl>
                                          <p:spTgt spid="37"/>
                                        </p:tgtEl>
                                      </p:cBhvr>
                                    </p:animEffect>
                                  </p:childTnLst>
                                </p:cTn>
                              </p:par>
                            </p:childTnLst>
                          </p:cTn>
                        </p:par>
                        <p:par>
                          <p:cTn id="8" fill="hold">
                            <p:stCondLst>
                              <p:cond delay="500"/>
                            </p:stCondLst>
                            <p:childTnLst>
                              <p:par>
                                <p:cTn id="9" presetID="9" presetClass="entr" presetSubtype="0" fill="hold" nodeType="afterEffect">
                                  <p:stCondLst>
                                    <p:cond delay="500"/>
                                  </p:stCondLst>
                                  <p:childTnLst>
                                    <p:set>
                                      <p:cBhvr>
                                        <p:cTn id="10" dur="1" fill="hold">
                                          <p:stCondLst>
                                            <p:cond delay="0"/>
                                          </p:stCondLst>
                                        </p:cTn>
                                        <p:tgtEl>
                                          <p:spTgt spid="31"/>
                                        </p:tgtEl>
                                        <p:attrNameLst>
                                          <p:attrName>style.visibility</p:attrName>
                                        </p:attrNameLst>
                                      </p:cBhvr>
                                      <p:to>
                                        <p:strVal val="visible"/>
                                      </p:to>
                                    </p:set>
                                    <p:animEffect transition="in" filter="dissolve">
                                      <p:cBhvr>
                                        <p:cTn id="11" dur="50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dissolve">
                                      <p:cBhvr>
                                        <p:cTn id="16" dur="500"/>
                                        <p:tgtEl>
                                          <p:spTgt spid="33"/>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dissolve">
                                      <p:cBhvr>
                                        <p:cTn id="20" dur="500"/>
                                        <p:tgtEl>
                                          <p:spTgt spid="32"/>
                                        </p:tgtEl>
                                      </p:cBhvr>
                                    </p:animEffect>
                                  </p:childTnLst>
                                </p:cTn>
                              </p:par>
                            </p:childTnLst>
                          </p:cTn>
                        </p:par>
                        <p:par>
                          <p:cTn id="21" fill="hold">
                            <p:stCondLst>
                              <p:cond delay="1000"/>
                            </p:stCondLst>
                            <p:childTnLst>
                              <p:par>
                                <p:cTn id="22" presetID="9" presetClass="entr" presetSubtype="0"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dissolve">
                                      <p:cBhvr>
                                        <p:cTn id="24" dur="500"/>
                                        <p:tgtEl>
                                          <p:spTgt spid="38"/>
                                        </p:tgtEl>
                                      </p:cBhvr>
                                    </p:animEffect>
                                  </p:childTnLst>
                                </p:cTn>
                              </p:par>
                            </p:childTnLst>
                          </p:cTn>
                        </p:par>
                        <p:par>
                          <p:cTn id="25" fill="hold">
                            <p:stCondLst>
                              <p:cond delay="1500"/>
                            </p:stCondLst>
                            <p:childTnLst>
                              <p:par>
                                <p:cTn id="26" presetID="9" presetClass="entr" presetSubtype="0"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dissolve">
                                      <p:cBhvr>
                                        <p:cTn id="28" dur="500"/>
                                        <p:tgtEl>
                                          <p:spTgt spid="34"/>
                                        </p:tgtEl>
                                      </p:cBhvr>
                                    </p:animEffect>
                                  </p:childTnLst>
                                </p:cTn>
                              </p:par>
                            </p:childTnLst>
                          </p:cTn>
                        </p:par>
                        <p:par>
                          <p:cTn id="29" fill="hold">
                            <p:stCondLst>
                              <p:cond delay="2000"/>
                            </p:stCondLst>
                            <p:childTnLst>
                              <p:par>
                                <p:cTn id="30" presetID="9" presetClass="entr" presetSubtype="0" fill="hold" nodeType="afterEffect">
                                  <p:stCondLst>
                                    <p:cond delay="1000"/>
                                  </p:stCondLst>
                                  <p:childTnLst>
                                    <p:set>
                                      <p:cBhvr>
                                        <p:cTn id="31" dur="1" fill="hold">
                                          <p:stCondLst>
                                            <p:cond delay="0"/>
                                          </p:stCondLst>
                                        </p:cTn>
                                        <p:tgtEl>
                                          <p:spTgt spid="35"/>
                                        </p:tgtEl>
                                        <p:attrNameLst>
                                          <p:attrName>style.visibility</p:attrName>
                                        </p:attrNameLst>
                                      </p:cBhvr>
                                      <p:to>
                                        <p:strVal val="visible"/>
                                      </p:to>
                                    </p:set>
                                    <p:animEffect transition="in" filter="dissolve">
                                      <p:cBhvr>
                                        <p:cTn id="32" dur="500"/>
                                        <p:tgtEl>
                                          <p:spTgt spid="35"/>
                                        </p:tgtEl>
                                      </p:cBhvr>
                                    </p:animEffect>
                                  </p:childTnLst>
                                </p:cTn>
                              </p:par>
                            </p:childTnLst>
                          </p:cTn>
                        </p:par>
                        <p:par>
                          <p:cTn id="33" fill="hold">
                            <p:stCondLst>
                              <p:cond delay="3500"/>
                            </p:stCondLst>
                            <p:childTnLst>
                              <p:par>
                                <p:cTn id="34" presetID="9" presetClass="entr" presetSubtype="0" fill="hold" nodeType="afterEffect">
                                  <p:stCondLst>
                                    <p:cond delay="1000"/>
                                  </p:stCondLst>
                                  <p:childTnLst>
                                    <p:set>
                                      <p:cBhvr>
                                        <p:cTn id="35" dur="1" fill="hold">
                                          <p:stCondLst>
                                            <p:cond delay="0"/>
                                          </p:stCondLst>
                                        </p:cTn>
                                        <p:tgtEl>
                                          <p:spTgt spid="36"/>
                                        </p:tgtEl>
                                        <p:attrNameLst>
                                          <p:attrName>style.visibility</p:attrName>
                                        </p:attrNameLst>
                                      </p:cBhvr>
                                      <p:to>
                                        <p:strVal val="visible"/>
                                      </p:to>
                                    </p:set>
                                    <p:animEffect transition="in" filter="dissolve">
                                      <p:cBhvr>
                                        <p:cTn id="3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2"/>
          </p:nvPr>
        </p:nvSpPr>
        <p:spPr bwMode="auto">
          <a:xfrm>
            <a:off x="7010400" y="6353175"/>
            <a:ext cx="2133600" cy="476250"/>
          </a:xfrm>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1ACAD5FC-FE0F-4A18-BFBE-18B3D8BDAE1D}" type="slidenum">
              <a:rPr lang="en-GB" smtClean="0">
                <a:solidFill>
                  <a:srgbClr val="FFFF99"/>
                </a:solidFill>
              </a:rPr>
              <a:pPr eaLnBrk="0" fontAlgn="base" hangingPunct="0">
                <a:spcBef>
                  <a:spcPct val="0"/>
                </a:spcBef>
                <a:spcAft>
                  <a:spcPct val="0"/>
                </a:spcAft>
              </a:pPr>
              <a:t>17</a:t>
            </a:fld>
            <a:endParaRPr lang="en-GB" smtClean="0">
              <a:solidFill>
                <a:srgbClr val="FFFF99"/>
              </a:solidFill>
            </a:endParaRPr>
          </a:p>
        </p:txBody>
      </p:sp>
      <p:sp>
        <p:nvSpPr>
          <p:cNvPr id="38915" name="Text Box 6"/>
          <p:cNvSpPr txBox="1">
            <a:spLocks noChangeArrowheads="1"/>
          </p:cNvSpPr>
          <p:nvPr/>
        </p:nvSpPr>
        <p:spPr bwMode="auto">
          <a:xfrm>
            <a:off x="566738" y="14288"/>
            <a:ext cx="8577262" cy="369887"/>
          </a:xfrm>
          <a:prstGeom prst="rect">
            <a:avLst/>
          </a:prstGeom>
          <a:solidFill>
            <a:srgbClr val="FF0000"/>
          </a:solidFill>
          <a:ln w="9525">
            <a:noFill/>
            <a:miter lim="800000"/>
            <a:headEnd/>
            <a:tailEnd/>
          </a:ln>
        </p:spPr>
        <p:txBody>
          <a:bodyPr>
            <a:spAutoFit/>
          </a:bodyPr>
          <a:lstStyle/>
          <a:p>
            <a:pPr algn="ctr">
              <a:spcBef>
                <a:spcPct val="50000"/>
              </a:spcBef>
            </a:pPr>
            <a:r>
              <a:rPr lang="en-GB" b="1">
                <a:solidFill>
                  <a:schemeClr val="bg1"/>
                </a:solidFill>
              </a:rPr>
              <a:t>Options for Electricity Generation in 2020 - Renewable</a:t>
            </a:r>
            <a:endParaRPr lang="en-GB">
              <a:solidFill>
                <a:schemeClr val="bg1"/>
              </a:solidFill>
            </a:endParaRPr>
          </a:p>
        </p:txBody>
      </p:sp>
      <p:sp>
        <p:nvSpPr>
          <p:cNvPr id="38916" name="TextBox 11"/>
          <p:cNvSpPr txBox="1">
            <a:spLocks noChangeArrowheads="1"/>
          </p:cNvSpPr>
          <p:nvPr/>
        </p:nvSpPr>
        <p:spPr bwMode="auto">
          <a:xfrm>
            <a:off x="609600" y="6302375"/>
            <a:ext cx="7591425" cy="584200"/>
          </a:xfrm>
          <a:prstGeom prst="rect">
            <a:avLst/>
          </a:prstGeom>
          <a:noFill/>
          <a:ln w="9525">
            <a:noFill/>
            <a:miter lim="800000"/>
            <a:headEnd/>
            <a:tailEnd/>
          </a:ln>
        </p:spPr>
        <p:txBody>
          <a:bodyPr>
            <a:spAutoFit/>
          </a:bodyPr>
          <a:lstStyle/>
          <a:p>
            <a:r>
              <a:rPr lang="en-GB" sz="1600" b="1">
                <a:latin typeface="Times New Roman" pitchFamily="18" charset="0"/>
                <a:cs typeface="Times New Roman" pitchFamily="18" charset="0"/>
              </a:rPr>
              <a:t>Future prices from Climate Change Report (May 2011) or  RO/FITs where not  otherwise specified</a:t>
            </a:r>
          </a:p>
        </p:txBody>
      </p:sp>
      <p:graphicFrame>
        <p:nvGraphicFramePr>
          <p:cNvPr id="30" name="Table 29"/>
          <p:cNvGraphicFramePr>
            <a:graphicFrameLocks noGrp="1"/>
          </p:cNvGraphicFramePr>
          <p:nvPr/>
        </p:nvGraphicFramePr>
        <p:xfrm>
          <a:off x="609600" y="352425"/>
          <a:ext cx="8302170" cy="3644842"/>
        </p:xfrm>
        <a:graphic>
          <a:graphicData uri="http://schemas.openxmlformats.org/drawingml/2006/table">
            <a:tbl>
              <a:tblPr/>
              <a:tblGrid>
                <a:gridCol w="1531966"/>
                <a:gridCol w="1712907"/>
                <a:gridCol w="2388420"/>
                <a:gridCol w="1329915"/>
                <a:gridCol w="1338962"/>
              </a:tblGrid>
              <a:tr h="656356">
                <a:tc gridSpan="3">
                  <a:txBody>
                    <a:bodyPr/>
                    <a:lstStyle/>
                    <a:p>
                      <a:pPr algn="ctr" fontAlgn="t"/>
                      <a:r>
                        <a:rPr lang="en-GB" sz="1800" b="1" i="0" u="none" strike="noStrike" dirty="0">
                          <a:solidFill>
                            <a:srgbClr val="000000"/>
                          </a:solidFill>
                          <a:latin typeface="Times New Roman"/>
                        </a:rPr>
                        <a:t>Potential contribution to electricity supply in 2020  and drivers/barriers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GB"/>
                    </a:p>
                  </a:txBody>
                  <a:tcPr/>
                </a:tc>
                <a:tc hMerge="1">
                  <a:txBody>
                    <a:bodyPr/>
                    <a:lstStyle/>
                    <a:p>
                      <a:endParaRPr lang="en-GB"/>
                    </a:p>
                  </a:txBody>
                  <a:tcPr/>
                </a:tc>
                <a:tc>
                  <a:txBody>
                    <a:bodyPr/>
                    <a:lstStyle/>
                    <a:p>
                      <a:pPr algn="ctr" fontAlgn="ctr"/>
                      <a:r>
                        <a:rPr lang="en-GB" sz="1800" b="1" i="0" u="none" strike="noStrike">
                          <a:solidFill>
                            <a:srgbClr val="000000"/>
                          </a:solidFill>
                          <a:latin typeface="Times New Roman"/>
                        </a:rPr>
                        <a:t>2002      (Gas ~ 2p)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1800" b="1" i="0" u="none" strike="noStrike" dirty="0" smtClean="0">
                          <a:solidFill>
                            <a:srgbClr val="000000"/>
                          </a:solidFill>
                          <a:latin typeface="Times New Roman"/>
                        </a:rPr>
                        <a:t>Predictions May </a:t>
                      </a:r>
                      <a:r>
                        <a:rPr lang="en-GB" sz="1800" b="1" i="0" u="none" strike="noStrike" dirty="0">
                          <a:solidFill>
                            <a:srgbClr val="000000"/>
                          </a:solidFill>
                          <a:latin typeface="Times New Roman"/>
                        </a:rPr>
                        <a:t>2011   (Gas ~ 8.0p)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90672">
                <a:tc>
                  <a:txBody>
                    <a:bodyPr/>
                    <a:lstStyle/>
                    <a:p>
                      <a:pPr algn="ctr" fontAlgn="t"/>
                      <a:r>
                        <a:rPr lang="en-GB" sz="1800" b="1" i="0" u="none" strike="noStrike">
                          <a:solidFill>
                            <a:srgbClr val="000000"/>
                          </a:solidFill>
                          <a:latin typeface="Times New Roman"/>
                        </a:rPr>
                        <a:t>On Shore Wind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t"/>
                      <a:r>
                        <a:rPr lang="en-GB" sz="1800" b="1" i="0" u="none" strike="noStrike">
                          <a:solidFill>
                            <a:srgbClr val="000000"/>
                          </a:solidFill>
                          <a:latin typeface="Times New Roman"/>
                        </a:rPr>
                        <a:t>~25%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t"/>
                      <a:r>
                        <a:rPr lang="en-GB" sz="1800" b="1" i="0" u="none" strike="noStrike">
                          <a:solidFill>
                            <a:srgbClr val="000000"/>
                          </a:solidFill>
                          <a:latin typeface="Arial"/>
                        </a:rPr>
                        <a:t>available now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GB" sz="1800" b="1" i="0" u="none" strike="noStrike">
                          <a:solidFill>
                            <a:srgbClr val="000000"/>
                          </a:solidFill>
                          <a:latin typeface="Arial"/>
                        </a:rPr>
                        <a:t>~ 2+p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GB" sz="1800" b="1" i="0" u="none" strike="noStrike">
                          <a:solidFill>
                            <a:srgbClr val="000000"/>
                          </a:solidFill>
                          <a:latin typeface="Times New Roman"/>
                        </a:rPr>
                        <a:t>~8.2p +/- 0.8p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346931">
                <a:tc>
                  <a:txBody>
                    <a:bodyPr/>
                    <a:lstStyle/>
                    <a:p>
                      <a:pPr algn="ctr" fontAlgn="t"/>
                      <a:r>
                        <a:rPr lang="en-GB" sz="1800" b="1" i="0" u="none" strike="noStrike">
                          <a:solidFill>
                            <a:srgbClr val="000000"/>
                          </a:solidFill>
                          <a:latin typeface="Times New Roman"/>
                        </a:rPr>
                        <a:t>Off Shore Wind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GB" sz="1800" b="1" i="0" u="none" strike="noStrike">
                          <a:solidFill>
                            <a:srgbClr val="000000"/>
                          </a:solidFill>
                          <a:latin typeface="Times New Roman"/>
                        </a:rPr>
                        <a:t>25 - 50%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t"/>
                      <a:r>
                        <a:rPr lang="en-GB" sz="1800" b="1" i="0" u="none" strike="noStrike">
                          <a:solidFill>
                            <a:srgbClr val="000000"/>
                          </a:solidFill>
                          <a:latin typeface="Times New Roman"/>
                        </a:rPr>
                        <a:t>available but costly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GB" sz="1800" b="1" i="0" u="none" strike="noStrike">
                          <a:solidFill>
                            <a:srgbClr val="000000"/>
                          </a:solidFill>
                          <a:latin typeface="Times New Roman"/>
                        </a:rPr>
                        <a:t>~2.5 - 3p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GB" sz="1800" b="1" i="0" u="none" strike="noStrike">
                          <a:solidFill>
                            <a:srgbClr val="000000"/>
                          </a:solidFill>
                          <a:latin typeface="Times New Roman"/>
                        </a:rPr>
                        <a:t>12.5p +/- 2.5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838636">
                <a:tc>
                  <a:txBody>
                    <a:bodyPr/>
                    <a:lstStyle/>
                    <a:p>
                      <a:pPr algn="ctr" fontAlgn="ctr"/>
                      <a:r>
                        <a:rPr lang="en-GB" sz="1800" b="1" i="0" u="none" strike="noStrike">
                          <a:solidFill>
                            <a:srgbClr val="00FFFF"/>
                          </a:solidFill>
                          <a:latin typeface="Times New Roman"/>
                        </a:rPr>
                        <a:t>Small Hydro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GB" sz="1800" b="1" i="0" u="none" strike="noStrike">
                          <a:solidFill>
                            <a:srgbClr val="00FFFF"/>
                          </a:solidFill>
                          <a:latin typeface="Times New Roman"/>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GB" sz="1800" b="1" i="0" u="none" strike="noStrike">
                          <a:solidFill>
                            <a:srgbClr val="00FFFF"/>
                          </a:solidFill>
                          <a:latin typeface="Times New Roman"/>
                        </a:rPr>
                        <a:t> limited potential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GB" sz="1800" b="1" i="0" u="none" strike="noStrike">
                          <a:solidFill>
                            <a:srgbClr val="00FFFF"/>
                          </a:solidFill>
                          <a:latin typeface="Times New Roman"/>
                        </a:rPr>
                        <a:t>2.5 - 3p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GB" sz="1800" b="1" i="0" u="none" strike="noStrike">
                          <a:solidFill>
                            <a:srgbClr val="00FFFF"/>
                          </a:solidFill>
                          <a:latin typeface="Times New Roman"/>
                        </a:rPr>
                        <a:t>11p for &lt;2MW projects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r h="571967">
                <a:tc>
                  <a:txBody>
                    <a:bodyPr/>
                    <a:lstStyle/>
                    <a:p>
                      <a:pPr algn="ctr" fontAlgn="ctr"/>
                      <a:r>
                        <a:rPr lang="en-GB" sz="1800" b="1" i="0" u="none" strike="noStrike">
                          <a:solidFill>
                            <a:srgbClr val="FFFF00"/>
                          </a:solidFill>
                          <a:latin typeface="Times New Roman"/>
                        </a:rPr>
                        <a:t>Photovoltaic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800" b="1" i="0" u="none" strike="noStrike">
                          <a:solidFill>
                            <a:srgbClr val="FFFF00"/>
                          </a:solidFill>
                          <a:latin typeface="Times New Roman"/>
                        </a:rPr>
                        <a:t>&lt;&lt;5%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800" b="1" i="0" u="none" strike="noStrike">
                          <a:solidFill>
                            <a:srgbClr val="FFFF00"/>
                          </a:solidFill>
                          <a:latin typeface="Times New Roman"/>
                        </a:rPr>
                        <a:t>available, but very costly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800" b="1" i="0" u="none" strike="noStrike">
                          <a:solidFill>
                            <a:srgbClr val="FFFF00"/>
                          </a:solidFill>
                          <a:latin typeface="Times New Roman"/>
                        </a:rPr>
                        <a:t>15+ 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800" b="1" i="0" u="none" strike="noStrike">
                          <a:solidFill>
                            <a:srgbClr val="FFFF00"/>
                          </a:solidFill>
                          <a:latin typeface="Times New Roman"/>
                        </a:rPr>
                        <a:t>25p +/-8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571967">
                <a:tc>
                  <a:txBody>
                    <a:bodyPr/>
                    <a:lstStyle/>
                    <a:p>
                      <a:pPr algn="ctr" fontAlgn="ctr"/>
                      <a:r>
                        <a:rPr lang="en-GB" sz="1800" b="1" i="0" u="none" strike="noStrike">
                          <a:solidFill>
                            <a:srgbClr val="FFFF00"/>
                          </a:solidFill>
                          <a:latin typeface="Times New Roman"/>
                        </a:rPr>
                        <a:t>Biomass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800" b="1" i="0" u="none" strike="noStrike">
                          <a:solidFill>
                            <a:srgbClr val="FFFF00"/>
                          </a:solidFill>
                          <a:latin typeface="Times New Roman"/>
                        </a:rPr>
                        <a:t>??5%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800" b="1" i="0" u="none" strike="noStrike">
                          <a:solidFill>
                            <a:srgbClr val="FFFF00"/>
                          </a:solidFill>
                          <a:latin typeface="Times New Roman"/>
                        </a:rPr>
                        <a:t>available, but research needed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800" b="1" i="0" u="none" strike="noStrike">
                          <a:solidFill>
                            <a:srgbClr val="FFFF00"/>
                          </a:solidFill>
                          <a:latin typeface="Times New Roman"/>
                        </a:rPr>
                        <a:t>2.5 - 4p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800" b="1" i="0" u="none" strike="noStrike" dirty="0">
                          <a:solidFill>
                            <a:srgbClr val="FFFF00"/>
                          </a:solidFill>
                          <a:latin typeface="Times New Roman"/>
                        </a:rPr>
                        <a:t>7 - 13p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graphicFrame>
        <p:nvGraphicFramePr>
          <p:cNvPr id="37" name="Table 36"/>
          <p:cNvGraphicFramePr>
            <a:graphicFrameLocks noGrp="1"/>
          </p:cNvGraphicFramePr>
          <p:nvPr/>
        </p:nvGraphicFramePr>
        <p:xfrm>
          <a:off x="581025" y="5238750"/>
          <a:ext cx="6995887" cy="1097280"/>
        </p:xfrm>
        <a:graphic>
          <a:graphicData uri="http://schemas.openxmlformats.org/drawingml/2006/table">
            <a:tbl>
              <a:tblPr/>
              <a:tblGrid>
                <a:gridCol w="1539155"/>
                <a:gridCol w="1720946"/>
                <a:gridCol w="2399629"/>
                <a:gridCol w="1336157"/>
              </a:tblGrid>
              <a:tr h="966697">
                <a:tc>
                  <a:txBody>
                    <a:bodyPr/>
                    <a:lstStyle/>
                    <a:p>
                      <a:pPr algn="ctr" fontAlgn="ctr"/>
                      <a:r>
                        <a:rPr lang="en-GB" sz="1800" b="1" i="0" u="none" strike="noStrike" dirty="0">
                          <a:solidFill>
                            <a:srgbClr val="00FFFF"/>
                          </a:solidFill>
                          <a:latin typeface="Times New Roman"/>
                        </a:rPr>
                        <a:t>Wave/Tidal Stream</a:t>
                      </a:r>
                    </a:p>
                  </a:txBody>
                  <a:tcPr marL="0" marR="0" marT="0" marB="0" anchor="ctr">
                    <a:lnL w="25400" cap="flat" cmpd="dbl"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GB" sz="1800" b="1" i="0" u="none" strike="noStrike">
                          <a:solidFill>
                            <a:srgbClr val="00FFFF"/>
                          </a:solidFill>
                          <a:latin typeface="Times New Roman"/>
                        </a:rPr>
                        <a:t>currently &lt; 10 MW may be 1000 - 2000 MW (~0.1%)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GB" sz="1800" b="1" i="0" u="none" strike="noStrike" dirty="0" err="1">
                          <a:solidFill>
                            <a:srgbClr val="00FFFF"/>
                          </a:solidFill>
                          <a:latin typeface="Times New Roman"/>
                        </a:rPr>
                        <a:t>techology</a:t>
                      </a:r>
                      <a:r>
                        <a:rPr lang="en-GB" sz="1800" b="1" i="0" u="none" strike="noStrike" dirty="0">
                          <a:solidFill>
                            <a:srgbClr val="00FFFF"/>
                          </a:solidFill>
                          <a:latin typeface="Times New Roman"/>
                        </a:rPr>
                        <a:t> limited - major development not before 2020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GB" sz="1800" b="1" i="0" u="none" strike="noStrike" dirty="0">
                          <a:solidFill>
                            <a:srgbClr val="00FFFF"/>
                          </a:solidFill>
                          <a:latin typeface="Times New Roman"/>
                        </a:rPr>
                        <a:t>4 - 8p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bl>
          </a:graphicData>
        </a:graphic>
      </p:graphicFrame>
      <p:graphicFrame>
        <p:nvGraphicFramePr>
          <p:cNvPr id="38" name="Table 37"/>
          <p:cNvGraphicFramePr>
            <a:graphicFrameLocks noGrp="1"/>
          </p:cNvGraphicFramePr>
          <p:nvPr/>
        </p:nvGraphicFramePr>
        <p:xfrm>
          <a:off x="7510463" y="5257800"/>
          <a:ext cx="1409700" cy="1099914"/>
        </p:xfrm>
        <a:graphic>
          <a:graphicData uri="http://schemas.openxmlformats.org/drawingml/2006/table">
            <a:tbl>
              <a:tblPr/>
              <a:tblGrid>
                <a:gridCol w="1409700"/>
              </a:tblGrid>
              <a:tr h="1099914">
                <a:tc>
                  <a:txBody>
                    <a:bodyPr/>
                    <a:lstStyle/>
                    <a:p>
                      <a:pPr algn="ctr" fontAlgn="ctr"/>
                      <a:r>
                        <a:rPr lang="en-GB" sz="1800" b="1" i="0" u="none" strike="noStrike" dirty="0">
                          <a:solidFill>
                            <a:srgbClr val="00FFFF"/>
                          </a:solidFill>
                          <a:latin typeface="Times New Roman"/>
                        </a:rPr>
                        <a:t>19p +/- 6 Tidal 26.5p +/- 7.5p Wave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bl>
          </a:graphicData>
        </a:graphic>
      </p:graphicFrame>
      <p:pic>
        <p:nvPicPr>
          <p:cNvPr id="14" name="Picture 10"/>
          <p:cNvPicPr>
            <a:picLocks noChangeAspect="1" noChangeArrowheads="1"/>
          </p:cNvPicPr>
          <p:nvPr/>
        </p:nvPicPr>
        <p:blipFill>
          <a:blip r:embed="rId3" cstate="print"/>
          <a:srcRect/>
          <a:stretch>
            <a:fillRect/>
          </a:stretch>
        </p:blipFill>
        <p:spPr bwMode="auto">
          <a:xfrm>
            <a:off x="1036638" y="1192213"/>
            <a:ext cx="2827337" cy="4002087"/>
          </a:xfrm>
          <a:prstGeom prst="rect">
            <a:avLst/>
          </a:prstGeom>
          <a:noFill/>
          <a:ln w="9525">
            <a:noFill/>
            <a:miter lim="800000"/>
            <a:headEnd/>
            <a:tailEnd/>
          </a:ln>
        </p:spPr>
      </p:pic>
      <p:pic>
        <p:nvPicPr>
          <p:cNvPr id="15" name="Picture 12" descr="twin monopile structure"/>
          <p:cNvPicPr>
            <a:picLocks noChangeAspect="1" noChangeArrowheads="1"/>
          </p:cNvPicPr>
          <p:nvPr/>
        </p:nvPicPr>
        <p:blipFill>
          <a:blip r:embed="rId4" cstate="print"/>
          <a:srcRect/>
          <a:stretch>
            <a:fillRect/>
          </a:stretch>
        </p:blipFill>
        <p:spPr bwMode="auto">
          <a:xfrm>
            <a:off x="3871913" y="1160463"/>
            <a:ext cx="4022725" cy="2011362"/>
          </a:xfrm>
          <a:prstGeom prst="rect">
            <a:avLst/>
          </a:prstGeom>
          <a:noFill/>
          <a:ln w="9525">
            <a:noFill/>
            <a:miter lim="800000"/>
            <a:headEnd/>
            <a:tailEnd/>
          </a:ln>
        </p:spPr>
      </p:pic>
      <p:pic>
        <p:nvPicPr>
          <p:cNvPr id="16" name="Picture 13" descr="LUNAR2"/>
          <p:cNvPicPr>
            <a:picLocks noChangeAspect="1" noChangeArrowheads="1"/>
          </p:cNvPicPr>
          <p:nvPr/>
        </p:nvPicPr>
        <p:blipFill>
          <a:blip r:embed="rId5" cstate="print"/>
          <a:srcRect/>
          <a:stretch>
            <a:fillRect/>
          </a:stretch>
        </p:blipFill>
        <p:spPr bwMode="auto">
          <a:xfrm>
            <a:off x="3897313" y="3008313"/>
            <a:ext cx="4821237" cy="2192337"/>
          </a:xfrm>
          <a:prstGeom prst="rect">
            <a:avLst/>
          </a:prstGeom>
          <a:noFill/>
          <a:ln w="9525">
            <a:noFill/>
            <a:miter lim="800000"/>
            <a:headEnd/>
            <a:tailEnd/>
          </a:ln>
        </p:spPr>
      </p:pic>
      <p:grpSp>
        <p:nvGrpSpPr>
          <p:cNvPr id="2" name="Group 14"/>
          <p:cNvGrpSpPr>
            <a:grpSpLocks/>
          </p:cNvGrpSpPr>
          <p:nvPr/>
        </p:nvGrpSpPr>
        <p:grpSpPr bwMode="auto">
          <a:xfrm>
            <a:off x="1173163" y="3117850"/>
            <a:ext cx="6357937" cy="2522538"/>
            <a:chOff x="1499" y="2289"/>
            <a:chExt cx="4005" cy="1589"/>
          </a:xfrm>
        </p:grpSpPr>
        <p:sp>
          <p:nvSpPr>
            <p:cNvPr id="38986" name="Rectangle 15"/>
            <p:cNvSpPr>
              <a:spLocks noChangeArrowheads="1"/>
            </p:cNvSpPr>
            <p:nvPr/>
          </p:nvSpPr>
          <p:spPr bwMode="auto">
            <a:xfrm>
              <a:off x="1499" y="2606"/>
              <a:ext cx="4005" cy="1005"/>
            </a:xfrm>
            <a:prstGeom prst="rect">
              <a:avLst/>
            </a:prstGeom>
            <a:solidFill>
              <a:schemeClr val="bg1"/>
            </a:solidFill>
            <a:ln w="9525">
              <a:solidFill>
                <a:schemeClr val="tx1"/>
              </a:solidFill>
              <a:miter lim="800000"/>
              <a:headEnd/>
              <a:tailEnd/>
            </a:ln>
          </p:spPr>
          <p:txBody>
            <a:bodyPr wrap="none" anchor="ctr"/>
            <a:lstStyle/>
            <a:p>
              <a:pPr algn="ctr"/>
              <a:endParaRPr lang="en-US"/>
            </a:p>
          </p:txBody>
        </p:sp>
        <p:pic>
          <p:nvPicPr>
            <p:cNvPr id="38987" name="Picture 16" descr="SRTT2A"/>
            <p:cNvPicPr>
              <a:picLocks noChangeAspect="1" noChangeArrowheads="1"/>
            </p:cNvPicPr>
            <p:nvPr/>
          </p:nvPicPr>
          <p:blipFill>
            <a:blip r:embed="rId6" cstate="print"/>
            <a:srcRect/>
            <a:stretch>
              <a:fillRect/>
            </a:stretch>
          </p:blipFill>
          <p:spPr bwMode="auto">
            <a:xfrm>
              <a:off x="1509" y="2289"/>
              <a:ext cx="3784" cy="1589"/>
            </a:xfrm>
            <a:prstGeom prst="rect">
              <a:avLst/>
            </a:prstGeom>
            <a:noFill/>
            <a:ln w="9525">
              <a:noFill/>
              <a:miter lim="800000"/>
              <a:headEnd/>
              <a:tailEnd/>
            </a:ln>
          </p:spPr>
        </p:pic>
      </p:grpSp>
      <p:grpSp>
        <p:nvGrpSpPr>
          <p:cNvPr id="3" name="Group 18"/>
          <p:cNvGrpSpPr>
            <a:grpSpLocks/>
          </p:cNvGrpSpPr>
          <p:nvPr/>
        </p:nvGrpSpPr>
        <p:grpSpPr bwMode="auto">
          <a:xfrm>
            <a:off x="1214438" y="530225"/>
            <a:ext cx="6329362" cy="3240088"/>
            <a:chOff x="1326" y="675"/>
            <a:chExt cx="3684" cy="2251"/>
          </a:xfrm>
        </p:grpSpPr>
        <p:sp>
          <p:nvSpPr>
            <p:cNvPr id="38984" name="Rectangle 19"/>
            <p:cNvSpPr>
              <a:spLocks noChangeArrowheads="1"/>
            </p:cNvSpPr>
            <p:nvPr/>
          </p:nvSpPr>
          <p:spPr bwMode="auto">
            <a:xfrm>
              <a:off x="1326" y="1106"/>
              <a:ext cx="3684" cy="1820"/>
            </a:xfrm>
            <a:prstGeom prst="rect">
              <a:avLst/>
            </a:prstGeom>
            <a:solidFill>
              <a:schemeClr val="bg1"/>
            </a:solidFill>
            <a:ln w="9525">
              <a:solidFill>
                <a:schemeClr val="tx1"/>
              </a:solidFill>
              <a:miter lim="800000"/>
              <a:headEnd/>
              <a:tailEnd/>
            </a:ln>
          </p:spPr>
          <p:txBody>
            <a:bodyPr wrap="none" anchor="ctr"/>
            <a:lstStyle/>
            <a:p>
              <a:pPr algn="ctr"/>
              <a:endParaRPr lang="en-US"/>
            </a:p>
          </p:txBody>
        </p:sp>
        <p:pic>
          <p:nvPicPr>
            <p:cNvPr id="38985" name="Picture 20" descr="SRTT1B"/>
            <p:cNvPicPr>
              <a:picLocks noChangeAspect="1" noChangeArrowheads="1"/>
            </p:cNvPicPr>
            <p:nvPr/>
          </p:nvPicPr>
          <p:blipFill>
            <a:blip r:embed="rId7" cstate="print"/>
            <a:srcRect/>
            <a:stretch>
              <a:fillRect/>
            </a:stretch>
          </p:blipFill>
          <p:spPr bwMode="auto">
            <a:xfrm>
              <a:off x="1436" y="675"/>
              <a:ext cx="3482" cy="2231"/>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ssolve">
                                      <p:cBhvr>
                                        <p:cTn id="7" dur="500"/>
                                        <p:tgtEl>
                                          <p:spTgt spid="37"/>
                                        </p:tgtEl>
                                      </p:cBhvr>
                                    </p:animEffect>
                                  </p:childTnLst>
                                </p:cTn>
                              </p:par>
                              <p:par>
                                <p:cTn id="8" presetID="9"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dissolve">
                                      <p:cBhvr>
                                        <p:cTn id="10" dur="500"/>
                                        <p:tgtEl>
                                          <p:spTgt spid="38"/>
                                        </p:tgtEl>
                                      </p:cBhvr>
                                    </p:animEffect>
                                  </p:childTnLst>
                                </p:cTn>
                              </p:par>
                            </p:childTnLst>
                          </p:cTn>
                        </p:par>
                        <p:par>
                          <p:cTn id="11" fill="hold">
                            <p:stCondLst>
                              <p:cond delay="500"/>
                            </p:stCondLst>
                            <p:childTnLst>
                              <p:par>
                                <p:cTn id="12" presetID="9" presetClass="entr" presetSubtype="0" fill="hold" nodeType="afterEffect">
                                  <p:stCondLst>
                                    <p:cond delay="500"/>
                                  </p:stCondLst>
                                  <p:childTnLst>
                                    <p:set>
                                      <p:cBhvr>
                                        <p:cTn id="13" dur="1" fill="hold">
                                          <p:stCondLst>
                                            <p:cond delay="0"/>
                                          </p:stCondLst>
                                        </p:cTn>
                                        <p:tgtEl>
                                          <p:spTgt spid="14"/>
                                        </p:tgtEl>
                                        <p:attrNameLst>
                                          <p:attrName>style.visibility</p:attrName>
                                        </p:attrNameLst>
                                      </p:cBhvr>
                                      <p:to>
                                        <p:strVal val="visible"/>
                                      </p:to>
                                    </p:set>
                                    <p:animEffect transition="in" filter="dissolve">
                                      <p:cBhvr>
                                        <p:cTn id="14" dur="500"/>
                                        <p:tgtEl>
                                          <p:spTgt spid="14"/>
                                        </p:tgtEl>
                                      </p:cBhvr>
                                    </p:animEffect>
                                  </p:childTnLst>
                                </p:cTn>
                              </p:par>
                            </p:childTnLst>
                          </p:cTn>
                        </p:par>
                        <p:par>
                          <p:cTn id="15" fill="hold">
                            <p:stCondLst>
                              <p:cond delay="1500"/>
                            </p:stCondLst>
                            <p:childTnLst>
                              <p:par>
                                <p:cTn id="16" presetID="9"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ssolve">
                                      <p:cBhvr>
                                        <p:cTn id="18" dur="500"/>
                                        <p:tgtEl>
                                          <p:spTgt spid="15"/>
                                        </p:tgtEl>
                                      </p:cBhvr>
                                    </p:animEffect>
                                  </p:childTnLst>
                                </p:cTn>
                              </p:par>
                            </p:childTnLst>
                          </p:cTn>
                        </p:par>
                        <p:par>
                          <p:cTn id="19" fill="hold">
                            <p:stCondLst>
                              <p:cond delay="2000"/>
                            </p:stCondLst>
                            <p:childTnLst>
                              <p:par>
                                <p:cTn id="20" presetID="9"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childTnLst>
                          </p:cTn>
                        </p:par>
                        <p:par>
                          <p:cTn id="28" fill="hold">
                            <p:stCondLst>
                              <p:cond delay="500"/>
                            </p:stCondLst>
                            <p:childTnLst>
                              <p:par>
                                <p:cTn id="29" presetID="9"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dissolv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bwMode="auto">
          <a:xfrm>
            <a:off x="7010400" y="6353175"/>
            <a:ext cx="2133600" cy="476250"/>
          </a:xfrm>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D39B2253-CECE-4671-8192-F3E4FDF381E9}" type="slidenum">
              <a:rPr lang="en-GB" smtClean="0">
                <a:solidFill>
                  <a:srgbClr val="FFFF99"/>
                </a:solidFill>
              </a:rPr>
              <a:pPr eaLnBrk="0" fontAlgn="base" hangingPunct="0">
                <a:spcBef>
                  <a:spcPct val="0"/>
                </a:spcBef>
                <a:spcAft>
                  <a:spcPct val="0"/>
                </a:spcAft>
              </a:pPr>
              <a:t>18</a:t>
            </a:fld>
            <a:endParaRPr lang="en-GB" smtClean="0">
              <a:solidFill>
                <a:srgbClr val="FFFF99"/>
              </a:solidFill>
            </a:endParaRPr>
          </a:p>
        </p:txBody>
      </p:sp>
      <p:sp>
        <p:nvSpPr>
          <p:cNvPr id="39939" name="Text Box 6"/>
          <p:cNvSpPr txBox="1">
            <a:spLocks noChangeArrowheads="1"/>
          </p:cNvSpPr>
          <p:nvPr/>
        </p:nvSpPr>
        <p:spPr bwMode="auto">
          <a:xfrm>
            <a:off x="566738" y="14288"/>
            <a:ext cx="8577262" cy="369887"/>
          </a:xfrm>
          <a:prstGeom prst="rect">
            <a:avLst/>
          </a:prstGeom>
          <a:solidFill>
            <a:srgbClr val="FF0000"/>
          </a:solidFill>
          <a:ln w="9525">
            <a:noFill/>
            <a:miter lim="800000"/>
            <a:headEnd/>
            <a:tailEnd/>
          </a:ln>
        </p:spPr>
        <p:txBody>
          <a:bodyPr>
            <a:spAutoFit/>
          </a:bodyPr>
          <a:lstStyle/>
          <a:p>
            <a:pPr algn="ctr">
              <a:spcBef>
                <a:spcPct val="50000"/>
              </a:spcBef>
            </a:pPr>
            <a:r>
              <a:rPr lang="en-GB" b="1">
                <a:solidFill>
                  <a:schemeClr val="bg1"/>
                </a:solidFill>
              </a:rPr>
              <a:t>Options for Electricity Generation in 2020 - Renewable</a:t>
            </a:r>
            <a:endParaRPr lang="en-GB">
              <a:solidFill>
                <a:schemeClr val="bg1"/>
              </a:solidFill>
            </a:endParaRPr>
          </a:p>
        </p:txBody>
      </p:sp>
      <p:sp>
        <p:nvSpPr>
          <p:cNvPr id="39940" name="TextBox 11"/>
          <p:cNvSpPr txBox="1">
            <a:spLocks noChangeArrowheads="1"/>
          </p:cNvSpPr>
          <p:nvPr/>
        </p:nvSpPr>
        <p:spPr bwMode="auto">
          <a:xfrm>
            <a:off x="609600" y="6302375"/>
            <a:ext cx="7591425" cy="584200"/>
          </a:xfrm>
          <a:prstGeom prst="rect">
            <a:avLst/>
          </a:prstGeom>
          <a:noFill/>
          <a:ln w="9525">
            <a:noFill/>
            <a:miter lim="800000"/>
            <a:headEnd/>
            <a:tailEnd/>
          </a:ln>
        </p:spPr>
        <p:txBody>
          <a:bodyPr>
            <a:spAutoFit/>
          </a:bodyPr>
          <a:lstStyle/>
          <a:p>
            <a:r>
              <a:rPr lang="en-GB" sz="1600" b="1">
                <a:latin typeface="Times New Roman" pitchFamily="18" charset="0"/>
                <a:cs typeface="Times New Roman" pitchFamily="18" charset="0"/>
              </a:rPr>
              <a:t>Future prices from Climate Change Report (May 2011) or  RO/FITs where not  otherwise specified</a:t>
            </a:r>
          </a:p>
        </p:txBody>
      </p:sp>
      <p:graphicFrame>
        <p:nvGraphicFramePr>
          <p:cNvPr id="30" name="Table 29"/>
          <p:cNvGraphicFramePr>
            <a:graphicFrameLocks noGrp="1"/>
          </p:cNvGraphicFramePr>
          <p:nvPr/>
        </p:nvGraphicFramePr>
        <p:xfrm>
          <a:off x="609600" y="352425"/>
          <a:ext cx="8302170" cy="3644842"/>
        </p:xfrm>
        <a:graphic>
          <a:graphicData uri="http://schemas.openxmlformats.org/drawingml/2006/table">
            <a:tbl>
              <a:tblPr/>
              <a:tblGrid>
                <a:gridCol w="1531966"/>
                <a:gridCol w="1712907"/>
                <a:gridCol w="2388420"/>
                <a:gridCol w="1329915"/>
                <a:gridCol w="1338962"/>
              </a:tblGrid>
              <a:tr h="656356">
                <a:tc gridSpan="3">
                  <a:txBody>
                    <a:bodyPr/>
                    <a:lstStyle/>
                    <a:p>
                      <a:pPr algn="ctr" fontAlgn="t"/>
                      <a:r>
                        <a:rPr lang="en-GB" sz="1800" b="1" i="0" u="none" strike="noStrike" dirty="0">
                          <a:solidFill>
                            <a:srgbClr val="000000"/>
                          </a:solidFill>
                          <a:latin typeface="Times New Roman"/>
                        </a:rPr>
                        <a:t>Potential contribution to electricity supply in 2020  and drivers/barriers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GB"/>
                    </a:p>
                  </a:txBody>
                  <a:tcPr/>
                </a:tc>
                <a:tc hMerge="1">
                  <a:txBody>
                    <a:bodyPr/>
                    <a:lstStyle/>
                    <a:p>
                      <a:endParaRPr lang="en-GB"/>
                    </a:p>
                  </a:txBody>
                  <a:tcPr/>
                </a:tc>
                <a:tc>
                  <a:txBody>
                    <a:bodyPr/>
                    <a:lstStyle/>
                    <a:p>
                      <a:pPr algn="ctr" fontAlgn="ctr"/>
                      <a:r>
                        <a:rPr lang="en-GB" sz="1800" b="1" i="0" u="none" strike="noStrike">
                          <a:solidFill>
                            <a:srgbClr val="000000"/>
                          </a:solidFill>
                          <a:latin typeface="Times New Roman"/>
                        </a:rPr>
                        <a:t>2002      (Gas ~ 2p)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1800" b="1" i="0" u="none" strike="noStrike" dirty="0" smtClean="0">
                          <a:solidFill>
                            <a:srgbClr val="000000"/>
                          </a:solidFill>
                          <a:latin typeface="Times New Roman"/>
                        </a:rPr>
                        <a:t>Predictions May </a:t>
                      </a:r>
                      <a:r>
                        <a:rPr lang="en-GB" sz="1800" b="1" i="0" u="none" strike="noStrike" dirty="0">
                          <a:solidFill>
                            <a:srgbClr val="000000"/>
                          </a:solidFill>
                          <a:latin typeface="Times New Roman"/>
                        </a:rPr>
                        <a:t>2011   (Gas ~ 8.0p)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90672">
                <a:tc>
                  <a:txBody>
                    <a:bodyPr/>
                    <a:lstStyle/>
                    <a:p>
                      <a:pPr algn="ctr" fontAlgn="t"/>
                      <a:r>
                        <a:rPr lang="en-GB" sz="1800" b="1" i="0" u="none" strike="noStrike">
                          <a:solidFill>
                            <a:srgbClr val="000000"/>
                          </a:solidFill>
                          <a:latin typeface="Times New Roman"/>
                        </a:rPr>
                        <a:t>On Shore Wind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t"/>
                      <a:r>
                        <a:rPr lang="en-GB" sz="1800" b="1" i="0" u="none" strike="noStrike">
                          <a:solidFill>
                            <a:srgbClr val="000000"/>
                          </a:solidFill>
                          <a:latin typeface="Times New Roman"/>
                        </a:rPr>
                        <a:t>~25%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t"/>
                      <a:r>
                        <a:rPr lang="en-GB" sz="1800" b="1" i="0" u="none" strike="noStrike">
                          <a:solidFill>
                            <a:srgbClr val="000000"/>
                          </a:solidFill>
                          <a:latin typeface="Arial"/>
                        </a:rPr>
                        <a:t>available now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GB" sz="1800" b="1" i="0" u="none" strike="noStrike">
                          <a:solidFill>
                            <a:srgbClr val="000000"/>
                          </a:solidFill>
                          <a:latin typeface="Arial"/>
                        </a:rPr>
                        <a:t>~ 2+p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GB" sz="1800" b="1" i="0" u="none" strike="noStrike">
                          <a:solidFill>
                            <a:srgbClr val="000000"/>
                          </a:solidFill>
                          <a:latin typeface="Times New Roman"/>
                        </a:rPr>
                        <a:t>~8.2p +/- 0.8p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346931">
                <a:tc>
                  <a:txBody>
                    <a:bodyPr/>
                    <a:lstStyle/>
                    <a:p>
                      <a:pPr algn="ctr" fontAlgn="t"/>
                      <a:r>
                        <a:rPr lang="en-GB" sz="1800" b="1" i="0" u="none" strike="noStrike">
                          <a:solidFill>
                            <a:srgbClr val="000000"/>
                          </a:solidFill>
                          <a:latin typeface="Times New Roman"/>
                        </a:rPr>
                        <a:t>Off Shore Wind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GB" sz="1800" b="1" i="0" u="none" strike="noStrike">
                          <a:solidFill>
                            <a:srgbClr val="000000"/>
                          </a:solidFill>
                          <a:latin typeface="Times New Roman"/>
                        </a:rPr>
                        <a:t>25 - 50%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t"/>
                      <a:r>
                        <a:rPr lang="en-GB" sz="1800" b="1" i="0" u="none" strike="noStrike">
                          <a:solidFill>
                            <a:srgbClr val="000000"/>
                          </a:solidFill>
                          <a:latin typeface="Times New Roman"/>
                        </a:rPr>
                        <a:t>available but costly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GB" sz="1800" b="1" i="0" u="none" strike="noStrike">
                          <a:solidFill>
                            <a:srgbClr val="000000"/>
                          </a:solidFill>
                          <a:latin typeface="Times New Roman"/>
                        </a:rPr>
                        <a:t>~2.5 - 3p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GB" sz="1800" b="1" i="0" u="none" strike="noStrike">
                          <a:solidFill>
                            <a:srgbClr val="000000"/>
                          </a:solidFill>
                          <a:latin typeface="Times New Roman"/>
                        </a:rPr>
                        <a:t>12.5p +/- 2.5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838636">
                <a:tc>
                  <a:txBody>
                    <a:bodyPr/>
                    <a:lstStyle/>
                    <a:p>
                      <a:pPr algn="ctr" fontAlgn="ctr"/>
                      <a:r>
                        <a:rPr lang="en-GB" sz="1800" b="1" i="0" u="none" strike="noStrike">
                          <a:solidFill>
                            <a:srgbClr val="00FFFF"/>
                          </a:solidFill>
                          <a:latin typeface="Times New Roman"/>
                        </a:rPr>
                        <a:t>Small Hydro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GB" sz="1800" b="1" i="0" u="none" strike="noStrike">
                          <a:solidFill>
                            <a:srgbClr val="00FFFF"/>
                          </a:solidFill>
                          <a:latin typeface="Times New Roman"/>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GB" sz="1800" b="1" i="0" u="none" strike="noStrike">
                          <a:solidFill>
                            <a:srgbClr val="00FFFF"/>
                          </a:solidFill>
                          <a:latin typeface="Times New Roman"/>
                        </a:rPr>
                        <a:t> limited potential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GB" sz="1800" b="1" i="0" u="none" strike="noStrike">
                          <a:solidFill>
                            <a:srgbClr val="00FFFF"/>
                          </a:solidFill>
                          <a:latin typeface="Times New Roman"/>
                        </a:rPr>
                        <a:t>2.5 - 3p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GB" sz="1800" b="1" i="0" u="none" strike="noStrike">
                          <a:solidFill>
                            <a:srgbClr val="00FFFF"/>
                          </a:solidFill>
                          <a:latin typeface="Times New Roman"/>
                        </a:rPr>
                        <a:t>11p for &lt;2MW projects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r h="571967">
                <a:tc>
                  <a:txBody>
                    <a:bodyPr/>
                    <a:lstStyle/>
                    <a:p>
                      <a:pPr algn="ctr" fontAlgn="ctr"/>
                      <a:r>
                        <a:rPr lang="en-GB" sz="1800" b="1" i="0" u="none" strike="noStrike">
                          <a:solidFill>
                            <a:srgbClr val="FFFF00"/>
                          </a:solidFill>
                          <a:latin typeface="Times New Roman"/>
                        </a:rPr>
                        <a:t>Photovoltaic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800" b="1" i="0" u="none" strike="noStrike">
                          <a:solidFill>
                            <a:srgbClr val="FFFF00"/>
                          </a:solidFill>
                          <a:latin typeface="Times New Roman"/>
                        </a:rPr>
                        <a:t>&lt;&lt;5%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800" b="1" i="0" u="none" strike="noStrike">
                          <a:solidFill>
                            <a:srgbClr val="FFFF00"/>
                          </a:solidFill>
                          <a:latin typeface="Times New Roman"/>
                        </a:rPr>
                        <a:t>available, but very costly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800" b="1" i="0" u="none" strike="noStrike">
                          <a:solidFill>
                            <a:srgbClr val="FFFF00"/>
                          </a:solidFill>
                          <a:latin typeface="Times New Roman"/>
                        </a:rPr>
                        <a:t>15+ 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800" b="1" i="0" u="none" strike="noStrike">
                          <a:solidFill>
                            <a:srgbClr val="FFFF00"/>
                          </a:solidFill>
                          <a:latin typeface="Times New Roman"/>
                        </a:rPr>
                        <a:t>25p +/-8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571967">
                <a:tc>
                  <a:txBody>
                    <a:bodyPr/>
                    <a:lstStyle/>
                    <a:p>
                      <a:pPr algn="ctr" fontAlgn="ctr"/>
                      <a:r>
                        <a:rPr lang="en-GB" sz="1800" b="1" i="0" u="none" strike="noStrike">
                          <a:solidFill>
                            <a:srgbClr val="FFFF00"/>
                          </a:solidFill>
                          <a:latin typeface="Times New Roman"/>
                        </a:rPr>
                        <a:t>Biomass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800" b="1" i="0" u="none" strike="noStrike">
                          <a:solidFill>
                            <a:srgbClr val="FFFF00"/>
                          </a:solidFill>
                          <a:latin typeface="Times New Roman"/>
                        </a:rPr>
                        <a:t>??5%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800" b="1" i="0" u="none" strike="noStrike">
                          <a:solidFill>
                            <a:srgbClr val="FFFF00"/>
                          </a:solidFill>
                          <a:latin typeface="Times New Roman"/>
                        </a:rPr>
                        <a:t>available, but research needed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800" b="1" i="0" u="none" strike="noStrike">
                          <a:solidFill>
                            <a:srgbClr val="FFFF00"/>
                          </a:solidFill>
                          <a:latin typeface="Times New Roman"/>
                        </a:rPr>
                        <a:t>2.5 - 4p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800" b="1" i="0" u="none" strike="noStrike" dirty="0">
                          <a:solidFill>
                            <a:srgbClr val="FFFF00"/>
                          </a:solidFill>
                          <a:latin typeface="Times New Roman"/>
                        </a:rPr>
                        <a:t>7 - 13p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graphicFrame>
        <p:nvGraphicFramePr>
          <p:cNvPr id="37" name="Table 36"/>
          <p:cNvGraphicFramePr>
            <a:graphicFrameLocks noGrp="1"/>
          </p:cNvGraphicFramePr>
          <p:nvPr/>
        </p:nvGraphicFramePr>
        <p:xfrm>
          <a:off x="595313" y="3830638"/>
          <a:ext cx="6995887" cy="1097280"/>
        </p:xfrm>
        <a:graphic>
          <a:graphicData uri="http://schemas.openxmlformats.org/drawingml/2006/table">
            <a:tbl>
              <a:tblPr/>
              <a:tblGrid>
                <a:gridCol w="1539155"/>
                <a:gridCol w="1720946"/>
                <a:gridCol w="2399629"/>
                <a:gridCol w="1336157"/>
              </a:tblGrid>
              <a:tr h="966697">
                <a:tc>
                  <a:txBody>
                    <a:bodyPr/>
                    <a:lstStyle/>
                    <a:p>
                      <a:pPr algn="ctr" fontAlgn="ctr"/>
                      <a:r>
                        <a:rPr lang="en-GB" sz="1800" b="1" i="0" u="none" strike="noStrike" dirty="0">
                          <a:solidFill>
                            <a:srgbClr val="00FFFF"/>
                          </a:solidFill>
                          <a:latin typeface="Times New Roman"/>
                        </a:rPr>
                        <a:t>Wave/Tidal Stream</a:t>
                      </a:r>
                    </a:p>
                  </a:txBody>
                  <a:tcPr marL="0" marR="0" marT="0" marB="0" anchor="ctr">
                    <a:lnL w="25400" cap="flat" cmpd="dbl"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GB" sz="1800" b="1" i="0" u="none" strike="noStrike" dirty="0">
                          <a:solidFill>
                            <a:srgbClr val="00FFFF"/>
                          </a:solidFill>
                          <a:latin typeface="Times New Roman"/>
                        </a:rPr>
                        <a:t>currently &lt; 10 MW may be 1000 - 2000 MW (~0.1%)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GB" sz="1800" b="1" i="0" u="none" strike="noStrike" dirty="0" smtClean="0">
                          <a:solidFill>
                            <a:srgbClr val="00FFFF"/>
                          </a:solidFill>
                          <a:latin typeface="Times New Roman"/>
                        </a:rPr>
                        <a:t>technology </a:t>
                      </a:r>
                      <a:r>
                        <a:rPr lang="en-GB" sz="1800" b="1" i="0" u="none" strike="noStrike" dirty="0">
                          <a:solidFill>
                            <a:srgbClr val="00FFFF"/>
                          </a:solidFill>
                          <a:latin typeface="Times New Roman"/>
                        </a:rPr>
                        <a:t>limited - major development not before 2020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GB" sz="1800" b="1" i="0" u="none" strike="noStrike" dirty="0">
                          <a:solidFill>
                            <a:srgbClr val="00FFFF"/>
                          </a:solidFill>
                          <a:latin typeface="Times New Roman"/>
                        </a:rPr>
                        <a:t>4 - 8p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bl>
          </a:graphicData>
        </a:graphic>
      </p:graphicFrame>
      <p:graphicFrame>
        <p:nvGraphicFramePr>
          <p:cNvPr id="38" name="Table 37"/>
          <p:cNvGraphicFramePr>
            <a:graphicFrameLocks noGrp="1"/>
          </p:cNvGraphicFramePr>
          <p:nvPr/>
        </p:nvGraphicFramePr>
        <p:xfrm>
          <a:off x="7572375" y="3830638"/>
          <a:ext cx="1362073" cy="1099914"/>
        </p:xfrm>
        <a:graphic>
          <a:graphicData uri="http://schemas.openxmlformats.org/drawingml/2006/table">
            <a:tbl>
              <a:tblPr/>
              <a:tblGrid>
                <a:gridCol w="1362073"/>
              </a:tblGrid>
              <a:tr h="1099914">
                <a:tc>
                  <a:txBody>
                    <a:bodyPr/>
                    <a:lstStyle/>
                    <a:p>
                      <a:pPr algn="ctr" fontAlgn="ctr"/>
                      <a:r>
                        <a:rPr lang="en-GB" sz="1800" b="1" i="0" u="none" strike="noStrike" dirty="0">
                          <a:solidFill>
                            <a:srgbClr val="00FFFF"/>
                          </a:solidFill>
                          <a:latin typeface="Times New Roman"/>
                        </a:rPr>
                        <a:t>19p +/- 6 Tidal 26.5p +/- 7.5p Wave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bl>
          </a:graphicData>
        </a:graphic>
      </p:graphicFrame>
      <p:pic>
        <p:nvPicPr>
          <p:cNvPr id="17" name="Picture 12" descr="CHURCH1"/>
          <p:cNvPicPr>
            <a:picLocks noChangeAspect="1" noChangeArrowheads="1"/>
          </p:cNvPicPr>
          <p:nvPr/>
        </p:nvPicPr>
        <p:blipFill>
          <a:blip r:embed="rId3" cstate="print"/>
          <a:srcRect/>
          <a:stretch>
            <a:fillRect/>
          </a:stretch>
        </p:blipFill>
        <p:spPr bwMode="auto">
          <a:xfrm>
            <a:off x="611188" y="1095375"/>
            <a:ext cx="4533900" cy="3929063"/>
          </a:xfrm>
          <a:prstGeom prst="rect">
            <a:avLst/>
          </a:prstGeom>
          <a:noFill/>
          <a:ln w="9525">
            <a:noFill/>
            <a:miter lim="800000"/>
            <a:headEnd/>
            <a:tailEnd/>
          </a:ln>
        </p:spPr>
      </p:pic>
      <p:sp>
        <p:nvSpPr>
          <p:cNvPr id="18" name="Text Box 15"/>
          <p:cNvSpPr txBox="1">
            <a:spLocks noChangeArrowheads="1"/>
          </p:cNvSpPr>
          <p:nvPr/>
        </p:nvSpPr>
        <p:spPr bwMode="auto">
          <a:xfrm>
            <a:off x="5016500" y="1155700"/>
            <a:ext cx="3967163" cy="3756025"/>
          </a:xfrm>
          <a:prstGeom prst="rect">
            <a:avLst/>
          </a:prstGeom>
          <a:solidFill>
            <a:srgbClr val="FFFF99"/>
          </a:solidFill>
          <a:ln w="9525">
            <a:solidFill>
              <a:schemeClr val="tx1"/>
            </a:solidFill>
            <a:miter lim="800000"/>
            <a:headEnd/>
            <a:tailEnd/>
          </a:ln>
        </p:spPr>
        <p:txBody>
          <a:bodyPr>
            <a:spAutoFit/>
          </a:bodyPr>
          <a:lstStyle/>
          <a:p>
            <a:pPr algn="ctr">
              <a:lnSpc>
                <a:spcPts val="2000"/>
              </a:lnSpc>
            </a:pPr>
            <a:r>
              <a:rPr lang="en-GB" sz="1900" b="1">
                <a:solidFill>
                  <a:srgbClr val="FF0000"/>
                </a:solidFill>
                <a:latin typeface="Times New Roman" pitchFamily="18" charset="0"/>
                <a:cs typeface="Times New Roman" pitchFamily="18" charset="0"/>
              </a:rPr>
              <a:t>Severn Barrage/ Mersey Barrages have been considered frequently</a:t>
            </a:r>
          </a:p>
          <a:p>
            <a:pPr algn="ctr">
              <a:lnSpc>
                <a:spcPts val="2000"/>
              </a:lnSpc>
              <a:spcBef>
                <a:spcPct val="20000"/>
              </a:spcBef>
            </a:pPr>
            <a:r>
              <a:rPr lang="en-GB" sz="1900" b="1">
                <a:latin typeface="Times New Roman" pitchFamily="18" charset="0"/>
                <a:cs typeface="Times New Roman" pitchFamily="18" charset="0"/>
              </a:rPr>
              <a:t>e.g. pre war – 1970s,   2009</a:t>
            </a:r>
          </a:p>
          <a:p>
            <a:pPr algn="ctr">
              <a:lnSpc>
                <a:spcPts val="2000"/>
              </a:lnSpc>
              <a:spcBef>
                <a:spcPct val="20000"/>
              </a:spcBef>
            </a:pPr>
            <a:r>
              <a:rPr lang="en-GB" sz="1900" b="1">
                <a:latin typeface="Times New Roman" pitchFamily="18" charset="0"/>
                <a:cs typeface="Times New Roman" pitchFamily="18" charset="0"/>
              </a:rPr>
              <a:t>Severn Barrage could provide 5-8% of UK electricity needs</a:t>
            </a:r>
          </a:p>
          <a:p>
            <a:pPr algn="ctr">
              <a:lnSpc>
                <a:spcPts val="2000"/>
              </a:lnSpc>
              <a:spcBef>
                <a:spcPts val="1200"/>
              </a:spcBef>
            </a:pPr>
            <a:r>
              <a:rPr lang="en-GB" sz="1900" b="1">
                <a:solidFill>
                  <a:srgbClr val="0000CC"/>
                </a:solidFill>
                <a:latin typeface="Times New Roman" pitchFamily="18" charset="0"/>
                <a:cs typeface="Times New Roman" pitchFamily="18" charset="0"/>
              </a:rPr>
              <a:t>In Orkney – Churchill Barriers</a:t>
            </a:r>
          </a:p>
          <a:p>
            <a:pPr>
              <a:lnSpc>
                <a:spcPts val="2000"/>
              </a:lnSpc>
              <a:spcBef>
                <a:spcPct val="20000"/>
              </a:spcBef>
            </a:pPr>
            <a:r>
              <a:rPr lang="en-GB" sz="1900" b="1">
                <a:latin typeface="Times New Roman" pitchFamily="18" charset="0"/>
                <a:cs typeface="Times New Roman" pitchFamily="18" charset="0"/>
              </a:rPr>
              <a:t>Output ~80 000 GWh per annum - Sufficient for 13500 houses in Orkney  but there are only 4000 in Orkney.  Controversy in bringing cables south.</a:t>
            </a:r>
          </a:p>
          <a:p>
            <a:pPr algn="ctr">
              <a:lnSpc>
                <a:spcPts val="2000"/>
              </a:lnSpc>
            </a:pPr>
            <a:r>
              <a:rPr lang="en-GB" sz="1900" b="1">
                <a:solidFill>
                  <a:srgbClr val="FF0000"/>
                </a:solidFill>
                <a:latin typeface="Times New Roman" pitchFamily="18" charset="0"/>
                <a:cs typeface="Times New Roman" pitchFamily="18" charset="0"/>
              </a:rPr>
              <a:t>Would save 40000 tonnes of CO</a:t>
            </a:r>
            <a:r>
              <a:rPr lang="en-GB" sz="1900" b="1" baseline="-25000">
                <a:solidFill>
                  <a:srgbClr val="FF0000"/>
                </a:solidFill>
                <a:latin typeface="Times New Roman" pitchFamily="18" charset="0"/>
                <a:cs typeface="Times New Roman" pitchFamily="18" charset="0"/>
              </a:rPr>
              <a:t>2</a:t>
            </a:r>
          </a:p>
          <a:p>
            <a:pPr algn="ctr">
              <a:lnSpc>
                <a:spcPts val="2000"/>
              </a:lnSpc>
            </a:pPr>
            <a:endParaRPr lang="en-GB" sz="1900" b="1" baseline="-25000">
              <a:solidFill>
                <a:srgbClr val="FF0000"/>
              </a:solidFill>
              <a:latin typeface="Times New Roman" pitchFamily="18" charset="0"/>
              <a:cs typeface="Times New Roman" pitchFamily="18" charset="0"/>
            </a:endParaRPr>
          </a:p>
        </p:txBody>
      </p:sp>
      <p:graphicFrame>
        <p:nvGraphicFramePr>
          <p:cNvPr id="19" name="Table 18"/>
          <p:cNvGraphicFramePr>
            <a:graphicFrameLocks noGrp="1"/>
          </p:cNvGraphicFramePr>
          <p:nvPr/>
        </p:nvGraphicFramePr>
        <p:xfrm>
          <a:off x="595313" y="4930775"/>
          <a:ext cx="6981371" cy="1204409"/>
        </p:xfrm>
        <a:graphic>
          <a:graphicData uri="http://schemas.openxmlformats.org/drawingml/2006/table">
            <a:tbl>
              <a:tblPr/>
              <a:tblGrid>
                <a:gridCol w="1538514"/>
                <a:gridCol w="1727200"/>
                <a:gridCol w="3715657"/>
              </a:tblGrid>
              <a:tr h="1204409">
                <a:tc>
                  <a:txBody>
                    <a:bodyPr/>
                    <a:lstStyle/>
                    <a:p>
                      <a:pPr algn="ctr" fontAlgn="ctr"/>
                      <a:r>
                        <a:rPr lang="en-GB" sz="1800" b="1" i="0" u="none" strike="noStrike" dirty="0">
                          <a:solidFill>
                            <a:srgbClr val="00FFFF"/>
                          </a:solidFill>
                          <a:latin typeface="Times New Roman"/>
                        </a:rPr>
                        <a:t>Tidal Barrages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ctr" fontAlgn="ctr"/>
                      <a:r>
                        <a:rPr lang="en-GB" sz="1800" b="1" i="0" u="none" strike="noStrike" dirty="0">
                          <a:solidFill>
                            <a:srgbClr val="00FFFF"/>
                          </a:solidFill>
                          <a:latin typeface="Times New Roman"/>
                        </a:rPr>
                        <a:t>5 - 15%</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GB" sz="1800" b="1" i="0" u="none" strike="noStrike" dirty="0">
                          <a:solidFill>
                            <a:srgbClr val="00FFFF"/>
                          </a:solidFill>
                          <a:latin typeface="Times New Roman"/>
                        </a:rPr>
                        <a:t>technology available but unlikely for 2020.  Construction time ~10 years.   In 2010 Government </a:t>
                      </a:r>
                      <a:r>
                        <a:rPr lang="en-GB" sz="1800" b="1" i="0" u="none" strike="noStrike" dirty="0" smtClean="0">
                          <a:solidFill>
                            <a:srgbClr val="00FFFF"/>
                          </a:solidFill>
                          <a:latin typeface="Times New Roman"/>
                        </a:rPr>
                        <a:t>abandoned </a:t>
                      </a:r>
                      <a:r>
                        <a:rPr lang="en-GB" sz="1800" b="1" i="0" u="none" strike="noStrike" dirty="0">
                          <a:solidFill>
                            <a:srgbClr val="00FFFF"/>
                          </a:solidFill>
                          <a:latin typeface="Times New Roman"/>
                        </a:rPr>
                        <a:t>plans for development</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bl>
          </a:graphicData>
        </a:graphic>
      </p:graphicFrame>
      <p:graphicFrame>
        <p:nvGraphicFramePr>
          <p:cNvPr id="20" name="Table 19"/>
          <p:cNvGraphicFramePr>
            <a:graphicFrameLocks noGrp="1"/>
          </p:cNvGraphicFramePr>
          <p:nvPr/>
        </p:nvGraphicFramePr>
        <p:xfrm>
          <a:off x="7553325" y="4940300"/>
          <a:ext cx="1409700" cy="1213757"/>
        </p:xfrm>
        <a:graphic>
          <a:graphicData uri="http://schemas.openxmlformats.org/drawingml/2006/table">
            <a:tbl>
              <a:tblPr/>
              <a:tblGrid>
                <a:gridCol w="1409700"/>
              </a:tblGrid>
              <a:tr h="1213757">
                <a:tc>
                  <a:txBody>
                    <a:bodyPr/>
                    <a:lstStyle/>
                    <a:p>
                      <a:pPr algn="ctr" fontAlgn="ctr"/>
                      <a:r>
                        <a:rPr lang="en-GB" sz="1800" b="1" i="0" u="none" strike="noStrike" dirty="0">
                          <a:solidFill>
                            <a:srgbClr val="00FFFF"/>
                          </a:solidFill>
                          <a:latin typeface="Times New Roman"/>
                        </a:rPr>
                        <a:t>26p +/-5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par>
                                <p:cTn id="8" presetID="9"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dissolve">
                                      <p:cBhvr>
                                        <p:cTn id="10" dur="500"/>
                                        <p:tgtEl>
                                          <p:spTgt spid="37"/>
                                        </p:tgtEl>
                                      </p:cBhvr>
                                    </p:animEffect>
                                  </p:childTnLst>
                                </p:cTn>
                              </p:par>
                              <p:par>
                                <p:cTn id="11" presetID="9"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dissolve">
                                      <p:cBhvr>
                                        <p:cTn id="13" dur="500"/>
                                        <p:tgtEl>
                                          <p:spTgt spid="38"/>
                                        </p:tgtEl>
                                      </p:cBhvr>
                                    </p:animEffect>
                                  </p:childTnLst>
                                </p:cTn>
                              </p:par>
                            </p:childTnLst>
                          </p:cTn>
                        </p:par>
                        <p:par>
                          <p:cTn id="14" fill="hold">
                            <p:stCondLst>
                              <p:cond delay="500"/>
                            </p:stCondLst>
                            <p:childTnLst>
                              <p:par>
                                <p:cTn id="15" presetID="9" presetClass="entr" presetSubtype="0" fill="hold" grpId="0" nodeType="afterEffect">
                                  <p:stCondLst>
                                    <p:cond delay="2000"/>
                                  </p:stCondLst>
                                  <p:childTnLst>
                                    <p:set>
                                      <p:cBhvr>
                                        <p:cTn id="16" dur="1" fill="hold">
                                          <p:stCondLst>
                                            <p:cond delay="0"/>
                                          </p:stCondLst>
                                        </p:cTn>
                                        <p:tgtEl>
                                          <p:spTgt spid="18">
                                            <p:bg/>
                                          </p:spTgt>
                                        </p:tgtEl>
                                        <p:attrNameLst>
                                          <p:attrName>style.visibility</p:attrName>
                                        </p:attrNameLst>
                                      </p:cBhvr>
                                      <p:to>
                                        <p:strVal val="visible"/>
                                      </p:to>
                                    </p:set>
                                    <p:animEffect transition="in" filter="dissolve">
                                      <p:cBhvr>
                                        <p:cTn id="17" dur="500"/>
                                        <p:tgtEl>
                                          <p:spTgt spid="18">
                                            <p:bg/>
                                          </p:spTgt>
                                        </p:tgtEl>
                                      </p:cBhvr>
                                    </p:animEffect>
                                  </p:childTnLst>
                                </p:cTn>
                              </p:par>
                            </p:childTnLst>
                          </p:cTn>
                        </p:par>
                        <p:par>
                          <p:cTn id="18" fill="hold">
                            <p:stCondLst>
                              <p:cond delay="3000"/>
                            </p:stCondLst>
                            <p:childTnLst>
                              <p:par>
                                <p:cTn id="19" presetID="9" presetClass="entr" presetSubtype="0" fill="hold" grpId="0" nodeType="after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dissolve">
                                      <p:cBhvr>
                                        <p:cTn id="21" dur="500"/>
                                        <p:tgtEl>
                                          <p:spTgt spid="18">
                                            <p:txEl>
                                              <p:pRg st="0" end="0"/>
                                            </p:txEl>
                                          </p:spTgt>
                                        </p:tgtEl>
                                      </p:cBhvr>
                                    </p:animEffect>
                                  </p:childTnLst>
                                </p:cTn>
                              </p:par>
                            </p:childTnLst>
                          </p:cTn>
                        </p:par>
                        <p:par>
                          <p:cTn id="22" fill="hold">
                            <p:stCondLst>
                              <p:cond delay="3500"/>
                            </p:stCondLst>
                            <p:childTnLst>
                              <p:par>
                                <p:cTn id="23" presetID="9" presetClass="entr" presetSubtype="0" fill="hold" grpId="0" nodeType="afterEffect">
                                  <p:stCondLst>
                                    <p:cond delay="0"/>
                                  </p:stCondLst>
                                  <p:childTnLst>
                                    <p:set>
                                      <p:cBhvr>
                                        <p:cTn id="24" dur="1" fill="hold">
                                          <p:stCondLst>
                                            <p:cond delay="0"/>
                                          </p:stCondLst>
                                        </p:cTn>
                                        <p:tgtEl>
                                          <p:spTgt spid="18">
                                            <p:txEl>
                                              <p:pRg st="1" end="1"/>
                                            </p:txEl>
                                          </p:spTgt>
                                        </p:tgtEl>
                                        <p:attrNameLst>
                                          <p:attrName>style.visibility</p:attrName>
                                        </p:attrNameLst>
                                      </p:cBhvr>
                                      <p:to>
                                        <p:strVal val="visible"/>
                                      </p:to>
                                    </p:set>
                                    <p:animEffect transition="in" filter="dissolve">
                                      <p:cBhvr>
                                        <p:cTn id="25" dur="500"/>
                                        <p:tgtEl>
                                          <p:spTgt spid="18">
                                            <p:txEl>
                                              <p:pRg st="1" end="1"/>
                                            </p:txEl>
                                          </p:spTgt>
                                        </p:tgtEl>
                                      </p:cBhvr>
                                    </p:animEffect>
                                  </p:childTnLst>
                                </p:cTn>
                              </p:par>
                            </p:childTnLst>
                          </p:cTn>
                        </p:par>
                        <p:par>
                          <p:cTn id="26" fill="hold">
                            <p:stCondLst>
                              <p:cond delay="4000"/>
                            </p:stCondLst>
                            <p:childTnLst>
                              <p:par>
                                <p:cTn id="27" presetID="9" presetClass="entr" presetSubtype="0" fill="hold" grpId="0" nodeType="afterEffect">
                                  <p:stCondLst>
                                    <p:cond delay="0"/>
                                  </p:stCondLst>
                                  <p:childTnLst>
                                    <p:set>
                                      <p:cBhvr>
                                        <p:cTn id="28" dur="1" fill="hold">
                                          <p:stCondLst>
                                            <p:cond delay="0"/>
                                          </p:stCondLst>
                                        </p:cTn>
                                        <p:tgtEl>
                                          <p:spTgt spid="18">
                                            <p:txEl>
                                              <p:pRg st="2" end="2"/>
                                            </p:txEl>
                                          </p:spTgt>
                                        </p:tgtEl>
                                        <p:attrNameLst>
                                          <p:attrName>style.visibility</p:attrName>
                                        </p:attrNameLst>
                                      </p:cBhvr>
                                      <p:to>
                                        <p:strVal val="visible"/>
                                      </p:to>
                                    </p:set>
                                    <p:animEffect transition="in" filter="dissolve">
                                      <p:cBhvr>
                                        <p:cTn id="29" dur="500"/>
                                        <p:tgtEl>
                                          <p:spTgt spid="18">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8">
                                            <p:txEl>
                                              <p:pRg st="3" end="3"/>
                                            </p:txEl>
                                          </p:spTgt>
                                        </p:tgtEl>
                                        <p:attrNameLst>
                                          <p:attrName>style.visibility</p:attrName>
                                        </p:attrNameLst>
                                      </p:cBhvr>
                                      <p:to>
                                        <p:strVal val="visible"/>
                                      </p:to>
                                    </p:set>
                                    <p:animEffect transition="in" filter="dissolve">
                                      <p:cBhvr>
                                        <p:cTn id="34" dur="500"/>
                                        <p:tgtEl>
                                          <p:spTgt spid="18">
                                            <p:txEl>
                                              <p:pRg st="3" end="3"/>
                                            </p:txEl>
                                          </p:spTgt>
                                        </p:tgtEl>
                                      </p:cBhvr>
                                    </p:animEffect>
                                  </p:childTnLst>
                                </p:cTn>
                              </p:par>
                            </p:childTnLst>
                          </p:cTn>
                        </p:par>
                        <p:par>
                          <p:cTn id="35" fill="hold">
                            <p:stCondLst>
                              <p:cond delay="500"/>
                            </p:stCondLst>
                            <p:childTnLst>
                              <p:par>
                                <p:cTn id="36" presetID="9" presetClass="entr" presetSubtype="0"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dissolve">
                                      <p:cBhvr>
                                        <p:cTn id="38" dur="500"/>
                                        <p:tgtEl>
                                          <p:spTgt spid="17"/>
                                        </p:tgtEl>
                                      </p:cBhvr>
                                    </p:animEffect>
                                  </p:childTnLst>
                                </p:cTn>
                              </p:par>
                            </p:childTnLst>
                          </p:cTn>
                        </p:par>
                        <p:par>
                          <p:cTn id="39" fill="hold">
                            <p:stCondLst>
                              <p:cond delay="1000"/>
                            </p:stCondLst>
                            <p:childTnLst>
                              <p:par>
                                <p:cTn id="40" presetID="9" presetClass="entr" presetSubtype="0" fill="hold" grpId="0" nodeType="afterEffect">
                                  <p:stCondLst>
                                    <p:cond delay="2000"/>
                                  </p:stCondLst>
                                  <p:childTnLst>
                                    <p:set>
                                      <p:cBhvr>
                                        <p:cTn id="41" dur="1" fill="hold">
                                          <p:stCondLst>
                                            <p:cond delay="0"/>
                                          </p:stCondLst>
                                        </p:cTn>
                                        <p:tgtEl>
                                          <p:spTgt spid="18">
                                            <p:txEl>
                                              <p:pRg st="4" end="4"/>
                                            </p:txEl>
                                          </p:spTgt>
                                        </p:tgtEl>
                                        <p:attrNameLst>
                                          <p:attrName>style.visibility</p:attrName>
                                        </p:attrNameLst>
                                      </p:cBhvr>
                                      <p:to>
                                        <p:strVal val="visible"/>
                                      </p:to>
                                    </p:set>
                                    <p:animEffect transition="in" filter="dissolve">
                                      <p:cBhvr>
                                        <p:cTn id="42" dur="500"/>
                                        <p:tgtEl>
                                          <p:spTgt spid="18">
                                            <p:txEl>
                                              <p:pRg st="4" end="4"/>
                                            </p:txEl>
                                          </p:spTgt>
                                        </p:tgtEl>
                                      </p:cBhvr>
                                    </p:animEffect>
                                  </p:childTnLst>
                                </p:cTn>
                              </p:par>
                            </p:childTnLst>
                          </p:cTn>
                        </p:par>
                        <p:par>
                          <p:cTn id="43" fill="hold">
                            <p:stCondLst>
                              <p:cond delay="3500"/>
                            </p:stCondLst>
                            <p:childTnLst>
                              <p:par>
                                <p:cTn id="44" presetID="9" presetClass="entr" presetSubtype="0" fill="hold" grpId="0" nodeType="afterEffect">
                                  <p:stCondLst>
                                    <p:cond delay="0"/>
                                  </p:stCondLst>
                                  <p:childTnLst>
                                    <p:set>
                                      <p:cBhvr>
                                        <p:cTn id="45" dur="1" fill="hold">
                                          <p:stCondLst>
                                            <p:cond delay="0"/>
                                          </p:stCondLst>
                                        </p:cTn>
                                        <p:tgtEl>
                                          <p:spTgt spid="18">
                                            <p:txEl>
                                              <p:pRg st="5" end="5"/>
                                            </p:txEl>
                                          </p:spTgt>
                                        </p:tgtEl>
                                        <p:attrNameLst>
                                          <p:attrName>style.visibility</p:attrName>
                                        </p:attrNameLst>
                                      </p:cBhvr>
                                      <p:to>
                                        <p:strVal val="visible"/>
                                      </p:to>
                                    </p:set>
                                    <p:animEffect transition="in" filter="dissolve">
                                      <p:cBhvr>
                                        <p:cTn id="46" dur="500"/>
                                        <p:tgtEl>
                                          <p:spTgt spid="18">
                                            <p:txEl>
                                              <p:pRg st="5" end="5"/>
                                            </p:txEl>
                                          </p:spTgt>
                                        </p:tgtEl>
                                      </p:cBhvr>
                                    </p:animEffect>
                                  </p:childTnLst>
                                </p:cTn>
                              </p:par>
                              <p:par>
                                <p:cTn id="47" presetID="9"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dissolve">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bldLvl="5"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3"/>
          <p:cNvSpPr>
            <a:spLocks noGrp="1"/>
          </p:cNvSpPr>
          <p:nvPr>
            <p:ph type="sldNum" sz="quarter" idx="12"/>
          </p:nvPr>
        </p:nvSpPr>
        <p:spPr bwMode="auto">
          <a:xfrm>
            <a:off x="7010400" y="6353175"/>
            <a:ext cx="2133600" cy="476250"/>
          </a:xfrm>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D284F2D0-FBA4-4835-89FE-4E74988C5BEB}" type="slidenum">
              <a:rPr lang="en-GB" smtClean="0">
                <a:solidFill>
                  <a:schemeClr val="tx1"/>
                </a:solidFill>
              </a:rPr>
              <a:pPr eaLnBrk="0" fontAlgn="base" hangingPunct="0">
                <a:spcBef>
                  <a:spcPct val="0"/>
                </a:spcBef>
                <a:spcAft>
                  <a:spcPct val="0"/>
                </a:spcAft>
              </a:pPr>
              <a:t>19</a:t>
            </a:fld>
            <a:endParaRPr lang="en-GB" dirty="0" smtClean="0">
              <a:solidFill>
                <a:schemeClr val="tx1"/>
              </a:solidFill>
            </a:endParaRPr>
          </a:p>
        </p:txBody>
      </p:sp>
      <p:sp>
        <p:nvSpPr>
          <p:cNvPr id="3077" name="Text Box 6"/>
          <p:cNvSpPr txBox="1">
            <a:spLocks noChangeArrowheads="1"/>
          </p:cNvSpPr>
          <p:nvPr/>
        </p:nvSpPr>
        <p:spPr bwMode="auto">
          <a:xfrm>
            <a:off x="566738" y="14288"/>
            <a:ext cx="8577262" cy="369887"/>
          </a:xfrm>
          <a:prstGeom prst="rect">
            <a:avLst/>
          </a:prstGeom>
          <a:solidFill>
            <a:srgbClr val="FF0000"/>
          </a:solidFill>
          <a:ln w="9525">
            <a:noFill/>
            <a:miter lim="800000"/>
            <a:headEnd/>
            <a:tailEnd/>
          </a:ln>
        </p:spPr>
        <p:txBody>
          <a:bodyPr>
            <a:spAutoFit/>
          </a:bodyPr>
          <a:lstStyle/>
          <a:p>
            <a:pPr algn="ctr">
              <a:spcBef>
                <a:spcPct val="50000"/>
              </a:spcBef>
            </a:pPr>
            <a:r>
              <a:rPr lang="en-GB" b="1">
                <a:solidFill>
                  <a:schemeClr val="bg1"/>
                </a:solidFill>
              </a:rPr>
              <a:t>Options for Electricity Generation in 2020 - Renewable</a:t>
            </a:r>
            <a:endParaRPr lang="en-GB">
              <a:solidFill>
                <a:schemeClr val="bg1"/>
              </a:solidFill>
            </a:endParaRPr>
          </a:p>
        </p:txBody>
      </p:sp>
      <p:sp>
        <p:nvSpPr>
          <p:cNvPr id="3078" name="TextBox 11"/>
          <p:cNvSpPr txBox="1">
            <a:spLocks noChangeArrowheads="1"/>
          </p:cNvSpPr>
          <p:nvPr/>
        </p:nvSpPr>
        <p:spPr bwMode="auto">
          <a:xfrm>
            <a:off x="609600" y="6302375"/>
            <a:ext cx="7591425" cy="584200"/>
          </a:xfrm>
          <a:prstGeom prst="rect">
            <a:avLst/>
          </a:prstGeom>
          <a:noFill/>
          <a:ln w="9525">
            <a:noFill/>
            <a:miter lim="800000"/>
            <a:headEnd/>
            <a:tailEnd/>
          </a:ln>
        </p:spPr>
        <p:txBody>
          <a:bodyPr>
            <a:spAutoFit/>
          </a:bodyPr>
          <a:lstStyle/>
          <a:p>
            <a:r>
              <a:rPr lang="en-GB" sz="1600" b="1">
                <a:latin typeface="Times New Roman" pitchFamily="18" charset="0"/>
                <a:cs typeface="Times New Roman" pitchFamily="18" charset="0"/>
              </a:rPr>
              <a:t>Future prices from Climate Change Report (May 2011) or  RO/FITs where not  otherwise specified</a:t>
            </a:r>
          </a:p>
        </p:txBody>
      </p:sp>
      <p:graphicFrame>
        <p:nvGraphicFramePr>
          <p:cNvPr id="12" name="Table 11"/>
          <p:cNvGraphicFramePr>
            <a:graphicFrameLocks noGrp="1"/>
          </p:cNvGraphicFramePr>
          <p:nvPr/>
        </p:nvGraphicFramePr>
        <p:xfrm>
          <a:off x="581025" y="377825"/>
          <a:ext cx="8244114" cy="5438809"/>
        </p:xfrm>
        <a:graphic>
          <a:graphicData uri="http://schemas.openxmlformats.org/drawingml/2006/table">
            <a:tbl>
              <a:tblPr/>
              <a:tblGrid>
                <a:gridCol w="1521253"/>
                <a:gridCol w="1700929"/>
                <a:gridCol w="2371718"/>
                <a:gridCol w="1320615"/>
                <a:gridCol w="1329599"/>
              </a:tblGrid>
              <a:tr h="538580">
                <a:tc gridSpan="3">
                  <a:txBody>
                    <a:bodyPr/>
                    <a:lstStyle/>
                    <a:p>
                      <a:pPr algn="ctr" fontAlgn="t"/>
                      <a:r>
                        <a:rPr lang="en-GB" sz="1800" b="1" i="0" u="none" strike="noStrike" dirty="0">
                          <a:solidFill>
                            <a:srgbClr val="000000"/>
                          </a:solidFill>
                          <a:latin typeface="Times New Roman"/>
                        </a:rPr>
                        <a:t>Potential contribution to electricity supply in 2020  and drivers/barriers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GB"/>
                    </a:p>
                  </a:txBody>
                  <a:tcPr/>
                </a:tc>
                <a:tc hMerge="1">
                  <a:txBody>
                    <a:bodyPr/>
                    <a:lstStyle/>
                    <a:p>
                      <a:endParaRPr lang="en-GB"/>
                    </a:p>
                  </a:txBody>
                  <a:tcPr/>
                </a:tc>
                <a:tc>
                  <a:txBody>
                    <a:bodyPr/>
                    <a:lstStyle/>
                    <a:p>
                      <a:pPr algn="ctr" fontAlgn="ctr"/>
                      <a:r>
                        <a:rPr lang="en-GB" sz="1800" b="1" i="0" u="none" strike="noStrike">
                          <a:solidFill>
                            <a:srgbClr val="000000"/>
                          </a:solidFill>
                          <a:latin typeface="Times New Roman"/>
                        </a:rPr>
                        <a:t>2002      (Gas ~ 2p)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1800" b="1" i="0" u="none" strike="noStrike" dirty="0" smtClean="0">
                          <a:solidFill>
                            <a:srgbClr val="000000"/>
                          </a:solidFill>
                          <a:latin typeface="Times New Roman"/>
                        </a:rPr>
                        <a:t>Predictions May </a:t>
                      </a:r>
                      <a:r>
                        <a:rPr lang="en-GB" sz="1800" b="1" i="0" u="none" strike="noStrike" dirty="0">
                          <a:solidFill>
                            <a:srgbClr val="000000"/>
                          </a:solidFill>
                          <a:latin typeface="Times New Roman"/>
                        </a:rPr>
                        <a:t>2011   (Gas ~ 8.0p)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19054">
                <a:tc>
                  <a:txBody>
                    <a:bodyPr/>
                    <a:lstStyle/>
                    <a:p>
                      <a:pPr algn="l" fontAlgn="t"/>
                      <a:r>
                        <a:rPr lang="en-GB" sz="1800" b="1" i="0" u="none" strike="noStrike">
                          <a:solidFill>
                            <a:srgbClr val="000000"/>
                          </a:solidFill>
                          <a:latin typeface="Times New Roman"/>
                        </a:rPr>
                        <a:t>On Shore Wind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t"/>
                      <a:r>
                        <a:rPr lang="en-GB" sz="1800" b="1" i="0" u="none" strike="noStrike">
                          <a:solidFill>
                            <a:srgbClr val="000000"/>
                          </a:solidFill>
                          <a:latin typeface="Times New Roman"/>
                        </a:rPr>
                        <a:t>~25%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t"/>
                      <a:r>
                        <a:rPr lang="en-GB" sz="1800" b="1" i="0" u="none" strike="noStrike">
                          <a:solidFill>
                            <a:srgbClr val="000000"/>
                          </a:solidFill>
                          <a:latin typeface="Arial"/>
                        </a:rPr>
                        <a:t>available now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GB" sz="1800" b="1" i="0" u="none" strike="noStrike">
                          <a:solidFill>
                            <a:srgbClr val="000000"/>
                          </a:solidFill>
                          <a:latin typeface="Arial"/>
                        </a:rPr>
                        <a:t>~ 2+p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GB" sz="1800" b="1" i="0" u="none" strike="noStrike">
                          <a:solidFill>
                            <a:srgbClr val="000000"/>
                          </a:solidFill>
                          <a:latin typeface="Times New Roman"/>
                        </a:rPr>
                        <a:t>~8.2p +/- 0.8p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519054">
                <a:tc>
                  <a:txBody>
                    <a:bodyPr/>
                    <a:lstStyle/>
                    <a:p>
                      <a:pPr algn="l" fontAlgn="t"/>
                      <a:r>
                        <a:rPr lang="en-GB" sz="1800" b="1" i="0" u="none" strike="noStrike">
                          <a:solidFill>
                            <a:srgbClr val="000000"/>
                          </a:solidFill>
                          <a:latin typeface="Times New Roman"/>
                        </a:rPr>
                        <a:t>Off Shore Wind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GB" sz="1800" b="1" i="0" u="none" strike="noStrike">
                          <a:solidFill>
                            <a:srgbClr val="000000"/>
                          </a:solidFill>
                          <a:latin typeface="Times New Roman"/>
                        </a:rPr>
                        <a:t>25 - 50%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t"/>
                      <a:r>
                        <a:rPr lang="en-GB" sz="1800" b="1" i="0" u="none" strike="noStrike">
                          <a:solidFill>
                            <a:srgbClr val="000000"/>
                          </a:solidFill>
                          <a:latin typeface="Times New Roman"/>
                        </a:rPr>
                        <a:t>available but costly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GB" sz="1800" b="1" i="0" u="none" strike="noStrike">
                          <a:solidFill>
                            <a:srgbClr val="000000"/>
                          </a:solidFill>
                          <a:latin typeface="Times New Roman"/>
                        </a:rPr>
                        <a:t>~2.5 - 3p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l" fontAlgn="ctr"/>
                      <a:r>
                        <a:rPr lang="en-GB" sz="1800" b="1" i="0" u="none" strike="noStrike">
                          <a:solidFill>
                            <a:srgbClr val="000000"/>
                          </a:solidFill>
                          <a:latin typeface="Times New Roman"/>
                        </a:rPr>
                        <a:t>12.5p +/- 2.5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565084">
                <a:tc>
                  <a:txBody>
                    <a:bodyPr/>
                    <a:lstStyle/>
                    <a:p>
                      <a:pPr algn="ctr" fontAlgn="ctr"/>
                      <a:r>
                        <a:rPr lang="en-GB" sz="1800" b="1" i="0" u="none" strike="noStrike">
                          <a:solidFill>
                            <a:srgbClr val="00FFFF"/>
                          </a:solidFill>
                          <a:latin typeface="Times New Roman"/>
                        </a:rPr>
                        <a:t>Small Hydro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GB" sz="1800" b="1" i="0" u="none" strike="noStrike">
                          <a:solidFill>
                            <a:srgbClr val="00FFFF"/>
                          </a:solidFill>
                          <a:latin typeface="Times New Roman"/>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GB" sz="1800" b="1" i="0" u="none" strike="noStrike">
                          <a:solidFill>
                            <a:srgbClr val="00FFFF"/>
                          </a:solidFill>
                          <a:latin typeface="Times New Roman"/>
                        </a:rPr>
                        <a:t> limited potential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GB" sz="1800" b="1" i="0" u="none" strike="noStrike">
                          <a:solidFill>
                            <a:srgbClr val="00FFFF"/>
                          </a:solidFill>
                          <a:latin typeface="Times New Roman"/>
                        </a:rPr>
                        <a:t>2.5 - 3p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GB" sz="1800" b="1" i="0" u="none" strike="noStrike" dirty="0">
                          <a:solidFill>
                            <a:srgbClr val="00FFFF"/>
                          </a:solidFill>
                          <a:latin typeface="Times New Roman"/>
                        </a:rPr>
                        <a:t>11p for &lt;</a:t>
                      </a:r>
                      <a:r>
                        <a:rPr lang="en-GB" sz="1800" b="1" i="0" u="none" strike="noStrike" dirty="0" smtClean="0">
                          <a:solidFill>
                            <a:srgbClr val="00FFFF"/>
                          </a:solidFill>
                          <a:latin typeface="Times New Roman"/>
                        </a:rPr>
                        <a:t>2MW</a:t>
                      </a:r>
                      <a:endParaRPr lang="en-GB" sz="1800" b="1" i="0" u="none" strike="noStrike" dirty="0">
                        <a:solidFill>
                          <a:srgbClr val="00FFFF"/>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r h="519054">
                <a:tc>
                  <a:txBody>
                    <a:bodyPr/>
                    <a:lstStyle/>
                    <a:p>
                      <a:pPr algn="l" fontAlgn="ctr"/>
                      <a:r>
                        <a:rPr lang="en-GB" sz="1800" b="1" i="0" u="none" strike="noStrike">
                          <a:solidFill>
                            <a:srgbClr val="FFFF00"/>
                          </a:solidFill>
                          <a:latin typeface="Times New Roman"/>
                        </a:rPr>
                        <a:t>Photovoltaic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800" b="1" i="0" u="none" strike="noStrike">
                          <a:solidFill>
                            <a:srgbClr val="FFFF00"/>
                          </a:solidFill>
                          <a:latin typeface="Times New Roman"/>
                        </a:rPr>
                        <a:t>&lt;&lt;5%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800" b="1" i="0" u="none" strike="noStrike">
                          <a:solidFill>
                            <a:srgbClr val="FFFF00"/>
                          </a:solidFill>
                          <a:latin typeface="Times New Roman"/>
                        </a:rPr>
                        <a:t>available, but very costly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800" b="1" i="0" u="none" strike="noStrike">
                          <a:solidFill>
                            <a:srgbClr val="FFFF00"/>
                          </a:solidFill>
                          <a:latin typeface="Times New Roman"/>
                        </a:rPr>
                        <a:t>15+ 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800" b="1" i="0" u="none" strike="noStrike">
                          <a:solidFill>
                            <a:srgbClr val="FFFF00"/>
                          </a:solidFill>
                          <a:latin typeface="Times New Roman"/>
                        </a:rPr>
                        <a:t>25p +/-8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519054">
                <a:tc>
                  <a:txBody>
                    <a:bodyPr/>
                    <a:lstStyle/>
                    <a:p>
                      <a:pPr algn="l" fontAlgn="ctr"/>
                      <a:r>
                        <a:rPr lang="en-GB" sz="1800" b="1" i="0" u="none" strike="noStrike">
                          <a:solidFill>
                            <a:srgbClr val="FFFF00"/>
                          </a:solidFill>
                          <a:latin typeface="Times New Roman"/>
                        </a:rPr>
                        <a:t>Biomass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800" b="1" i="0" u="none" strike="noStrike">
                          <a:solidFill>
                            <a:srgbClr val="FFFF00"/>
                          </a:solidFill>
                          <a:latin typeface="Times New Roman"/>
                        </a:rPr>
                        <a:t>??5%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800" b="1" i="0" u="none" strike="noStrike">
                          <a:solidFill>
                            <a:srgbClr val="FFFF00"/>
                          </a:solidFill>
                          <a:latin typeface="Times New Roman"/>
                        </a:rPr>
                        <a:t>available, but research needed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800" b="1" i="0" u="none" strike="noStrike">
                          <a:solidFill>
                            <a:srgbClr val="FFFF00"/>
                          </a:solidFill>
                          <a:latin typeface="Times New Roman"/>
                        </a:rPr>
                        <a:t>2.5 - 4p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800" b="1" i="0" u="none" strike="noStrike">
                          <a:solidFill>
                            <a:srgbClr val="FFFF00"/>
                          </a:solidFill>
                          <a:latin typeface="Times New Roman"/>
                        </a:rPr>
                        <a:t>7 - 13p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938669">
                <a:tc>
                  <a:txBody>
                    <a:bodyPr/>
                    <a:lstStyle/>
                    <a:p>
                      <a:pPr algn="l" fontAlgn="ctr"/>
                      <a:r>
                        <a:rPr lang="en-GB" sz="1800" b="1" i="0" u="none" strike="noStrike">
                          <a:solidFill>
                            <a:srgbClr val="00FFFF"/>
                          </a:solidFill>
                          <a:latin typeface="Times New Roman"/>
                        </a:rPr>
                        <a:t>Wave/Tidal Stream</a:t>
                      </a:r>
                    </a:p>
                  </a:txBody>
                  <a:tcPr marL="0" marR="0" marT="0" marB="0" anchor="ctr">
                    <a:lnL w="25400" cap="flat" cmpd="dbl"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ctr" fontAlgn="ctr"/>
                      <a:r>
                        <a:rPr lang="en-GB" sz="1600" b="1" i="0" u="none" strike="noStrike" dirty="0">
                          <a:solidFill>
                            <a:srgbClr val="00FFFF"/>
                          </a:solidFill>
                          <a:latin typeface="Times New Roman"/>
                        </a:rPr>
                        <a:t>currently &lt; 10 MW </a:t>
                      </a:r>
                      <a:r>
                        <a:rPr lang="en-GB" sz="1600" b="1" i="0" u="none" strike="noStrike" dirty="0" smtClean="0">
                          <a:solidFill>
                            <a:srgbClr val="00FFFF"/>
                          </a:solidFill>
                          <a:latin typeface="Times New Roman"/>
                        </a:rPr>
                        <a:t>??1000 </a:t>
                      </a:r>
                      <a:r>
                        <a:rPr lang="en-GB" sz="1600" b="1" i="0" u="none" strike="noStrike" dirty="0">
                          <a:solidFill>
                            <a:srgbClr val="00FFFF"/>
                          </a:solidFill>
                          <a:latin typeface="Times New Roman"/>
                        </a:rPr>
                        <a:t>- 2000 MW (~0.1%)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GB" sz="1800" b="1" i="0" u="none" strike="noStrike" dirty="0" smtClean="0">
                          <a:solidFill>
                            <a:srgbClr val="00FFFF"/>
                          </a:solidFill>
                          <a:latin typeface="Times New Roman"/>
                        </a:rPr>
                        <a:t>technology </a:t>
                      </a:r>
                      <a:r>
                        <a:rPr lang="en-GB" sz="1800" b="1" i="0" u="none" strike="noStrike" dirty="0">
                          <a:solidFill>
                            <a:srgbClr val="00FFFF"/>
                          </a:solidFill>
                          <a:latin typeface="Times New Roman"/>
                        </a:rPr>
                        <a:t>limited - major development not before 2020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GB" sz="1800" b="1" i="0" u="none" strike="noStrike">
                          <a:solidFill>
                            <a:srgbClr val="00FFFF"/>
                          </a:solidFill>
                          <a:latin typeface="Times New Roman"/>
                        </a:rPr>
                        <a:t>4 - 8p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GB" sz="1800" b="1" i="0" u="none" strike="noStrike" dirty="0">
                          <a:solidFill>
                            <a:srgbClr val="00FFFF"/>
                          </a:solidFill>
                          <a:latin typeface="Times New Roman"/>
                        </a:rPr>
                        <a:t>19p </a:t>
                      </a:r>
                      <a:r>
                        <a:rPr lang="en-GB" sz="1800" b="1" i="0" u="none" strike="noStrike" dirty="0" smtClean="0">
                          <a:solidFill>
                            <a:srgbClr val="00FFFF"/>
                          </a:solidFill>
                          <a:latin typeface="Times New Roman"/>
                        </a:rPr>
                        <a:t>Tidal </a:t>
                      </a:r>
                      <a:r>
                        <a:rPr lang="en-GB" sz="1800" b="1" i="0" u="none" strike="noStrike" dirty="0">
                          <a:solidFill>
                            <a:srgbClr val="00FFFF"/>
                          </a:solidFill>
                          <a:latin typeface="Times New Roman"/>
                        </a:rPr>
                        <a:t>26.5p </a:t>
                      </a:r>
                      <a:r>
                        <a:rPr lang="en-GB" sz="1800" b="1" i="0" u="none" strike="noStrike" dirty="0" smtClean="0">
                          <a:solidFill>
                            <a:srgbClr val="00FFFF"/>
                          </a:solidFill>
                          <a:latin typeface="Times New Roman"/>
                        </a:rPr>
                        <a:t>Wave</a:t>
                      </a:r>
                      <a:endParaRPr lang="en-GB" sz="1800" b="1" i="0" u="none" strike="noStrike" dirty="0">
                        <a:solidFill>
                          <a:srgbClr val="00FFFF"/>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r h="917536">
                <a:tc>
                  <a:txBody>
                    <a:bodyPr/>
                    <a:lstStyle/>
                    <a:p>
                      <a:pPr algn="ctr" fontAlgn="ctr"/>
                      <a:r>
                        <a:rPr lang="en-GB" sz="1800" b="1" i="0" u="none" strike="noStrike" dirty="0">
                          <a:solidFill>
                            <a:srgbClr val="00FFFF"/>
                          </a:solidFill>
                          <a:latin typeface="Times New Roman"/>
                        </a:rPr>
                        <a:t>Tidal Barrages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ctr" fontAlgn="ctr"/>
                      <a:r>
                        <a:rPr lang="en-GB" sz="1800" b="1" i="0" u="none" strike="noStrike">
                          <a:solidFill>
                            <a:srgbClr val="00FFFF"/>
                          </a:solidFill>
                          <a:latin typeface="Times New Roman"/>
                        </a:rPr>
                        <a:t>5 - 15%</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gridSpan="2">
                  <a:txBody>
                    <a:bodyPr/>
                    <a:lstStyle/>
                    <a:p>
                      <a:pPr algn="ctr" fontAlgn="ctr"/>
                      <a:r>
                        <a:rPr lang="en-GB" sz="1800" b="1" i="0" u="none" strike="noStrike" dirty="0" smtClean="0">
                          <a:solidFill>
                            <a:srgbClr val="00FFFF"/>
                          </a:solidFill>
                          <a:latin typeface="Times New Roman"/>
                        </a:rPr>
                        <a:t>In </a:t>
                      </a:r>
                      <a:r>
                        <a:rPr lang="en-GB" sz="1800" b="1" i="0" u="none" strike="noStrike" dirty="0">
                          <a:solidFill>
                            <a:srgbClr val="00FFFF"/>
                          </a:solidFill>
                          <a:latin typeface="Times New Roman"/>
                        </a:rPr>
                        <a:t>2010 Government </a:t>
                      </a:r>
                      <a:r>
                        <a:rPr lang="en-GB" sz="1800" b="1" i="0" u="none" strike="noStrike" dirty="0" smtClean="0">
                          <a:solidFill>
                            <a:srgbClr val="00FFFF"/>
                          </a:solidFill>
                          <a:latin typeface="Times New Roman"/>
                        </a:rPr>
                        <a:t>abandoned </a:t>
                      </a:r>
                      <a:r>
                        <a:rPr lang="en-GB" sz="1800" b="1" i="0" u="none" strike="noStrike" dirty="0">
                          <a:solidFill>
                            <a:srgbClr val="00FFFF"/>
                          </a:solidFill>
                          <a:latin typeface="Times New Roman"/>
                        </a:rPr>
                        <a:t>plans for development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hMerge="1">
                  <a:txBody>
                    <a:bodyPr/>
                    <a:lstStyle/>
                    <a:p>
                      <a:endParaRPr lang="en-GB"/>
                    </a:p>
                  </a:txBody>
                  <a:tcPr/>
                </a:tc>
                <a:tc>
                  <a:txBody>
                    <a:bodyPr/>
                    <a:lstStyle/>
                    <a:p>
                      <a:pPr algn="ctr" fontAlgn="ctr"/>
                      <a:r>
                        <a:rPr lang="en-GB" sz="1800" b="1" i="0" u="none" strike="noStrike" dirty="0">
                          <a:solidFill>
                            <a:srgbClr val="00FFFF"/>
                          </a:solidFill>
                          <a:latin typeface="Times New Roman"/>
                        </a:rPr>
                        <a:t>26p +/-5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bl>
          </a:graphicData>
        </a:graphic>
      </p:graphicFrame>
      <p:graphicFrame>
        <p:nvGraphicFramePr>
          <p:cNvPr id="14" name="Table 13"/>
          <p:cNvGraphicFramePr>
            <a:graphicFrameLocks noGrp="1"/>
          </p:cNvGraphicFramePr>
          <p:nvPr/>
        </p:nvGraphicFramePr>
        <p:xfrm>
          <a:off x="581025" y="5556250"/>
          <a:ext cx="8258628" cy="598351"/>
        </p:xfrm>
        <a:graphic>
          <a:graphicData uri="http://schemas.openxmlformats.org/drawingml/2006/table">
            <a:tbl>
              <a:tblPr/>
              <a:tblGrid>
                <a:gridCol w="1523931"/>
                <a:gridCol w="6734697"/>
              </a:tblGrid>
              <a:tr h="598351">
                <a:tc>
                  <a:txBody>
                    <a:bodyPr/>
                    <a:lstStyle/>
                    <a:p>
                      <a:pPr algn="l" fontAlgn="ctr"/>
                      <a:r>
                        <a:rPr lang="en-GB" sz="1800" b="1" i="0" u="none" strike="noStrike" dirty="0">
                          <a:solidFill>
                            <a:srgbClr val="FF0000"/>
                          </a:solidFill>
                          <a:latin typeface="Times New Roman"/>
                        </a:rPr>
                        <a:t>Geothermal</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1800" b="1" i="0" u="none" strike="noStrike" dirty="0">
                          <a:solidFill>
                            <a:srgbClr val="FF0000"/>
                          </a:solidFill>
                          <a:latin typeface="Times New Roman"/>
                        </a:rPr>
                        <a:t> </a:t>
                      </a:r>
                      <a:r>
                        <a:rPr lang="en-GB" sz="1800" b="1" i="0" u="none" strike="noStrike" dirty="0" smtClean="0">
                          <a:solidFill>
                            <a:srgbClr val="FF0000"/>
                          </a:solidFill>
                          <a:latin typeface="Times New Roman"/>
                        </a:rPr>
                        <a:t>unlikely </a:t>
                      </a:r>
                      <a:r>
                        <a:rPr lang="en-GB" sz="1800" b="1" i="0" u="none" strike="noStrike" dirty="0">
                          <a:solidFill>
                            <a:srgbClr val="FF0000"/>
                          </a:solidFill>
                          <a:latin typeface="Times New Roman"/>
                        </a:rPr>
                        <a:t>for electricity generation before 2050 if then -not to be confused with ground sourced heat pumps which consume electricity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264205" name="Object 7"/>
          <p:cNvGraphicFramePr>
            <a:graphicFrameLocks noChangeAspect="1"/>
          </p:cNvGraphicFramePr>
          <p:nvPr/>
        </p:nvGraphicFramePr>
        <p:xfrm>
          <a:off x="754063" y="1420813"/>
          <a:ext cx="2813050" cy="2998787"/>
        </p:xfrm>
        <a:graphic>
          <a:graphicData uri="http://schemas.openxmlformats.org/presentationml/2006/ole">
            <p:oleObj spid="_x0000_s3074" name="Document" r:id="rId4" imgW="2051640" imgH="2088360" progId="Word.Document.8">
              <p:embed/>
            </p:oleObj>
          </a:graphicData>
        </a:graphic>
      </p:graphicFrame>
      <p:graphicFrame>
        <p:nvGraphicFramePr>
          <p:cNvPr id="264206" name="Object 8"/>
          <p:cNvGraphicFramePr>
            <a:graphicFrameLocks noChangeAspect="1"/>
          </p:cNvGraphicFramePr>
          <p:nvPr/>
        </p:nvGraphicFramePr>
        <p:xfrm>
          <a:off x="4264025" y="442913"/>
          <a:ext cx="3187700" cy="5065712"/>
        </p:xfrm>
        <a:graphic>
          <a:graphicData uri="http://schemas.openxmlformats.org/presentationml/2006/ole">
            <p:oleObj spid="_x0000_s3075" name="Document" r:id="rId5" imgW="2255400" imgH="3422520" progId="Word.Documen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264205"/>
                                        </p:tgtEl>
                                        <p:attrNameLst>
                                          <p:attrName>style.visibility</p:attrName>
                                        </p:attrNameLst>
                                      </p:cBhvr>
                                      <p:to>
                                        <p:strVal val="visible"/>
                                      </p:to>
                                    </p:set>
                                    <p:animEffect transition="in" filter="dissolve">
                                      <p:cBhvr>
                                        <p:cTn id="7" dur="500"/>
                                        <p:tgtEl>
                                          <p:spTgt spid="264205"/>
                                        </p:tgtEl>
                                      </p:cBhvr>
                                    </p:animEffect>
                                  </p:childTnLst>
                                </p:cTn>
                              </p:par>
                            </p:childTnLst>
                          </p:cTn>
                        </p:par>
                        <p:par>
                          <p:cTn id="8" fill="hold">
                            <p:stCondLst>
                              <p:cond delay="2500"/>
                            </p:stCondLst>
                            <p:childTnLst>
                              <p:par>
                                <p:cTn id="9" presetID="9" presetClass="entr" presetSubtype="0" fill="hold" nodeType="afterEffect">
                                  <p:stCondLst>
                                    <p:cond delay="1000"/>
                                  </p:stCondLst>
                                  <p:childTnLst>
                                    <p:set>
                                      <p:cBhvr>
                                        <p:cTn id="10" dur="1" fill="hold">
                                          <p:stCondLst>
                                            <p:cond delay="0"/>
                                          </p:stCondLst>
                                        </p:cTn>
                                        <p:tgtEl>
                                          <p:spTgt spid="264206"/>
                                        </p:tgtEl>
                                        <p:attrNameLst>
                                          <p:attrName>style.visibility</p:attrName>
                                        </p:attrNameLst>
                                      </p:cBhvr>
                                      <p:to>
                                        <p:strVal val="visible"/>
                                      </p:to>
                                    </p:set>
                                    <p:animEffect transition="in" filter="dissolve">
                                      <p:cBhvr>
                                        <p:cTn id="11" dur="500"/>
                                        <p:tgtEl>
                                          <p:spTgt spid="264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BB2884-186D-4A75-889D-F4F3D0019D51}" type="slidenum">
              <a:rPr lang="en-GB" smtClean="0"/>
              <a:pPr fontAlgn="base">
                <a:spcBef>
                  <a:spcPct val="0"/>
                </a:spcBef>
                <a:spcAft>
                  <a:spcPct val="0"/>
                </a:spcAft>
              </a:pPr>
              <a:t>2</a:t>
            </a:fld>
            <a:endParaRPr lang="en-GB" smtClean="0"/>
          </a:p>
        </p:txBody>
      </p:sp>
      <p:sp>
        <p:nvSpPr>
          <p:cNvPr id="25603" name="TextBox 5"/>
          <p:cNvSpPr txBox="1">
            <a:spLocks noChangeArrowheads="1"/>
          </p:cNvSpPr>
          <p:nvPr/>
        </p:nvSpPr>
        <p:spPr bwMode="auto">
          <a:xfrm>
            <a:off x="0" y="0"/>
            <a:ext cx="9144000" cy="461963"/>
          </a:xfrm>
          <a:prstGeom prst="rect">
            <a:avLst/>
          </a:prstGeom>
          <a:solidFill>
            <a:srgbClr val="FF0000"/>
          </a:solidFill>
          <a:ln w="9525">
            <a:noFill/>
            <a:miter lim="800000"/>
            <a:headEnd/>
            <a:tailEnd/>
          </a:ln>
        </p:spPr>
        <p:txBody>
          <a:bodyPr>
            <a:spAutoFit/>
          </a:bodyPr>
          <a:lstStyle/>
          <a:p>
            <a:pPr algn="ctr"/>
            <a:r>
              <a:rPr lang="en-GB" sz="2400" b="1" dirty="0" smtClean="0">
                <a:solidFill>
                  <a:schemeClr val="bg1"/>
                </a:solidFill>
                <a:latin typeface="Times New Roman" pitchFamily="18" charset="0"/>
                <a:cs typeface="Times New Roman" pitchFamily="18" charset="0"/>
              </a:rPr>
              <a:t>Overview of Presentation</a:t>
            </a:r>
            <a:endParaRPr lang="en-GB" sz="2400" b="1" dirty="0">
              <a:solidFill>
                <a:schemeClr val="bg1"/>
              </a:solidFill>
              <a:latin typeface="Times New Roman" pitchFamily="18" charset="0"/>
              <a:cs typeface="Times New Roman" pitchFamily="18" charset="0"/>
            </a:endParaRPr>
          </a:p>
        </p:txBody>
      </p:sp>
      <p:sp>
        <p:nvSpPr>
          <p:cNvPr id="4" name="TextBox 3"/>
          <p:cNvSpPr txBox="1"/>
          <p:nvPr/>
        </p:nvSpPr>
        <p:spPr>
          <a:xfrm>
            <a:off x="450543" y="519184"/>
            <a:ext cx="8202612" cy="6601807"/>
          </a:xfrm>
          <a:prstGeom prst="rect">
            <a:avLst/>
          </a:prstGeom>
          <a:noFill/>
        </p:spPr>
        <p:txBody>
          <a:bodyPr>
            <a:spAutoFit/>
          </a:bodyPr>
          <a:lstStyle/>
          <a:p>
            <a:pPr marL="355600" indent="-355600">
              <a:spcBef>
                <a:spcPts val="1800"/>
              </a:spcBef>
              <a:buFont typeface="Arial" pitchFamily="34" charset="0"/>
              <a:buChar char="•"/>
              <a:defRPr/>
            </a:pPr>
            <a:r>
              <a:rPr lang="en-GB" sz="2800" b="1" dirty="0">
                <a:latin typeface="Times New Roman" pitchFamily="18" charset="0"/>
                <a:cs typeface="Times New Roman" pitchFamily="18" charset="0"/>
              </a:rPr>
              <a:t>ICE Energy Panel</a:t>
            </a:r>
          </a:p>
          <a:p>
            <a:pPr marL="355600" indent="-355600">
              <a:spcBef>
                <a:spcPts val="1800"/>
              </a:spcBef>
              <a:buFont typeface="Arial" pitchFamily="34" charset="0"/>
              <a:buChar char="•"/>
              <a:defRPr/>
            </a:pPr>
            <a:r>
              <a:rPr lang="en-GB" sz="2800" b="1" dirty="0">
                <a:latin typeface="Times New Roman" pitchFamily="18" charset="0"/>
                <a:cs typeface="Times New Roman" pitchFamily="18" charset="0"/>
              </a:rPr>
              <a:t>Overview of the Three Challenges facing the UK Energy </a:t>
            </a:r>
            <a:r>
              <a:rPr lang="en-GB" sz="2800" b="1" dirty="0" smtClean="0">
                <a:latin typeface="Times New Roman" pitchFamily="18" charset="0"/>
                <a:cs typeface="Times New Roman" pitchFamily="18" charset="0"/>
              </a:rPr>
              <a:t>scene. </a:t>
            </a:r>
            <a:r>
              <a:rPr lang="en-GB" sz="2000" b="1" dirty="0">
                <a:solidFill>
                  <a:srgbClr val="FF0000"/>
                </a:solidFill>
                <a:latin typeface="Times New Roman" pitchFamily="18" charset="0"/>
                <a:cs typeface="Times New Roman" pitchFamily="18" charset="0"/>
              </a:rPr>
              <a:t>Carbon Reduction, Energy Security and Cost of our Future Energy Supplies</a:t>
            </a:r>
          </a:p>
          <a:p>
            <a:pPr marL="355600" indent="-355600">
              <a:spcBef>
                <a:spcPts val="1800"/>
              </a:spcBef>
              <a:buFont typeface="Arial" pitchFamily="34" charset="0"/>
              <a:buChar char="•"/>
              <a:defRPr/>
            </a:pPr>
            <a:r>
              <a:rPr lang="en-GB" sz="2800" b="1" dirty="0">
                <a:latin typeface="Times New Roman" pitchFamily="18" charset="0"/>
                <a:cs typeface="Times New Roman" pitchFamily="18" charset="0"/>
              </a:rPr>
              <a:t>Options for Electricity generation</a:t>
            </a:r>
          </a:p>
          <a:p>
            <a:pPr marL="355600" indent="-355600">
              <a:spcBef>
                <a:spcPts val="1800"/>
              </a:spcBef>
              <a:buFont typeface="Arial" pitchFamily="34" charset="0"/>
              <a:buChar char="•"/>
              <a:defRPr/>
            </a:pPr>
            <a:r>
              <a:rPr lang="en-GB" sz="2800" b="1" dirty="0">
                <a:latin typeface="Times New Roman" pitchFamily="18" charset="0"/>
                <a:cs typeface="Times New Roman" pitchFamily="18" charset="0"/>
              </a:rPr>
              <a:t>The Energy Security Questions for 2020 and 2050</a:t>
            </a:r>
          </a:p>
          <a:p>
            <a:pPr marL="355600" indent="-355600">
              <a:spcBef>
                <a:spcPts val="1800"/>
              </a:spcBef>
              <a:buFont typeface="Arial" pitchFamily="34" charset="0"/>
              <a:buChar char="•"/>
              <a:defRPr/>
            </a:pPr>
            <a:r>
              <a:rPr lang="en-GB" sz="2800" b="1" dirty="0" smtClean="0">
                <a:latin typeface="Times New Roman" pitchFamily="18" charset="0"/>
                <a:cs typeface="Times New Roman" pitchFamily="18" charset="0"/>
              </a:rPr>
              <a:t>Energy Management and Awareness Issues</a:t>
            </a:r>
          </a:p>
          <a:p>
            <a:pPr marL="355600" indent="-355600">
              <a:spcBef>
                <a:spcPts val="1800"/>
              </a:spcBef>
              <a:buFont typeface="Arial" pitchFamily="34" charset="0"/>
              <a:buChar char="•"/>
              <a:defRPr/>
            </a:pPr>
            <a:r>
              <a:rPr lang="en-GB" sz="2800" b="1" dirty="0" smtClean="0">
                <a:latin typeface="Times New Roman" pitchFamily="18" charset="0"/>
                <a:cs typeface="Times New Roman" pitchFamily="18" charset="0"/>
              </a:rPr>
              <a:t>Some </a:t>
            </a:r>
            <a:r>
              <a:rPr lang="en-GB" sz="2800" b="1" dirty="0">
                <a:latin typeface="Times New Roman" pitchFamily="18" charset="0"/>
                <a:cs typeface="Times New Roman" pitchFamily="18" charset="0"/>
              </a:rPr>
              <a:t>challenges and opportunities for renewable energy and energy conservation</a:t>
            </a:r>
          </a:p>
          <a:p>
            <a:pPr marL="355600" indent="-355600">
              <a:spcBef>
                <a:spcPts val="1800"/>
              </a:spcBef>
              <a:buFont typeface="Arial" pitchFamily="34" charset="0"/>
              <a:buChar char="•"/>
              <a:defRPr/>
            </a:pPr>
            <a:r>
              <a:rPr lang="en-GB" sz="2800" b="1" dirty="0" smtClean="0">
                <a:latin typeface="Times New Roman" pitchFamily="18" charset="0"/>
                <a:cs typeface="Times New Roman" pitchFamily="18" charset="0"/>
              </a:rPr>
              <a:t>Conclusions</a:t>
            </a:r>
            <a:endParaRPr lang="en-GB" sz="2800" b="1" dirty="0">
              <a:latin typeface="Times New Roman" pitchFamily="18" charset="0"/>
              <a:cs typeface="Times New Roman" pitchFamily="18" charset="0"/>
            </a:endParaRPr>
          </a:p>
          <a:p>
            <a:pPr marL="355600" indent="-355600">
              <a:spcBef>
                <a:spcPts val="1800"/>
              </a:spcBef>
              <a:buFont typeface="Arial" pitchFamily="34" charset="0"/>
              <a:buChar char="•"/>
              <a:defRPr/>
            </a:pPr>
            <a:endParaRPr lang="en-GB" sz="2800" b="1" dirty="0">
              <a:latin typeface="Times New Roman" pitchFamily="18" charset="0"/>
              <a:cs typeface="Times New Roman" pitchFamily="18" charset="0"/>
            </a:endParaRPr>
          </a:p>
          <a:p>
            <a:pPr>
              <a:defRPr/>
            </a:pPr>
            <a:endParaRPr lang="en-GB" dirty="0"/>
          </a:p>
        </p:txBody>
      </p:sp>
      <p:sp>
        <p:nvSpPr>
          <p:cNvPr id="5" name="Rectangle 4"/>
          <p:cNvSpPr/>
          <p:nvPr/>
        </p:nvSpPr>
        <p:spPr>
          <a:xfrm>
            <a:off x="454533" y="501134"/>
            <a:ext cx="3334567" cy="523220"/>
          </a:xfrm>
          <a:prstGeom prst="rect">
            <a:avLst/>
          </a:prstGeom>
        </p:spPr>
        <p:txBody>
          <a:bodyPr wrap="none">
            <a:spAutoFit/>
          </a:bodyPr>
          <a:lstStyle/>
          <a:p>
            <a:pPr marL="355600" indent="-355600">
              <a:spcBef>
                <a:spcPts val="1800"/>
              </a:spcBef>
              <a:buFont typeface="Arial" pitchFamily="34" charset="0"/>
              <a:buChar char="•"/>
              <a:defRPr/>
            </a:pPr>
            <a:r>
              <a:rPr lang="en-GB" sz="2800" b="1" dirty="0">
                <a:solidFill>
                  <a:srgbClr val="0000CC"/>
                </a:solidFill>
                <a:latin typeface="Times New Roman" pitchFamily="18" charset="0"/>
                <a:cs typeface="Times New Roman" pitchFamily="18" charset="0"/>
              </a:rPr>
              <a:t>ICE Energy Panel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dissolve">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dissolve">
                                      <p:cBhvr>
                                        <p:cTn id="16" dur="500"/>
                                        <p:tgtEl>
                                          <p:spTgt spid="4">
                                            <p:txEl>
                                              <p:pRg st="2" end="2"/>
                                            </p:txEl>
                                          </p:spTgt>
                                        </p:tgtEl>
                                      </p:cBhvr>
                                    </p:animEffect>
                                  </p:childTnLst>
                                </p:cTn>
                              </p:par>
                            </p:childTnLst>
                          </p:cTn>
                        </p:par>
                        <p:par>
                          <p:cTn id="17" fill="hold">
                            <p:stCondLst>
                              <p:cond delay="500"/>
                            </p:stCondLst>
                            <p:childTnLst>
                              <p:par>
                                <p:cTn id="18" presetID="9" presetClass="entr" presetSubtype="0" fill="hold" nodeType="afterEffect">
                                  <p:stCondLst>
                                    <p:cond delay="200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dissolve">
                                      <p:cBhvr>
                                        <p:cTn id="20" dur="500"/>
                                        <p:tgtEl>
                                          <p:spTgt spid="4">
                                            <p:txEl>
                                              <p:pRg st="3" end="3"/>
                                            </p:txEl>
                                          </p:spTgt>
                                        </p:tgtEl>
                                      </p:cBhvr>
                                    </p:animEffect>
                                  </p:childTnLst>
                                </p:cTn>
                              </p:par>
                            </p:childTnLst>
                          </p:cTn>
                        </p:par>
                        <p:par>
                          <p:cTn id="21" fill="hold">
                            <p:stCondLst>
                              <p:cond delay="3000"/>
                            </p:stCondLst>
                            <p:childTnLst>
                              <p:par>
                                <p:cTn id="22" presetID="9" presetClass="entr" presetSubtype="0" fill="hold"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dissolve">
                                      <p:cBhvr>
                                        <p:cTn id="24" dur="500"/>
                                        <p:tgtEl>
                                          <p:spTgt spid="4">
                                            <p:txEl>
                                              <p:pRg st="4" end="4"/>
                                            </p:txEl>
                                          </p:spTgt>
                                        </p:tgtEl>
                                      </p:cBhvr>
                                    </p:animEffect>
                                  </p:childTnLst>
                                </p:cTn>
                              </p:par>
                            </p:childTnLst>
                          </p:cTn>
                        </p:par>
                        <p:par>
                          <p:cTn id="25" fill="hold">
                            <p:stCondLst>
                              <p:cond delay="3500"/>
                            </p:stCondLst>
                            <p:childTnLst>
                              <p:par>
                                <p:cTn id="26" presetID="9" presetClass="entr" presetSubtype="0" fill="hold" nodeType="afterEffect">
                                  <p:stCondLst>
                                    <p:cond delay="50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dissolve">
                                      <p:cBhvr>
                                        <p:cTn id="28" dur="500"/>
                                        <p:tgtEl>
                                          <p:spTgt spid="4">
                                            <p:txEl>
                                              <p:pRg st="5" end="5"/>
                                            </p:txEl>
                                          </p:spTgt>
                                        </p:tgtEl>
                                      </p:cBhvr>
                                    </p:animEffect>
                                  </p:childTnLst>
                                </p:cTn>
                              </p:par>
                            </p:childTnLst>
                          </p:cTn>
                        </p:par>
                        <p:par>
                          <p:cTn id="29" fill="hold">
                            <p:stCondLst>
                              <p:cond delay="4500"/>
                            </p:stCondLst>
                            <p:childTnLst>
                              <p:par>
                                <p:cTn id="30" presetID="9" presetClass="entr" presetSubtype="0" fill="hold" nodeType="afterEffect">
                                  <p:stCondLst>
                                    <p:cond delay="50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dissolv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ssolv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2"/>
          </p:nvPr>
        </p:nvSpPr>
        <p:spPr bwMode="auto">
          <a:xfrm>
            <a:off x="7010400" y="6353175"/>
            <a:ext cx="2133600" cy="476250"/>
          </a:xfrm>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3C4F0297-50E2-4705-BA91-0C27ADC75155}" type="slidenum">
              <a:rPr lang="en-GB" smtClean="0">
                <a:solidFill>
                  <a:srgbClr val="FFFF99"/>
                </a:solidFill>
              </a:rPr>
              <a:pPr eaLnBrk="0" fontAlgn="base" hangingPunct="0">
                <a:spcBef>
                  <a:spcPct val="0"/>
                </a:spcBef>
                <a:spcAft>
                  <a:spcPct val="0"/>
                </a:spcAft>
              </a:pPr>
              <a:t>20</a:t>
            </a:fld>
            <a:endParaRPr lang="en-GB" smtClean="0">
              <a:solidFill>
                <a:srgbClr val="FFFF99"/>
              </a:solidFill>
            </a:endParaRPr>
          </a:p>
        </p:txBody>
      </p:sp>
      <p:sp>
        <p:nvSpPr>
          <p:cNvPr id="40963" name="Text Box 6"/>
          <p:cNvSpPr txBox="1">
            <a:spLocks noChangeArrowheads="1"/>
          </p:cNvSpPr>
          <p:nvPr/>
        </p:nvSpPr>
        <p:spPr bwMode="auto">
          <a:xfrm>
            <a:off x="566738" y="14288"/>
            <a:ext cx="8577262" cy="369887"/>
          </a:xfrm>
          <a:prstGeom prst="rect">
            <a:avLst/>
          </a:prstGeom>
          <a:solidFill>
            <a:srgbClr val="FF0000"/>
          </a:solidFill>
          <a:ln w="9525">
            <a:noFill/>
            <a:miter lim="800000"/>
            <a:headEnd/>
            <a:tailEnd/>
          </a:ln>
        </p:spPr>
        <p:txBody>
          <a:bodyPr>
            <a:spAutoFit/>
          </a:bodyPr>
          <a:lstStyle/>
          <a:p>
            <a:pPr algn="ctr">
              <a:spcBef>
                <a:spcPct val="50000"/>
              </a:spcBef>
            </a:pPr>
            <a:r>
              <a:rPr lang="en-GB" b="1">
                <a:solidFill>
                  <a:schemeClr val="bg1"/>
                </a:solidFill>
              </a:rPr>
              <a:t>Options for Electricity Generation in 2020 - Renewable</a:t>
            </a:r>
            <a:endParaRPr lang="en-GB">
              <a:solidFill>
                <a:schemeClr val="bg1"/>
              </a:solidFill>
            </a:endParaRPr>
          </a:p>
        </p:txBody>
      </p:sp>
      <p:sp>
        <p:nvSpPr>
          <p:cNvPr id="40964" name="TextBox 11"/>
          <p:cNvSpPr txBox="1">
            <a:spLocks noChangeArrowheads="1"/>
          </p:cNvSpPr>
          <p:nvPr/>
        </p:nvSpPr>
        <p:spPr bwMode="auto">
          <a:xfrm>
            <a:off x="0" y="6519863"/>
            <a:ext cx="8928100" cy="338137"/>
          </a:xfrm>
          <a:prstGeom prst="rect">
            <a:avLst/>
          </a:prstGeom>
          <a:noFill/>
          <a:ln w="9525">
            <a:noFill/>
            <a:miter lim="800000"/>
            <a:headEnd/>
            <a:tailEnd/>
          </a:ln>
        </p:spPr>
        <p:txBody>
          <a:bodyPr>
            <a:spAutoFit/>
          </a:bodyPr>
          <a:lstStyle/>
          <a:p>
            <a:r>
              <a:rPr lang="en-GB" sz="1600" b="1">
                <a:latin typeface="Times New Roman" pitchFamily="18" charset="0"/>
                <a:cs typeface="Times New Roman" pitchFamily="18" charset="0"/>
              </a:rPr>
              <a:t>Future prices from Climate Change Report (May 2011) or  RO/FITs where not  otherwise specified</a:t>
            </a:r>
          </a:p>
        </p:txBody>
      </p:sp>
      <p:graphicFrame>
        <p:nvGraphicFramePr>
          <p:cNvPr id="12" name="Table 11"/>
          <p:cNvGraphicFramePr>
            <a:graphicFrameLocks noGrp="1"/>
          </p:cNvGraphicFramePr>
          <p:nvPr/>
        </p:nvGraphicFramePr>
        <p:xfrm>
          <a:off x="581025" y="377825"/>
          <a:ext cx="8244114" cy="4946936"/>
        </p:xfrm>
        <a:graphic>
          <a:graphicData uri="http://schemas.openxmlformats.org/drawingml/2006/table">
            <a:tbl>
              <a:tblPr/>
              <a:tblGrid>
                <a:gridCol w="1628775"/>
                <a:gridCol w="1790700"/>
                <a:gridCol w="2362200"/>
                <a:gridCol w="1132840"/>
                <a:gridCol w="1329599"/>
              </a:tblGrid>
              <a:tr h="786443">
                <a:tc gridSpan="3">
                  <a:txBody>
                    <a:bodyPr/>
                    <a:lstStyle/>
                    <a:p>
                      <a:pPr algn="ctr" fontAlgn="t"/>
                      <a:r>
                        <a:rPr lang="en-GB" sz="1800" b="1" i="0" u="none" strike="noStrike" dirty="0">
                          <a:solidFill>
                            <a:srgbClr val="000000"/>
                          </a:solidFill>
                          <a:latin typeface="Times New Roman"/>
                        </a:rPr>
                        <a:t>Potential contribution to electricity supply in 2020  and drivers/barriers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GB"/>
                    </a:p>
                  </a:txBody>
                  <a:tcPr/>
                </a:tc>
                <a:tc hMerge="1">
                  <a:txBody>
                    <a:bodyPr/>
                    <a:lstStyle/>
                    <a:p>
                      <a:endParaRPr lang="en-GB"/>
                    </a:p>
                  </a:txBody>
                  <a:tcPr/>
                </a:tc>
                <a:tc>
                  <a:txBody>
                    <a:bodyPr/>
                    <a:lstStyle/>
                    <a:p>
                      <a:pPr algn="ctr" fontAlgn="ctr"/>
                      <a:r>
                        <a:rPr lang="en-GB" sz="1800" b="1" i="0" u="none" strike="noStrike">
                          <a:solidFill>
                            <a:srgbClr val="000000"/>
                          </a:solidFill>
                          <a:latin typeface="Times New Roman"/>
                        </a:rPr>
                        <a:t>2002      (Gas ~ 2p)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1800" b="1" i="0" u="none" strike="noStrike" dirty="0" smtClean="0">
                          <a:solidFill>
                            <a:srgbClr val="000000"/>
                          </a:solidFill>
                          <a:latin typeface="Times New Roman"/>
                        </a:rPr>
                        <a:t>Predictions May </a:t>
                      </a:r>
                      <a:r>
                        <a:rPr lang="en-GB" sz="1800" b="1" i="0" u="none" strike="noStrike" dirty="0">
                          <a:solidFill>
                            <a:srgbClr val="000000"/>
                          </a:solidFill>
                          <a:latin typeface="Times New Roman"/>
                        </a:rPr>
                        <a:t>2011   (Gas ~ 8.0p)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61315">
                <a:tc>
                  <a:txBody>
                    <a:bodyPr/>
                    <a:lstStyle/>
                    <a:p>
                      <a:pPr algn="l" fontAlgn="t">
                        <a:spcBef>
                          <a:spcPts val="600"/>
                        </a:spcBef>
                      </a:pPr>
                      <a:r>
                        <a:rPr lang="en-GB" sz="1800" b="1" i="0" u="none" strike="noStrike" dirty="0">
                          <a:solidFill>
                            <a:srgbClr val="000000"/>
                          </a:solidFill>
                          <a:latin typeface="Times New Roman"/>
                        </a:rPr>
                        <a:t>On Shore Wind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t">
                        <a:spcBef>
                          <a:spcPts val="600"/>
                        </a:spcBef>
                        <a:spcAft>
                          <a:spcPts val="600"/>
                        </a:spcAft>
                      </a:pPr>
                      <a:r>
                        <a:rPr lang="en-GB" sz="1800" b="1" i="0" u="none" strike="noStrike" dirty="0" smtClean="0">
                          <a:solidFill>
                            <a:srgbClr val="000000"/>
                          </a:solidFill>
                          <a:latin typeface="Times New Roman"/>
                        </a:rPr>
                        <a:t>~25% </a:t>
                      </a:r>
                      <a:endParaRPr lang="en-GB" sz="1800" b="1" i="0" u="none" strike="noStrike" dirty="0">
                        <a:solidFill>
                          <a:srgbClr val="000000"/>
                        </a:solidFill>
                        <a:latin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t">
                        <a:spcBef>
                          <a:spcPts val="0"/>
                        </a:spcBef>
                      </a:pPr>
                      <a:r>
                        <a:rPr lang="en-GB" sz="1800" b="1" i="0" u="none" strike="noStrike" dirty="0" smtClean="0">
                          <a:solidFill>
                            <a:srgbClr val="000000"/>
                          </a:solidFill>
                          <a:latin typeface="Times New Roman" pitchFamily="18" charset="0"/>
                          <a:cs typeface="Times New Roman" pitchFamily="18" charset="0"/>
                        </a:rPr>
                        <a:t>available </a:t>
                      </a:r>
                      <a:r>
                        <a:rPr lang="en-GB" sz="1800" b="1" i="0" u="none" strike="noStrike" dirty="0">
                          <a:solidFill>
                            <a:srgbClr val="000000"/>
                          </a:solidFill>
                          <a:latin typeface="Times New Roman" pitchFamily="18" charset="0"/>
                          <a:cs typeface="Times New Roman" pitchFamily="18" charset="0"/>
                        </a:rPr>
                        <a:t>now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spcBef>
                          <a:spcPts val="0"/>
                        </a:spcBef>
                      </a:pPr>
                      <a:r>
                        <a:rPr lang="en-GB" sz="1800" b="1" i="0" u="none" strike="noStrike" dirty="0">
                          <a:solidFill>
                            <a:srgbClr val="000000"/>
                          </a:solidFill>
                          <a:latin typeface="Arial"/>
                        </a:rPr>
                        <a:t>~ 2+p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spcBef>
                          <a:spcPts val="600"/>
                        </a:spcBef>
                      </a:pPr>
                      <a:r>
                        <a:rPr lang="en-GB" sz="1800" b="1" i="0" u="none" strike="noStrike" dirty="0">
                          <a:solidFill>
                            <a:srgbClr val="000000"/>
                          </a:solidFill>
                          <a:latin typeface="Times New Roman"/>
                        </a:rPr>
                        <a:t>~8.2p +/- 0.8p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342900">
                <a:tc>
                  <a:txBody>
                    <a:bodyPr/>
                    <a:lstStyle/>
                    <a:p>
                      <a:pPr algn="l" fontAlgn="t"/>
                      <a:r>
                        <a:rPr lang="en-GB" sz="1800" b="1" i="0" u="none" strike="noStrike">
                          <a:solidFill>
                            <a:srgbClr val="000000"/>
                          </a:solidFill>
                          <a:latin typeface="Times New Roman"/>
                        </a:rPr>
                        <a:t>Off Shore Wind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GB" sz="1800" b="1" i="0" u="none" strike="noStrike" dirty="0">
                          <a:solidFill>
                            <a:srgbClr val="000000"/>
                          </a:solidFill>
                          <a:latin typeface="Times New Roman"/>
                        </a:rPr>
                        <a:t>25 - 50%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t">
                        <a:spcBef>
                          <a:spcPts val="600"/>
                        </a:spcBef>
                      </a:pPr>
                      <a:r>
                        <a:rPr lang="en-GB" sz="1800" b="1" i="0" u="none" strike="noStrike" dirty="0">
                          <a:solidFill>
                            <a:srgbClr val="000000"/>
                          </a:solidFill>
                          <a:latin typeface="Times New Roman"/>
                        </a:rPr>
                        <a:t>available but costly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GB" sz="1800" b="1" i="0" u="none" strike="noStrike">
                          <a:solidFill>
                            <a:srgbClr val="000000"/>
                          </a:solidFill>
                          <a:latin typeface="Times New Roman"/>
                        </a:rPr>
                        <a:t>~2.5 - 3p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l" fontAlgn="ctr"/>
                      <a:r>
                        <a:rPr lang="en-GB" sz="1800" b="1" i="0" u="none" strike="noStrike">
                          <a:solidFill>
                            <a:srgbClr val="000000"/>
                          </a:solidFill>
                          <a:latin typeface="Times New Roman"/>
                        </a:rPr>
                        <a:t>12.5p +/- 2.5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540010">
                <a:tc>
                  <a:txBody>
                    <a:bodyPr/>
                    <a:lstStyle/>
                    <a:p>
                      <a:pPr algn="ctr" fontAlgn="ctr"/>
                      <a:r>
                        <a:rPr lang="en-GB" sz="1800" b="1" i="0" u="none" strike="noStrike" dirty="0">
                          <a:solidFill>
                            <a:srgbClr val="00FFFF"/>
                          </a:solidFill>
                          <a:latin typeface="Times New Roman"/>
                        </a:rPr>
                        <a:t>Small Hydro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GB" sz="1800" b="1" i="0" u="none" strike="noStrike">
                          <a:solidFill>
                            <a:srgbClr val="00FFFF"/>
                          </a:solidFill>
                          <a:latin typeface="Times New Roman"/>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GB" sz="1800" b="1" i="0" u="none" strike="noStrike">
                          <a:solidFill>
                            <a:srgbClr val="00FFFF"/>
                          </a:solidFill>
                          <a:latin typeface="Times New Roman"/>
                        </a:rPr>
                        <a:t> limited potential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GB" sz="1800" b="1" i="0" u="none" strike="noStrike">
                          <a:solidFill>
                            <a:srgbClr val="00FFFF"/>
                          </a:solidFill>
                          <a:latin typeface="Times New Roman"/>
                        </a:rPr>
                        <a:t>2.5 - 3p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GB" sz="1800" b="1" i="0" u="none" strike="noStrike" dirty="0">
                          <a:solidFill>
                            <a:srgbClr val="00FFFF"/>
                          </a:solidFill>
                          <a:latin typeface="Times New Roman"/>
                        </a:rPr>
                        <a:t>11p for &lt;</a:t>
                      </a:r>
                      <a:r>
                        <a:rPr lang="en-GB" sz="1800" b="1" i="0" u="none" strike="noStrike" dirty="0" smtClean="0">
                          <a:solidFill>
                            <a:srgbClr val="00FFFF"/>
                          </a:solidFill>
                          <a:latin typeface="Times New Roman"/>
                        </a:rPr>
                        <a:t>2MW</a:t>
                      </a:r>
                      <a:endParaRPr lang="en-GB" sz="1800" b="1" i="0" u="none" strike="noStrike" dirty="0">
                        <a:solidFill>
                          <a:srgbClr val="00FFFF"/>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r h="524295">
                <a:tc>
                  <a:txBody>
                    <a:bodyPr/>
                    <a:lstStyle/>
                    <a:p>
                      <a:pPr algn="l" fontAlgn="ctr"/>
                      <a:r>
                        <a:rPr lang="en-GB" sz="1800" b="1" i="0" u="none" strike="noStrike">
                          <a:solidFill>
                            <a:srgbClr val="FFFF00"/>
                          </a:solidFill>
                          <a:latin typeface="Times New Roman"/>
                        </a:rPr>
                        <a:t>Photovoltaic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800" b="1" i="0" u="none" strike="noStrike">
                          <a:solidFill>
                            <a:srgbClr val="FFFF00"/>
                          </a:solidFill>
                          <a:latin typeface="Times New Roman"/>
                        </a:rPr>
                        <a:t>&lt;&lt;5%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800" b="1" i="0" u="none" strike="noStrike">
                          <a:solidFill>
                            <a:srgbClr val="FFFF00"/>
                          </a:solidFill>
                          <a:latin typeface="Times New Roman"/>
                        </a:rPr>
                        <a:t>available, but very costly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800" b="1" i="0" u="none" strike="noStrike">
                          <a:solidFill>
                            <a:srgbClr val="FFFF00"/>
                          </a:solidFill>
                          <a:latin typeface="Times New Roman"/>
                        </a:rPr>
                        <a:t>15+ 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800" b="1" i="0" u="none" strike="noStrike">
                          <a:solidFill>
                            <a:srgbClr val="FFFF00"/>
                          </a:solidFill>
                          <a:latin typeface="Times New Roman"/>
                        </a:rPr>
                        <a:t>25p +/-8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524295">
                <a:tc>
                  <a:txBody>
                    <a:bodyPr/>
                    <a:lstStyle/>
                    <a:p>
                      <a:pPr algn="l" fontAlgn="ctr"/>
                      <a:r>
                        <a:rPr lang="en-GB" sz="1800" b="1" i="0" u="none" strike="noStrike">
                          <a:solidFill>
                            <a:srgbClr val="FFFF00"/>
                          </a:solidFill>
                          <a:latin typeface="Times New Roman"/>
                        </a:rPr>
                        <a:t>Biomass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800" b="1" i="0" u="none" strike="noStrike">
                          <a:solidFill>
                            <a:srgbClr val="FFFF00"/>
                          </a:solidFill>
                          <a:latin typeface="Times New Roman"/>
                        </a:rPr>
                        <a:t>??5%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800" b="1" i="0" u="none" strike="noStrike">
                          <a:solidFill>
                            <a:srgbClr val="FFFF00"/>
                          </a:solidFill>
                          <a:latin typeface="Times New Roman"/>
                        </a:rPr>
                        <a:t>available, but research needed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800" b="1" i="0" u="none" strike="noStrike">
                          <a:solidFill>
                            <a:srgbClr val="FFFF00"/>
                          </a:solidFill>
                          <a:latin typeface="Times New Roman"/>
                        </a:rPr>
                        <a:t>2.5 - 4p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800" b="1" i="0" u="none" strike="noStrike">
                          <a:solidFill>
                            <a:srgbClr val="FFFF00"/>
                          </a:solidFill>
                          <a:latin typeface="Times New Roman"/>
                        </a:rPr>
                        <a:t>7 - 13p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897018">
                <a:tc>
                  <a:txBody>
                    <a:bodyPr/>
                    <a:lstStyle/>
                    <a:p>
                      <a:pPr algn="l" fontAlgn="ctr"/>
                      <a:r>
                        <a:rPr lang="en-GB" sz="1800" b="1" i="0" u="none" strike="noStrike">
                          <a:solidFill>
                            <a:srgbClr val="00FFFF"/>
                          </a:solidFill>
                          <a:latin typeface="Times New Roman"/>
                        </a:rPr>
                        <a:t>Wave/Tidal Stream</a:t>
                      </a:r>
                    </a:p>
                  </a:txBody>
                  <a:tcPr marL="0" marR="0" marT="0" marB="0" anchor="ctr">
                    <a:lnL w="25400" cap="flat" cmpd="dbl"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ctr" fontAlgn="ctr"/>
                      <a:r>
                        <a:rPr lang="en-GB" sz="1600" b="1" i="0" u="none" strike="noStrike" dirty="0">
                          <a:solidFill>
                            <a:srgbClr val="00FFFF"/>
                          </a:solidFill>
                          <a:latin typeface="Times New Roman"/>
                        </a:rPr>
                        <a:t>currently &lt; 10 MW </a:t>
                      </a:r>
                      <a:r>
                        <a:rPr lang="en-GB" sz="1600" b="1" i="0" u="none" strike="noStrike" dirty="0" smtClean="0">
                          <a:solidFill>
                            <a:srgbClr val="00FFFF"/>
                          </a:solidFill>
                          <a:latin typeface="Times New Roman"/>
                        </a:rPr>
                        <a:t>??1000 </a:t>
                      </a:r>
                      <a:r>
                        <a:rPr lang="en-GB" sz="1600" b="1" i="0" u="none" strike="noStrike" dirty="0">
                          <a:solidFill>
                            <a:srgbClr val="00FFFF"/>
                          </a:solidFill>
                          <a:latin typeface="Times New Roman"/>
                        </a:rPr>
                        <a:t>- 2000 MW (~0.1%)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GB" sz="1800" b="1" i="0" u="none" strike="noStrike" dirty="0" smtClean="0">
                          <a:solidFill>
                            <a:srgbClr val="00FFFF"/>
                          </a:solidFill>
                          <a:latin typeface="Times New Roman"/>
                        </a:rPr>
                        <a:t>technology </a:t>
                      </a:r>
                      <a:r>
                        <a:rPr lang="en-GB" sz="1800" b="1" i="0" u="none" strike="noStrike" dirty="0">
                          <a:solidFill>
                            <a:srgbClr val="00FFFF"/>
                          </a:solidFill>
                          <a:latin typeface="Times New Roman"/>
                        </a:rPr>
                        <a:t>limited - major development not before 2020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GB" sz="1800" b="1" i="0" u="none" strike="noStrike">
                          <a:solidFill>
                            <a:srgbClr val="00FFFF"/>
                          </a:solidFill>
                          <a:latin typeface="Times New Roman"/>
                        </a:rPr>
                        <a:t>4 - 8p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GB" sz="1800" b="1" i="0" u="none" strike="noStrike" dirty="0">
                          <a:solidFill>
                            <a:srgbClr val="00FFFF"/>
                          </a:solidFill>
                          <a:latin typeface="Times New Roman"/>
                        </a:rPr>
                        <a:t>19p </a:t>
                      </a:r>
                      <a:r>
                        <a:rPr lang="en-GB" sz="1800" b="1" i="0" u="none" strike="noStrike" dirty="0" smtClean="0">
                          <a:solidFill>
                            <a:srgbClr val="00FFFF"/>
                          </a:solidFill>
                          <a:latin typeface="Times New Roman"/>
                        </a:rPr>
                        <a:t>Tidal </a:t>
                      </a:r>
                      <a:r>
                        <a:rPr lang="en-GB" sz="1800" b="1" i="0" u="none" strike="noStrike" dirty="0">
                          <a:solidFill>
                            <a:srgbClr val="00FFFF"/>
                          </a:solidFill>
                          <a:latin typeface="Times New Roman"/>
                        </a:rPr>
                        <a:t>26.5p </a:t>
                      </a:r>
                      <a:r>
                        <a:rPr lang="en-GB" sz="1800" b="1" i="0" u="none" strike="noStrike" dirty="0" smtClean="0">
                          <a:solidFill>
                            <a:srgbClr val="00FFFF"/>
                          </a:solidFill>
                          <a:latin typeface="Times New Roman"/>
                        </a:rPr>
                        <a:t>Wave</a:t>
                      </a:r>
                      <a:endParaRPr lang="en-GB" sz="1800" b="1" i="0" u="none" strike="noStrike" dirty="0">
                        <a:solidFill>
                          <a:srgbClr val="00FFFF"/>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r h="876823">
                <a:tc>
                  <a:txBody>
                    <a:bodyPr/>
                    <a:lstStyle/>
                    <a:p>
                      <a:pPr algn="ctr" fontAlgn="ctr"/>
                      <a:r>
                        <a:rPr lang="en-GB" sz="1800" b="1" i="0" u="none" strike="noStrike" dirty="0">
                          <a:solidFill>
                            <a:srgbClr val="00FFFF"/>
                          </a:solidFill>
                          <a:latin typeface="Times New Roman"/>
                        </a:rPr>
                        <a:t>Tidal Barrages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ctr" fontAlgn="ctr"/>
                      <a:r>
                        <a:rPr lang="en-GB" sz="1800" b="1" i="0" u="none" strike="noStrike" dirty="0">
                          <a:solidFill>
                            <a:srgbClr val="00FFFF"/>
                          </a:solidFill>
                          <a:latin typeface="Times New Roman"/>
                        </a:rPr>
                        <a:t>5 - 15%</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gridSpan="2">
                  <a:txBody>
                    <a:bodyPr/>
                    <a:lstStyle/>
                    <a:p>
                      <a:pPr algn="ctr" fontAlgn="ctr"/>
                      <a:r>
                        <a:rPr lang="en-GB" sz="1800" b="1" i="0" u="none" strike="noStrike" dirty="0" smtClean="0">
                          <a:solidFill>
                            <a:srgbClr val="00FFFF"/>
                          </a:solidFill>
                          <a:latin typeface="Times New Roman"/>
                        </a:rPr>
                        <a:t>In </a:t>
                      </a:r>
                      <a:r>
                        <a:rPr lang="en-GB" sz="1800" b="1" i="0" u="none" strike="noStrike" dirty="0">
                          <a:solidFill>
                            <a:srgbClr val="00FFFF"/>
                          </a:solidFill>
                          <a:latin typeface="Times New Roman"/>
                        </a:rPr>
                        <a:t>2010 Government </a:t>
                      </a:r>
                      <a:r>
                        <a:rPr lang="en-GB" sz="1800" b="1" i="0" u="none" strike="noStrike" dirty="0" smtClean="0">
                          <a:solidFill>
                            <a:srgbClr val="00FFFF"/>
                          </a:solidFill>
                          <a:latin typeface="Times New Roman"/>
                        </a:rPr>
                        <a:t>abandoned </a:t>
                      </a:r>
                      <a:r>
                        <a:rPr lang="en-GB" sz="1800" b="1" i="0" u="none" strike="noStrike" dirty="0">
                          <a:solidFill>
                            <a:srgbClr val="00FFFF"/>
                          </a:solidFill>
                          <a:latin typeface="Times New Roman"/>
                        </a:rPr>
                        <a:t>plans for development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hMerge="1">
                  <a:txBody>
                    <a:bodyPr/>
                    <a:lstStyle/>
                    <a:p>
                      <a:endParaRPr lang="en-GB"/>
                    </a:p>
                  </a:txBody>
                  <a:tcPr/>
                </a:tc>
                <a:tc>
                  <a:txBody>
                    <a:bodyPr/>
                    <a:lstStyle/>
                    <a:p>
                      <a:pPr algn="ctr" fontAlgn="ctr"/>
                      <a:r>
                        <a:rPr lang="en-GB" sz="1800" b="1" i="0" u="none" strike="noStrike" dirty="0">
                          <a:solidFill>
                            <a:srgbClr val="00FFFF"/>
                          </a:solidFill>
                          <a:latin typeface="Times New Roman"/>
                        </a:rPr>
                        <a:t>26p +/-5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bl>
          </a:graphicData>
        </a:graphic>
      </p:graphicFrame>
      <p:graphicFrame>
        <p:nvGraphicFramePr>
          <p:cNvPr id="14" name="Table 13"/>
          <p:cNvGraphicFramePr>
            <a:graphicFrameLocks noGrp="1"/>
          </p:cNvGraphicFramePr>
          <p:nvPr/>
        </p:nvGraphicFramePr>
        <p:xfrm>
          <a:off x="584200" y="5365750"/>
          <a:ext cx="8229600" cy="598351"/>
        </p:xfrm>
        <a:graphic>
          <a:graphicData uri="http://schemas.openxmlformats.org/drawingml/2006/table">
            <a:tbl>
              <a:tblPr/>
              <a:tblGrid>
                <a:gridCol w="1613065"/>
                <a:gridCol w="6616535"/>
              </a:tblGrid>
              <a:tr h="598351">
                <a:tc>
                  <a:txBody>
                    <a:bodyPr/>
                    <a:lstStyle/>
                    <a:p>
                      <a:pPr algn="l" fontAlgn="ctr"/>
                      <a:r>
                        <a:rPr lang="en-GB" sz="1800" b="1" i="0" u="none" strike="noStrike" dirty="0">
                          <a:solidFill>
                            <a:srgbClr val="FF0000"/>
                          </a:solidFill>
                          <a:latin typeface="Times New Roman"/>
                        </a:rPr>
                        <a:t>Geothermal</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1800" b="1" i="0" u="none" strike="noStrike" dirty="0">
                          <a:solidFill>
                            <a:srgbClr val="FF0000"/>
                          </a:solidFill>
                          <a:latin typeface="Times New Roman"/>
                        </a:rPr>
                        <a:t> </a:t>
                      </a:r>
                      <a:r>
                        <a:rPr lang="en-GB" sz="1700" b="1" i="0" u="none" strike="noStrike" dirty="0" smtClean="0">
                          <a:solidFill>
                            <a:srgbClr val="FF0000"/>
                          </a:solidFill>
                          <a:latin typeface="Times New Roman"/>
                        </a:rPr>
                        <a:t>unlikely </a:t>
                      </a:r>
                      <a:r>
                        <a:rPr lang="en-GB" sz="1700" b="1" i="0" u="none" strike="noStrike" dirty="0">
                          <a:solidFill>
                            <a:srgbClr val="FF0000"/>
                          </a:solidFill>
                          <a:latin typeface="Times New Roman"/>
                        </a:rPr>
                        <a:t>for electricity generation before 2050 if then -not to be confused with ground sourced heat pumps which consume electricity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8" name="Oval 7"/>
          <p:cNvSpPr/>
          <p:nvPr/>
        </p:nvSpPr>
        <p:spPr>
          <a:xfrm>
            <a:off x="3987800" y="1079500"/>
            <a:ext cx="51562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TextBox 8"/>
          <p:cNvSpPr txBox="1">
            <a:spLocks noChangeArrowheads="1"/>
          </p:cNvSpPr>
          <p:nvPr/>
        </p:nvSpPr>
        <p:spPr bwMode="auto">
          <a:xfrm>
            <a:off x="571500" y="6083300"/>
            <a:ext cx="8242300" cy="369888"/>
          </a:xfrm>
          <a:prstGeom prst="rect">
            <a:avLst/>
          </a:prstGeom>
          <a:noFill/>
          <a:ln w="9525">
            <a:noFill/>
            <a:miter lim="800000"/>
            <a:headEnd/>
            <a:tailEnd/>
          </a:ln>
        </p:spPr>
        <p:txBody>
          <a:bodyPr>
            <a:spAutoFit/>
          </a:bodyPr>
          <a:lstStyle/>
          <a:p>
            <a:r>
              <a:rPr lang="en-GB" b="1">
                <a:solidFill>
                  <a:srgbClr val="FF0000"/>
                </a:solidFill>
                <a:latin typeface="Times New Roman" pitchFamily="18" charset="0"/>
                <a:cs typeface="Times New Roman" pitchFamily="18" charset="0"/>
              </a:rPr>
              <a:t>Demonstrates importance of on shore wind for next decade or so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p:cNvSpPr>
            <a:spLocks noGrp="1"/>
          </p:cNvSpPr>
          <p:nvPr>
            <p:ph type="sldNum" sz="quarter" idx="12"/>
          </p:nvPr>
        </p:nvSpPr>
        <p:spPr bwMode="auto">
          <a:xfrm>
            <a:off x="70104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1DBB2884-186D-4A75-889D-F4F3D0019D51}" type="slidenum">
              <a:rPr lang="en-GB" smtClean="0"/>
              <a:pPr fontAlgn="base">
                <a:spcBef>
                  <a:spcPct val="0"/>
                </a:spcBef>
                <a:spcAft>
                  <a:spcPct val="0"/>
                </a:spcAft>
              </a:pPr>
              <a:t>21</a:t>
            </a:fld>
            <a:endParaRPr lang="en-GB" dirty="0" smtClean="0"/>
          </a:p>
        </p:txBody>
      </p:sp>
      <p:sp>
        <p:nvSpPr>
          <p:cNvPr id="25603" name="TextBox 5"/>
          <p:cNvSpPr txBox="1">
            <a:spLocks noChangeArrowheads="1"/>
          </p:cNvSpPr>
          <p:nvPr/>
        </p:nvSpPr>
        <p:spPr bwMode="auto">
          <a:xfrm>
            <a:off x="0" y="0"/>
            <a:ext cx="9144000" cy="461963"/>
          </a:xfrm>
          <a:prstGeom prst="rect">
            <a:avLst/>
          </a:prstGeom>
          <a:solidFill>
            <a:srgbClr val="FF0000"/>
          </a:solidFill>
          <a:ln w="9525">
            <a:noFill/>
            <a:miter lim="800000"/>
            <a:headEnd/>
            <a:tailEnd/>
          </a:ln>
        </p:spPr>
        <p:txBody>
          <a:bodyPr>
            <a:spAutoFit/>
          </a:bodyPr>
          <a:lstStyle/>
          <a:p>
            <a:pPr algn="ctr"/>
            <a:r>
              <a:rPr lang="en-GB" sz="2400" b="1" dirty="0" smtClean="0">
                <a:solidFill>
                  <a:schemeClr val="bg1"/>
                </a:solidFill>
                <a:latin typeface="Times New Roman" pitchFamily="18" charset="0"/>
                <a:cs typeface="Times New Roman" pitchFamily="18" charset="0"/>
              </a:rPr>
              <a:t>Overview of Presentation</a:t>
            </a:r>
            <a:endParaRPr lang="en-GB" sz="2400" b="1" dirty="0">
              <a:solidFill>
                <a:schemeClr val="bg1"/>
              </a:solidFill>
              <a:latin typeface="Times New Roman" pitchFamily="18" charset="0"/>
              <a:cs typeface="Times New Roman" pitchFamily="18" charset="0"/>
            </a:endParaRPr>
          </a:p>
        </p:txBody>
      </p:sp>
      <p:sp>
        <p:nvSpPr>
          <p:cNvPr id="4" name="TextBox 3"/>
          <p:cNvSpPr txBox="1"/>
          <p:nvPr/>
        </p:nvSpPr>
        <p:spPr>
          <a:xfrm>
            <a:off x="450543" y="519184"/>
            <a:ext cx="8202612" cy="6601807"/>
          </a:xfrm>
          <a:prstGeom prst="rect">
            <a:avLst/>
          </a:prstGeom>
          <a:noFill/>
        </p:spPr>
        <p:txBody>
          <a:bodyPr>
            <a:spAutoFit/>
          </a:bodyPr>
          <a:lstStyle/>
          <a:p>
            <a:pPr marL="355600" indent="-355600">
              <a:spcBef>
                <a:spcPts val="1800"/>
              </a:spcBef>
              <a:buFont typeface="Arial" pitchFamily="34" charset="0"/>
              <a:buChar char="•"/>
              <a:defRPr/>
            </a:pPr>
            <a:r>
              <a:rPr lang="en-GB" sz="2800" b="1" dirty="0">
                <a:solidFill>
                  <a:schemeClr val="tx1">
                    <a:lumMod val="75000"/>
                    <a:lumOff val="25000"/>
                  </a:schemeClr>
                </a:solidFill>
                <a:latin typeface="Times New Roman" pitchFamily="18" charset="0"/>
                <a:cs typeface="Times New Roman" pitchFamily="18" charset="0"/>
              </a:rPr>
              <a:t>ICE Energy Panel</a:t>
            </a:r>
          </a:p>
          <a:p>
            <a:pPr marL="355600" indent="-355600">
              <a:spcBef>
                <a:spcPts val="1800"/>
              </a:spcBef>
              <a:buFont typeface="Arial" pitchFamily="34" charset="0"/>
              <a:buChar char="•"/>
              <a:defRPr/>
            </a:pPr>
            <a:r>
              <a:rPr lang="en-GB" sz="2800" b="1" dirty="0">
                <a:solidFill>
                  <a:schemeClr val="tx1">
                    <a:lumMod val="75000"/>
                    <a:lumOff val="25000"/>
                  </a:schemeClr>
                </a:solidFill>
                <a:latin typeface="Times New Roman" pitchFamily="18" charset="0"/>
                <a:cs typeface="Times New Roman" pitchFamily="18" charset="0"/>
              </a:rPr>
              <a:t>Overview of the Three Challenges facing the UK Energy </a:t>
            </a:r>
            <a:r>
              <a:rPr lang="en-GB" sz="2800" b="1" dirty="0" smtClean="0">
                <a:solidFill>
                  <a:schemeClr val="tx1">
                    <a:lumMod val="75000"/>
                    <a:lumOff val="25000"/>
                  </a:schemeClr>
                </a:solidFill>
                <a:latin typeface="Times New Roman" pitchFamily="18" charset="0"/>
                <a:cs typeface="Times New Roman" pitchFamily="18" charset="0"/>
              </a:rPr>
              <a:t>scene. </a:t>
            </a:r>
            <a:r>
              <a:rPr lang="en-GB" sz="2000" b="1" dirty="0">
                <a:solidFill>
                  <a:schemeClr val="tx1">
                    <a:lumMod val="75000"/>
                    <a:lumOff val="25000"/>
                  </a:schemeClr>
                </a:solidFill>
                <a:latin typeface="Times New Roman" pitchFamily="18" charset="0"/>
                <a:cs typeface="Times New Roman" pitchFamily="18" charset="0"/>
              </a:rPr>
              <a:t>Carbon Reduction, Energy Security and Cost of our Future Energy Supplies</a:t>
            </a:r>
          </a:p>
          <a:p>
            <a:pPr marL="355600" indent="-355600">
              <a:spcBef>
                <a:spcPts val="1800"/>
              </a:spcBef>
              <a:buFont typeface="Arial" pitchFamily="34" charset="0"/>
              <a:buChar char="•"/>
              <a:defRPr/>
            </a:pPr>
            <a:r>
              <a:rPr lang="en-GB" sz="2800" b="1" dirty="0">
                <a:solidFill>
                  <a:schemeClr val="tx1">
                    <a:lumMod val="75000"/>
                    <a:lumOff val="25000"/>
                  </a:schemeClr>
                </a:solidFill>
                <a:latin typeface="Times New Roman" pitchFamily="18" charset="0"/>
                <a:cs typeface="Times New Roman" pitchFamily="18" charset="0"/>
              </a:rPr>
              <a:t>Options for Electricity generation</a:t>
            </a:r>
          </a:p>
          <a:p>
            <a:pPr marL="355600" indent="-355600">
              <a:spcBef>
                <a:spcPts val="1800"/>
              </a:spcBef>
              <a:buFont typeface="Arial" pitchFamily="34" charset="0"/>
              <a:buChar char="•"/>
              <a:defRPr/>
            </a:pPr>
            <a:r>
              <a:rPr lang="en-GB" sz="2800" b="1" dirty="0">
                <a:solidFill>
                  <a:srgbClr val="FF0000"/>
                </a:solidFill>
                <a:latin typeface="Times New Roman" pitchFamily="18" charset="0"/>
                <a:cs typeface="Times New Roman" pitchFamily="18" charset="0"/>
              </a:rPr>
              <a:t>The </a:t>
            </a:r>
            <a:r>
              <a:rPr lang="en-GB" sz="2800" b="1" dirty="0" smtClean="0">
                <a:solidFill>
                  <a:srgbClr val="FF0000"/>
                </a:solidFill>
                <a:latin typeface="Times New Roman" pitchFamily="18" charset="0"/>
                <a:cs typeface="Times New Roman" pitchFamily="18" charset="0"/>
              </a:rPr>
              <a:t>Challenges for 2020</a:t>
            </a:r>
            <a:endParaRPr lang="en-GB" sz="2800" b="1" dirty="0">
              <a:solidFill>
                <a:srgbClr val="FF0000"/>
              </a:solidFill>
              <a:latin typeface="Times New Roman" pitchFamily="18" charset="0"/>
              <a:cs typeface="Times New Roman" pitchFamily="18" charset="0"/>
            </a:endParaRPr>
          </a:p>
          <a:p>
            <a:pPr marL="355600" indent="-355600">
              <a:spcBef>
                <a:spcPts val="1800"/>
              </a:spcBef>
              <a:buFont typeface="Arial" pitchFamily="34" charset="0"/>
              <a:buChar char="•"/>
              <a:defRPr/>
            </a:pPr>
            <a:r>
              <a:rPr lang="en-GB" sz="2800" b="1" dirty="0" smtClean="0">
                <a:latin typeface="Times New Roman" pitchFamily="18" charset="0"/>
                <a:cs typeface="Times New Roman" pitchFamily="18" charset="0"/>
              </a:rPr>
              <a:t>Energy Management and Awareness Issues</a:t>
            </a:r>
          </a:p>
          <a:p>
            <a:pPr marL="355600" indent="-355600">
              <a:spcBef>
                <a:spcPts val="1800"/>
              </a:spcBef>
              <a:buFont typeface="Arial" pitchFamily="34" charset="0"/>
              <a:buChar char="•"/>
              <a:defRPr/>
            </a:pPr>
            <a:r>
              <a:rPr lang="en-GB" sz="2800" b="1" dirty="0" smtClean="0">
                <a:latin typeface="Times New Roman" pitchFamily="18" charset="0"/>
                <a:cs typeface="Times New Roman" pitchFamily="18" charset="0"/>
              </a:rPr>
              <a:t>Some </a:t>
            </a:r>
            <a:r>
              <a:rPr lang="en-GB" sz="2800" b="1" dirty="0">
                <a:latin typeface="Times New Roman" pitchFamily="18" charset="0"/>
                <a:cs typeface="Times New Roman" pitchFamily="18" charset="0"/>
              </a:rPr>
              <a:t>challenges and opportunities for renewable energy and energy conservation</a:t>
            </a:r>
          </a:p>
          <a:p>
            <a:pPr marL="355600" indent="-355600">
              <a:spcBef>
                <a:spcPts val="1800"/>
              </a:spcBef>
              <a:buFont typeface="Arial" pitchFamily="34" charset="0"/>
              <a:buChar char="•"/>
              <a:defRPr/>
            </a:pPr>
            <a:r>
              <a:rPr lang="en-GB" sz="2800" b="1" dirty="0" smtClean="0">
                <a:latin typeface="Times New Roman" pitchFamily="18" charset="0"/>
                <a:cs typeface="Times New Roman" pitchFamily="18" charset="0"/>
              </a:rPr>
              <a:t>Conclusions</a:t>
            </a:r>
            <a:endParaRPr lang="en-GB" sz="2800" b="1" dirty="0">
              <a:latin typeface="Times New Roman" pitchFamily="18" charset="0"/>
              <a:cs typeface="Times New Roman" pitchFamily="18" charset="0"/>
            </a:endParaRPr>
          </a:p>
          <a:p>
            <a:pPr marL="355600" indent="-355600">
              <a:spcBef>
                <a:spcPts val="1800"/>
              </a:spcBef>
              <a:buFont typeface="Arial" pitchFamily="34" charset="0"/>
              <a:buChar char="•"/>
              <a:defRPr/>
            </a:pPr>
            <a:endParaRPr lang="en-GB" sz="2800" b="1" dirty="0">
              <a:latin typeface="Times New Roman" pitchFamily="18" charset="0"/>
              <a:cs typeface="Times New Roman" pitchFamily="18" charset="0"/>
            </a:endParaRPr>
          </a:p>
          <a:p>
            <a:pPr>
              <a:defRPr/>
            </a:pP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2"/>
          </p:nvPr>
        </p:nvSpPr>
        <p:spPr bwMode="auto">
          <a:xfrm>
            <a:off x="8662988" y="6492875"/>
            <a:ext cx="481012" cy="365125"/>
          </a:xfrm>
          <a:noFill/>
          <a:ln>
            <a:miter lim="800000"/>
            <a:headEnd/>
            <a:tailEnd/>
          </a:ln>
        </p:spPr>
        <p:txBody>
          <a:bodyPr wrap="square" numCol="1" anchorCtr="0" compatLnSpc="1">
            <a:prstTxWarp prst="textNoShape">
              <a:avLst/>
            </a:prstTxWarp>
          </a:bodyPr>
          <a:lstStyle/>
          <a:p>
            <a:pPr algn="l" fontAlgn="base">
              <a:spcBef>
                <a:spcPct val="0"/>
              </a:spcBef>
              <a:spcAft>
                <a:spcPct val="0"/>
              </a:spcAft>
            </a:pPr>
            <a:fld id="{5E74A828-9DFF-44CD-8A7C-A4311F960E62}" type="slidenum">
              <a:rPr lang="zh-CN" altLang="en-US" sz="1800" smtClean="0">
                <a:latin typeface="Calibri" pitchFamily="34" charset="0"/>
                <a:cs typeface="Arial" charset="0"/>
              </a:rPr>
              <a:pPr algn="l" fontAlgn="base">
                <a:spcBef>
                  <a:spcPct val="0"/>
                </a:spcBef>
                <a:spcAft>
                  <a:spcPct val="0"/>
                </a:spcAft>
              </a:pPr>
              <a:t>22</a:t>
            </a:fld>
            <a:endParaRPr lang="en-US" altLang="zh-CN" sz="1800" smtClean="0">
              <a:latin typeface="Calibri" pitchFamily="34" charset="0"/>
              <a:cs typeface="Arial" charset="0"/>
            </a:endParaRPr>
          </a:p>
        </p:txBody>
      </p:sp>
      <p:sp>
        <p:nvSpPr>
          <p:cNvPr id="225288" name="Text Box 8"/>
          <p:cNvSpPr txBox="1">
            <a:spLocks noChangeArrowheads="1"/>
          </p:cNvSpPr>
          <p:nvPr/>
        </p:nvSpPr>
        <p:spPr bwMode="auto">
          <a:xfrm>
            <a:off x="428625" y="495300"/>
            <a:ext cx="8686800" cy="2554288"/>
          </a:xfrm>
          <a:prstGeom prst="rect">
            <a:avLst/>
          </a:prstGeom>
          <a:solidFill>
            <a:srgbClr val="99FFCC"/>
          </a:solidFill>
          <a:ln w="9525">
            <a:solidFill>
              <a:schemeClr val="tx1"/>
            </a:solidFill>
            <a:miter lim="800000"/>
            <a:headEnd/>
            <a:tailEnd/>
          </a:ln>
        </p:spPr>
        <p:txBody>
          <a:bodyPr>
            <a:spAutoFit/>
          </a:bodyPr>
          <a:lstStyle/>
          <a:p>
            <a:pPr>
              <a:spcBef>
                <a:spcPct val="50000"/>
              </a:spcBef>
            </a:pPr>
            <a:r>
              <a:rPr lang="en-US" sz="2000" b="1">
                <a:solidFill>
                  <a:srgbClr val="FF0000"/>
                </a:solidFill>
              </a:rPr>
              <a:t>Do we want to exploit available renewables  i.e onshore/offshore wind and biomass?.   </a:t>
            </a:r>
          </a:p>
          <a:p>
            <a:pPr lvl="1">
              <a:spcBef>
                <a:spcPct val="20000"/>
              </a:spcBef>
            </a:pPr>
            <a:r>
              <a:rPr lang="en-US" sz="2000" b="1"/>
              <a:t>Photovoltaics,  tidal,  wave are not options for next 10 - 20 years.</a:t>
            </a:r>
          </a:p>
          <a:p>
            <a:pPr algn="ctr">
              <a:spcBef>
                <a:spcPct val="20000"/>
              </a:spcBef>
            </a:pPr>
            <a:r>
              <a:rPr lang="en-US" sz="2000" b="1">
                <a:solidFill>
                  <a:srgbClr val="FF0000"/>
                </a:solidFill>
              </a:rPr>
              <a:t>[very expensive or technically immature or both]</a:t>
            </a:r>
          </a:p>
          <a:p>
            <a:pPr>
              <a:spcBef>
                <a:spcPct val="20000"/>
              </a:spcBef>
            </a:pPr>
            <a:r>
              <a:rPr lang="en-US" sz="2000" b="1">
                <a:solidFill>
                  <a:srgbClr val="0000CC"/>
                </a:solidFill>
              </a:rPr>
              <a:t>If our answer is NO</a:t>
            </a:r>
          </a:p>
          <a:p>
            <a:pPr>
              <a:spcBef>
                <a:spcPct val="20000"/>
              </a:spcBef>
            </a:pPr>
            <a:r>
              <a:rPr lang="en-US" sz="2000" b="1">
                <a:solidFill>
                  <a:srgbClr val="FF0000"/>
                </a:solidFill>
              </a:rPr>
              <a:t>Do we want to see a renewal of nuclear power ?</a:t>
            </a:r>
          </a:p>
          <a:p>
            <a:pPr>
              <a:spcBef>
                <a:spcPct val="20000"/>
              </a:spcBef>
            </a:pPr>
            <a:r>
              <a:rPr lang="en-US" sz="2000" b="1">
                <a:solidFill>
                  <a:schemeClr val="accent2"/>
                </a:solidFill>
              </a:rPr>
              <a:t>                 </a:t>
            </a:r>
            <a:r>
              <a:rPr lang="en-US" sz="2000" b="1"/>
              <a:t>Are we happy with this and the other attendant risks?</a:t>
            </a:r>
          </a:p>
        </p:txBody>
      </p:sp>
      <p:sp>
        <p:nvSpPr>
          <p:cNvPr id="225290" name="Text Box 10"/>
          <p:cNvSpPr txBox="1">
            <a:spLocks noChangeArrowheads="1"/>
          </p:cNvSpPr>
          <p:nvPr/>
        </p:nvSpPr>
        <p:spPr bwMode="auto">
          <a:xfrm>
            <a:off x="411163" y="3062288"/>
            <a:ext cx="8670925" cy="2103437"/>
          </a:xfrm>
          <a:prstGeom prst="rect">
            <a:avLst/>
          </a:prstGeom>
          <a:solidFill>
            <a:srgbClr val="FFFF99"/>
          </a:solidFill>
          <a:ln w="9525">
            <a:solidFill>
              <a:schemeClr val="tx1"/>
            </a:solidFill>
            <a:miter lim="800000"/>
            <a:headEnd/>
            <a:tailEnd/>
          </a:ln>
        </p:spPr>
        <p:txBody>
          <a:bodyPr>
            <a:spAutoFit/>
          </a:bodyPr>
          <a:lstStyle/>
          <a:p>
            <a:pPr>
              <a:spcBef>
                <a:spcPct val="50000"/>
              </a:spcBef>
            </a:pPr>
            <a:r>
              <a:rPr lang="en-US" sz="2000" b="1">
                <a:solidFill>
                  <a:srgbClr val="FF0000"/>
                </a:solidFill>
              </a:rPr>
              <a:t>If our answer is NO  </a:t>
            </a:r>
          </a:p>
          <a:p>
            <a:pPr>
              <a:lnSpc>
                <a:spcPct val="70000"/>
              </a:lnSpc>
              <a:spcBef>
                <a:spcPct val="50000"/>
              </a:spcBef>
            </a:pPr>
            <a:r>
              <a:rPr lang="en-US" sz="2000" b="1"/>
              <a:t>Do we want to return to using coal?</a:t>
            </a:r>
            <a:r>
              <a:rPr lang="en-US" sz="2000" b="1">
                <a:solidFill>
                  <a:srgbClr val="FF0000"/>
                </a:solidFill>
              </a:rPr>
              <a:t> </a:t>
            </a:r>
            <a:endParaRPr lang="en-US" sz="2000" b="1">
              <a:solidFill>
                <a:schemeClr val="accent2"/>
              </a:solidFill>
            </a:endParaRPr>
          </a:p>
          <a:p>
            <a:pPr lvl="1">
              <a:lnSpc>
                <a:spcPct val="50000"/>
              </a:lnSpc>
              <a:spcBef>
                <a:spcPct val="50000"/>
              </a:spcBef>
              <a:buFontTx/>
              <a:buChar char="•"/>
            </a:pPr>
            <a:r>
              <a:rPr lang="en-US" sz="2000" b="1">
                <a:solidFill>
                  <a:srgbClr val="0000CC"/>
                </a:solidFill>
              </a:rPr>
              <a:t>  then carbon dioxide emissions will rise significantly</a:t>
            </a:r>
          </a:p>
          <a:p>
            <a:pPr lvl="1">
              <a:spcBef>
                <a:spcPct val="50000"/>
              </a:spcBef>
              <a:buFontTx/>
              <a:buChar char="•"/>
            </a:pPr>
            <a:r>
              <a:rPr lang="en-US" sz="2000" b="1">
                <a:solidFill>
                  <a:srgbClr val="0000CC"/>
                </a:solidFill>
              </a:rPr>
              <a:t>  unless we can develop carbon sequestration within 10 years </a:t>
            </a:r>
            <a:r>
              <a:rPr lang="en-US" sz="2000" b="1">
                <a:solidFill>
                  <a:schemeClr val="accent2"/>
                </a:solidFill>
              </a:rPr>
              <a:t>	</a:t>
            </a:r>
            <a:r>
              <a:rPr lang="en-US" sz="2000" b="1">
                <a:solidFill>
                  <a:srgbClr val="FF0000"/>
                </a:solidFill>
              </a:rPr>
              <a:t>UNLIKELY </a:t>
            </a:r>
            <a:r>
              <a:rPr lang="en-US" sz="2000" b="1"/>
              <a:t>– confirmed by Climate Change Committee</a:t>
            </a:r>
          </a:p>
          <a:p>
            <a:pPr lvl="1">
              <a:lnSpc>
                <a:spcPts val="2000"/>
              </a:lnSpc>
            </a:pPr>
            <a:r>
              <a:rPr lang="en-US" sz="2000" b="1"/>
              <a:t>                                 [9</a:t>
            </a:r>
            <a:r>
              <a:rPr lang="en-US" sz="2000" b="1" baseline="30000"/>
              <a:t>th</a:t>
            </a:r>
            <a:r>
              <a:rPr lang="en-US" sz="2000" b="1"/>
              <a:t> May 2011]</a:t>
            </a:r>
          </a:p>
        </p:txBody>
      </p:sp>
      <p:sp>
        <p:nvSpPr>
          <p:cNvPr id="225291" name="Text Box 11"/>
          <p:cNvSpPr txBox="1">
            <a:spLocks noChangeArrowheads="1"/>
          </p:cNvSpPr>
          <p:nvPr/>
        </p:nvSpPr>
        <p:spPr bwMode="auto">
          <a:xfrm>
            <a:off x="441325" y="5241925"/>
            <a:ext cx="8666163" cy="1381125"/>
          </a:xfrm>
          <a:prstGeom prst="rect">
            <a:avLst/>
          </a:prstGeom>
          <a:solidFill>
            <a:srgbClr val="99FF99"/>
          </a:solidFill>
          <a:ln w="9525">
            <a:solidFill>
              <a:schemeClr val="tx1"/>
            </a:solidFill>
            <a:miter lim="800000"/>
            <a:headEnd/>
            <a:tailEnd/>
          </a:ln>
        </p:spPr>
        <p:txBody>
          <a:bodyPr>
            <a:spAutoFit/>
          </a:bodyPr>
          <a:lstStyle/>
          <a:p>
            <a:pPr>
              <a:lnSpc>
                <a:spcPct val="70000"/>
              </a:lnSpc>
              <a:spcBef>
                <a:spcPct val="50000"/>
              </a:spcBef>
            </a:pPr>
            <a:r>
              <a:rPr lang="en-US" sz="2000" b="1">
                <a:solidFill>
                  <a:srgbClr val="FF0000"/>
                </a:solidFill>
              </a:rPr>
              <a:t>If our answer to coal is NO</a:t>
            </a:r>
          </a:p>
          <a:p>
            <a:pPr>
              <a:spcBef>
                <a:spcPct val="50000"/>
              </a:spcBef>
            </a:pPr>
            <a:r>
              <a:rPr lang="en-US" sz="2000" b="1">
                <a:solidFill>
                  <a:srgbClr val="0000CC"/>
                </a:solidFill>
              </a:rPr>
              <a:t>Do we want to leave things are they are and see continued exploitation of gas for both heating and electricity generation? </a:t>
            </a:r>
            <a:r>
              <a:rPr lang="en-US" sz="2000" b="1">
                <a:solidFill>
                  <a:srgbClr val="FF0000"/>
                </a:solidFill>
              </a:rPr>
              <a:t>&gt;&gt;&gt;&gt;&gt;&gt;</a:t>
            </a:r>
          </a:p>
        </p:txBody>
      </p:sp>
      <p:sp>
        <p:nvSpPr>
          <p:cNvPr id="41990" name="Text Box 8"/>
          <p:cNvSpPr txBox="1">
            <a:spLocks noChangeArrowheads="1"/>
          </p:cNvSpPr>
          <p:nvPr/>
        </p:nvSpPr>
        <p:spPr bwMode="auto">
          <a:xfrm>
            <a:off x="0" y="0"/>
            <a:ext cx="9144000" cy="457200"/>
          </a:xfrm>
          <a:prstGeom prst="rect">
            <a:avLst/>
          </a:prstGeom>
          <a:solidFill>
            <a:srgbClr val="FF0000"/>
          </a:solidFill>
          <a:ln w="9525">
            <a:noFill/>
            <a:miter lim="800000"/>
            <a:headEnd/>
            <a:tailEnd/>
          </a:ln>
        </p:spPr>
        <p:txBody>
          <a:bodyPr>
            <a:spAutoFit/>
          </a:bodyPr>
          <a:lstStyle/>
          <a:p>
            <a:pPr algn="ctr">
              <a:spcBef>
                <a:spcPct val="50000"/>
              </a:spcBef>
            </a:pPr>
            <a:r>
              <a:rPr lang="en-US" sz="2400" b="1">
                <a:solidFill>
                  <a:schemeClr val="bg1"/>
                </a:solidFill>
              </a:rPr>
              <a:t>Our Choices: They are difficult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5288">
                                            <p:txEl>
                                              <p:pRg st="0" end="0"/>
                                            </p:txEl>
                                          </p:spTgt>
                                        </p:tgtEl>
                                        <p:attrNameLst>
                                          <p:attrName>style.visibility</p:attrName>
                                        </p:attrNameLst>
                                      </p:cBhvr>
                                      <p:to>
                                        <p:strVal val="visible"/>
                                      </p:to>
                                    </p:set>
                                    <p:animEffect transition="in" filter="dissolve">
                                      <p:cBhvr>
                                        <p:cTn id="7" dur="500"/>
                                        <p:tgtEl>
                                          <p:spTgt spid="2252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5288">
                                            <p:txEl>
                                              <p:pRg st="1" end="1"/>
                                            </p:txEl>
                                          </p:spTgt>
                                        </p:tgtEl>
                                        <p:attrNameLst>
                                          <p:attrName>style.visibility</p:attrName>
                                        </p:attrNameLst>
                                      </p:cBhvr>
                                      <p:to>
                                        <p:strVal val="visible"/>
                                      </p:to>
                                    </p:set>
                                    <p:animEffect transition="in" filter="dissolve">
                                      <p:cBhvr>
                                        <p:cTn id="12" dur="500"/>
                                        <p:tgtEl>
                                          <p:spTgt spid="225288">
                                            <p:txEl>
                                              <p:pRg st="1" end="1"/>
                                            </p:txEl>
                                          </p:spTgt>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225288">
                                            <p:txEl>
                                              <p:pRg st="2" end="2"/>
                                            </p:txEl>
                                          </p:spTgt>
                                        </p:tgtEl>
                                        <p:attrNameLst>
                                          <p:attrName>style.visibility</p:attrName>
                                        </p:attrNameLst>
                                      </p:cBhvr>
                                      <p:to>
                                        <p:strVal val="visible"/>
                                      </p:to>
                                    </p:set>
                                    <p:animEffect transition="in" filter="dissolve">
                                      <p:cBhvr>
                                        <p:cTn id="16" dur="500"/>
                                        <p:tgtEl>
                                          <p:spTgt spid="22528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25288">
                                            <p:txEl>
                                              <p:pRg st="3" end="3"/>
                                            </p:txEl>
                                          </p:spTgt>
                                        </p:tgtEl>
                                        <p:attrNameLst>
                                          <p:attrName>style.visibility</p:attrName>
                                        </p:attrNameLst>
                                      </p:cBhvr>
                                      <p:to>
                                        <p:strVal val="visible"/>
                                      </p:to>
                                    </p:set>
                                    <p:animEffect transition="in" filter="dissolve">
                                      <p:cBhvr>
                                        <p:cTn id="21" dur="500"/>
                                        <p:tgtEl>
                                          <p:spTgt spid="225288">
                                            <p:txEl>
                                              <p:pRg st="3" end="3"/>
                                            </p:txEl>
                                          </p:spTgt>
                                        </p:tgtEl>
                                      </p:cBhvr>
                                    </p:animEffect>
                                  </p:childTnLst>
                                </p:cTn>
                              </p:par>
                            </p:childTnLst>
                          </p:cTn>
                        </p:par>
                        <p:par>
                          <p:cTn id="22" fill="hold">
                            <p:stCondLst>
                              <p:cond delay="500"/>
                            </p:stCondLst>
                            <p:childTnLst>
                              <p:par>
                                <p:cTn id="23" presetID="9" presetClass="entr" presetSubtype="0" fill="hold" grpId="0" nodeType="afterEffect">
                                  <p:stCondLst>
                                    <p:cond delay="1000"/>
                                  </p:stCondLst>
                                  <p:childTnLst>
                                    <p:set>
                                      <p:cBhvr>
                                        <p:cTn id="24" dur="1" fill="hold">
                                          <p:stCondLst>
                                            <p:cond delay="0"/>
                                          </p:stCondLst>
                                        </p:cTn>
                                        <p:tgtEl>
                                          <p:spTgt spid="225288">
                                            <p:txEl>
                                              <p:pRg st="4" end="4"/>
                                            </p:txEl>
                                          </p:spTgt>
                                        </p:tgtEl>
                                        <p:attrNameLst>
                                          <p:attrName>style.visibility</p:attrName>
                                        </p:attrNameLst>
                                      </p:cBhvr>
                                      <p:to>
                                        <p:strVal val="visible"/>
                                      </p:to>
                                    </p:set>
                                    <p:animEffect transition="in" filter="dissolve">
                                      <p:cBhvr>
                                        <p:cTn id="25" dur="500"/>
                                        <p:tgtEl>
                                          <p:spTgt spid="225288">
                                            <p:txEl>
                                              <p:pRg st="4" end="4"/>
                                            </p:txEl>
                                          </p:spTgt>
                                        </p:tgtEl>
                                      </p:cBhvr>
                                    </p:animEffect>
                                  </p:childTnLst>
                                </p:cTn>
                              </p:par>
                            </p:childTnLst>
                          </p:cTn>
                        </p:par>
                        <p:par>
                          <p:cTn id="26" fill="hold">
                            <p:stCondLst>
                              <p:cond delay="2000"/>
                            </p:stCondLst>
                            <p:childTnLst>
                              <p:par>
                                <p:cTn id="27" presetID="9" presetClass="entr" presetSubtype="0" fill="hold" grpId="0" nodeType="afterEffect">
                                  <p:stCondLst>
                                    <p:cond delay="1000"/>
                                  </p:stCondLst>
                                  <p:childTnLst>
                                    <p:set>
                                      <p:cBhvr>
                                        <p:cTn id="28" dur="1" fill="hold">
                                          <p:stCondLst>
                                            <p:cond delay="0"/>
                                          </p:stCondLst>
                                        </p:cTn>
                                        <p:tgtEl>
                                          <p:spTgt spid="225288">
                                            <p:txEl>
                                              <p:pRg st="5" end="5"/>
                                            </p:txEl>
                                          </p:spTgt>
                                        </p:tgtEl>
                                        <p:attrNameLst>
                                          <p:attrName>style.visibility</p:attrName>
                                        </p:attrNameLst>
                                      </p:cBhvr>
                                      <p:to>
                                        <p:strVal val="visible"/>
                                      </p:to>
                                    </p:set>
                                    <p:animEffect transition="in" filter="dissolve">
                                      <p:cBhvr>
                                        <p:cTn id="29" dur="500"/>
                                        <p:tgtEl>
                                          <p:spTgt spid="225288">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25290">
                                            <p:txEl>
                                              <p:pRg st="0" end="0"/>
                                            </p:txEl>
                                          </p:spTgt>
                                        </p:tgtEl>
                                        <p:attrNameLst>
                                          <p:attrName>style.visibility</p:attrName>
                                        </p:attrNameLst>
                                      </p:cBhvr>
                                      <p:to>
                                        <p:strVal val="visible"/>
                                      </p:to>
                                    </p:set>
                                    <p:animEffect transition="in" filter="dissolve">
                                      <p:cBhvr>
                                        <p:cTn id="34" dur="500"/>
                                        <p:tgtEl>
                                          <p:spTgt spid="225290">
                                            <p:txEl>
                                              <p:pRg st="0" end="0"/>
                                            </p:txEl>
                                          </p:spTgt>
                                        </p:tgtEl>
                                      </p:cBhvr>
                                    </p:animEffect>
                                  </p:childTnLst>
                                </p:cTn>
                              </p:par>
                            </p:childTnLst>
                          </p:cTn>
                        </p:par>
                        <p:par>
                          <p:cTn id="35" fill="hold">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225290">
                                            <p:txEl>
                                              <p:pRg st="1" end="1"/>
                                            </p:txEl>
                                          </p:spTgt>
                                        </p:tgtEl>
                                        <p:attrNameLst>
                                          <p:attrName>style.visibility</p:attrName>
                                        </p:attrNameLst>
                                      </p:cBhvr>
                                      <p:to>
                                        <p:strVal val="visible"/>
                                      </p:to>
                                    </p:set>
                                    <p:animEffect transition="in" filter="dissolve">
                                      <p:cBhvr>
                                        <p:cTn id="38" dur="500"/>
                                        <p:tgtEl>
                                          <p:spTgt spid="225290">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225290">
                                            <p:txEl>
                                              <p:pRg st="2" end="2"/>
                                            </p:txEl>
                                          </p:spTgt>
                                        </p:tgtEl>
                                        <p:attrNameLst>
                                          <p:attrName>style.visibility</p:attrName>
                                        </p:attrNameLst>
                                      </p:cBhvr>
                                      <p:to>
                                        <p:strVal val="visible"/>
                                      </p:to>
                                    </p:set>
                                    <p:animEffect transition="in" filter="dissolve">
                                      <p:cBhvr>
                                        <p:cTn id="43" dur="500"/>
                                        <p:tgtEl>
                                          <p:spTgt spid="225290">
                                            <p:txEl>
                                              <p:pRg st="2" end="2"/>
                                            </p:txEl>
                                          </p:spTgt>
                                        </p:tgtEl>
                                      </p:cBhvr>
                                    </p:animEffect>
                                  </p:childTnLst>
                                </p:cTn>
                              </p:par>
                            </p:childTnLst>
                          </p:cTn>
                        </p:par>
                        <p:par>
                          <p:cTn id="44" fill="hold">
                            <p:stCondLst>
                              <p:cond delay="500"/>
                            </p:stCondLst>
                            <p:childTnLst>
                              <p:par>
                                <p:cTn id="45" presetID="9" presetClass="entr" presetSubtype="0" fill="hold" grpId="0" nodeType="afterEffect">
                                  <p:stCondLst>
                                    <p:cond delay="0"/>
                                  </p:stCondLst>
                                  <p:childTnLst>
                                    <p:set>
                                      <p:cBhvr>
                                        <p:cTn id="46" dur="1" fill="hold">
                                          <p:stCondLst>
                                            <p:cond delay="0"/>
                                          </p:stCondLst>
                                        </p:cTn>
                                        <p:tgtEl>
                                          <p:spTgt spid="225290">
                                            <p:txEl>
                                              <p:pRg st="3" end="3"/>
                                            </p:txEl>
                                          </p:spTgt>
                                        </p:tgtEl>
                                        <p:attrNameLst>
                                          <p:attrName>style.visibility</p:attrName>
                                        </p:attrNameLst>
                                      </p:cBhvr>
                                      <p:to>
                                        <p:strVal val="visible"/>
                                      </p:to>
                                    </p:set>
                                    <p:animEffect transition="in" filter="dissolve">
                                      <p:cBhvr>
                                        <p:cTn id="47" dur="500"/>
                                        <p:tgtEl>
                                          <p:spTgt spid="225290">
                                            <p:txEl>
                                              <p:pRg st="3" end="3"/>
                                            </p:txEl>
                                          </p:spTgt>
                                        </p:tgtEl>
                                      </p:cBhvr>
                                    </p:animEffect>
                                  </p:childTnLst>
                                </p:cTn>
                              </p:par>
                            </p:childTnLst>
                          </p:cTn>
                        </p:par>
                        <p:par>
                          <p:cTn id="48" fill="hold">
                            <p:stCondLst>
                              <p:cond delay="1000"/>
                            </p:stCondLst>
                            <p:childTnLst>
                              <p:par>
                                <p:cTn id="49" presetID="9" presetClass="entr" presetSubtype="0" fill="hold" grpId="0" nodeType="afterEffect">
                                  <p:stCondLst>
                                    <p:cond delay="1000"/>
                                  </p:stCondLst>
                                  <p:childTnLst>
                                    <p:set>
                                      <p:cBhvr>
                                        <p:cTn id="50" dur="1" fill="hold">
                                          <p:stCondLst>
                                            <p:cond delay="0"/>
                                          </p:stCondLst>
                                        </p:cTn>
                                        <p:tgtEl>
                                          <p:spTgt spid="225290">
                                            <p:txEl>
                                              <p:pRg st="4" end="4"/>
                                            </p:txEl>
                                          </p:spTgt>
                                        </p:tgtEl>
                                        <p:attrNameLst>
                                          <p:attrName>style.visibility</p:attrName>
                                        </p:attrNameLst>
                                      </p:cBhvr>
                                      <p:to>
                                        <p:strVal val="visible"/>
                                      </p:to>
                                    </p:set>
                                    <p:animEffect transition="in" filter="dissolve">
                                      <p:cBhvr>
                                        <p:cTn id="51" dur="500"/>
                                        <p:tgtEl>
                                          <p:spTgt spid="225290">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225291">
                                            <p:txEl>
                                              <p:pRg st="0" end="0"/>
                                            </p:txEl>
                                          </p:spTgt>
                                        </p:tgtEl>
                                        <p:attrNameLst>
                                          <p:attrName>style.visibility</p:attrName>
                                        </p:attrNameLst>
                                      </p:cBhvr>
                                      <p:to>
                                        <p:strVal val="visible"/>
                                      </p:to>
                                    </p:set>
                                    <p:animEffect transition="in" filter="dissolve">
                                      <p:cBhvr>
                                        <p:cTn id="56" dur="500"/>
                                        <p:tgtEl>
                                          <p:spTgt spid="225291">
                                            <p:txEl>
                                              <p:pRg st="0" end="0"/>
                                            </p:txEl>
                                          </p:spTgt>
                                        </p:tgtEl>
                                      </p:cBhvr>
                                    </p:animEffect>
                                  </p:childTnLst>
                                </p:cTn>
                              </p:par>
                            </p:childTnLst>
                          </p:cTn>
                        </p:par>
                        <p:par>
                          <p:cTn id="57" fill="hold">
                            <p:stCondLst>
                              <p:cond delay="500"/>
                            </p:stCondLst>
                            <p:childTnLst>
                              <p:par>
                                <p:cTn id="58" presetID="9" presetClass="entr" presetSubtype="0" fill="hold" grpId="0" nodeType="afterEffect">
                                  <p:stCondLst>
                                    <p:cond delay="0"/>
                                  </p:stCondLst>
                                  <p:childTnLst>
                                    <p:set>
                                      <p:cBhvr>
                                        <p:cTn id="59" dur="1" fill="hold">
                                          <p:stCondLst>
                                            <p:cond delay="0"/>
                                          </p:stCondLst>
                                        </p:cTn>
                                        <p:tgtEl>
                                          <p:spTgt spid="225291">
                                            <p:txEl>
                                              <p:pRg st="1" end="1"/>
                                            </p:txEl>
                                          </p:spTgt>
                                        </p:tgtEl>
                                        <p:attrNameLst>
                                          <p:attrName>style.visibility</p:attrName>
                                        </p:attrNameLst>
                                      </p:cBhvr>
                                      <p:to>
                                        <p:strVal val="visible"/>
                                      </p:to>
                                    </p:set>
                                    <p:animEffect transition="in" filter="dissolve">
                                      <p:cBhvr>
                                        <p:cTn id="60" dur="500"/>
                                        <p:tgtEl>
                                          <p:spTgt spid="225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8" grpId="0" build="p" bldLvl="2" autoUpdateAnimBg="0"/>
      <p:bldP spid="225290" grpId="0" build="p" bldLvl="2" autoUpdateAnimBg="0"/>
      <p:bldP spid="22529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2"/>
          </p:nvPr>
        </p:nvSpPr>
        <p:spPr bwMode="auto">
          <a:xfrm>
            <a:off x="8475663" y="6492875"/>
            <a:ext cx="668337" cy="365125"/>
          </a:xfrm>
          <a:noFill/>
          <a:ln>
            <a:miter lim="800000"/>
            <a:headEnd/>
            <a:tailEnd/>
          </a:ln>
        </p:spPr>
        <p:txBody>
          <a:bodyPr wrap="square" numCol="1" anchorCtr="0" compatLnSpc="1">
            <a:prstTxWarp prst="textNoShape">
              <a:avLst/>
            </a:prstTxWarp>
          </a:bodyPr>
          <a:lstStyle/>
          <a:p>
            <a:pPr algn="l" fontAlgn="base">
              <a:spcBef>
                <a:spcPct val="0"/>
              </a:spcBef>
              <a:spcAft>
                <a:spcPct val="0"/>
              </a:spcAft>
            </a:pPr>
            <a:fld id="{5573014A-01F9-4911-A2DC-298482ACE718}" type="slidenum">
              <a:rPr lang="zh-CN" altLang="en-US" sz="1800" smtClean="0">
                <a:latin typeface="Calibri" pitchFamily="34" charset="0"/>
                <a:cs typeface="Arial" charset="0"/>
              </a:rPr>
              <a:pPr algn="l" fontAlgn="base">
                <a:spcBef>
                  <a:spcPct val="0"/>
                </a:spcBef>
                <a:spcAft>
                  <a:spcPct val="0"/>
                </a:spcAft>
              </a:pPr>
              <a:t>23</a:t>
            </a:fld>
            <a:endParaRPr lang="en-US" altLang="zh-CN" sz="1800" dirty="0" smtClean="0">
              <a:latin typeface="Calibri" pitchFamily="34" charset="0"/>
              <a:cs typeface="Arial" charset="0"/>
            </a:endParaRPr>
          </a:p>
        </p:txBody>
      </p:sp>
      <p:sp>
        <p:nvSpPr>
          <p:cNvPr id="43011" name="Text Box 8"/>
          <p:cNvSpPr txBox="1">
            <a:spLocks noChangeArrowheads="1"/>
          </p:cNvSpPr>
          <p:nvPr/>
        </p:nvSpPr>
        <p:spPr bwMode="auto">
          <a:xfrm>
            <a:off x="0" y="0"/>
            <a:ext cx="9144000" cy="457200"/>
          </a:xfrm>
          <a:prstGeom prst="rect">
            <a:avLst/>
          </a:prstGeom>
          <a:solidFill>
            <a:srgbClr val="FF0000"/>
          </a:solidFill>
          <a:ln w="9525">
            <a:noFill/>
            <a:miter lim="800000"/>
            <a:headEnd/>
            <a:tailEnd/>
          </a:ln>
        </p:spPr>
        <p:txBody>
          <a:bodyPr>
            <a:spAutoFit/>
          </a:bodyPr>
          <a:lstStyle/>
          <a:p>
            <a:pPr algn="ctr">
              <a:spcBef>
                <a:spcPct val="50000"/>
              </a:spcBef>
            </a:pPr>
            <a:r>
              <a:rPr lang="en-US" sz="2400" b="1">
                <a:solidFill>
                  <a:schemeClr val="bg1"/>
                </a:solidFill>
              </a:rPr>
              <a:t>Our Choices: They are difficult</a:t>
            </a:r>
          </a:p>
        </p:txBody>
      </p:sp>
      <p:sp>
        <p:nvSpPr>
          <p:cNvPr id="244746" name="Rectangle 10"/>
          <p:cNvSpPr>
            <a:spLocks noChangeArrowheads="1"/>
          </p:cNvSpPr>
          <p:nvPr/>
        </p:nvSpPr>
        <p:spPr bwMode="auto">
          <a:xfrm>
            <a:off x="474663" y="496888"/>
            <a:ext cx="8667750" cy="2324100"/>
          </a:xfrm>
          <a:prstGeom prst="rect">
            <a:avLst/>
          </a:prstGeom>
          <a:solidFill>
            <a:srgbClr val="99FFCC"/>
          </a:solidFill>
          <a:ln w="9525">
            <a:solidFill>
              <a:schemeClr val="tx1"/>
            </a:solidFill>
            <a:miter lim="800000"/>
            <a:headEnd/>
            <a:tailEnd/>
          </a:ln>
        </p:spPr>
        <p:txBody>
          <a:bodyPr>
            <a:spAutoFit/>
          </a:bodyPr>
          <a:lstStyle/>
          <a:p>
            <a:pPr>
              <a:spcBef>
                <a:spcPct val="20000"/>
              </a:spcBef>
            </a:pPr>
            <a:r>
              <a:rPr lang="en-US" sz="2000" b="1">
                <a:solidFill>
                  <a:srgbClr val="0000CC"/>
                </a:solidFill>
              </a:rPr>
              <a:t>If our answer is YES</a:t>
            </a:r>
          </a:p>
          <a:p>
            <a:pPr>
              <a:spcBef>
                <a:spcPct val="20000"/>
              </a:spcBef>
            </a:pPr>
            <a:r>
              <a:rPr lang="en-US" sz="2000" b="1">
                <a:solidFill>
                  <a:srgbClr val="0000CC"/>
                </a:solidFill>
              </a:rPr>
              <a:t>By 2020 </a:t>
            </a:r>
          </a:p>
          <a:p>
            <a:pPr lvl="1">
              <a:spcBef>
                <a:spcPct val="20000"/>
              </a:spcBef>
              <a:buFontTx/>
              <a:buChar char="•"/>
            </a:pPr>
            <a:r>
              <a:rPr lang="en-US" sz="2000" b="1">
                <a:solidFill>
                  <a:srgbClr val="0000CC"/>
                </a:solidFill>
              </a:rPr>
              <a:t>   we will be dependent on GAS</a:t>
            </a:r>
          </a:p>
          <a:p>
            <a:pPr lvl="1">
              <a:spcBef>
                <a:spcPct val="20000"/>
              </a:spcBef>
            </a:pPr>
            <a:r>
              <a:rPr lang="en-US" sz="2000" b="1">
                <a:solidFill>
                  <a:schemeClr val="accent2"/>
                </a:solidFill>
              </a:rPr>
              <a:t>                  </a:t>
            </a:r>
            <a:r>
              <a:rPr lang="en-US" sz="2000" b="1">
                <a:solidFill>
                  <a:srgbClr val="FF0000"/>
                </a:solidFill>
              </a:rPr>
              <a:t>for around 70% of our heating and electricity</a:t>
            </a:r>
          </a:p>
          <a:p>
            <a:pPr lvl="1">
              <a:spcBef>
                <a:spcPct val="50000"/>
              </a:spcBef>
            </a:pPr>
            <a:r>
              <a:rPr lang="en-US" sz="2000" b="1"/>
              <a:t>imported from countries like Russia,  Iran,  Iraq,  Libya,  Algeria</a:t>
            </a:r>
          </a:p>
          <a:p>
            <a:pPr>
              <a:spcBef>
                <a:spcPct val="20000"/>
              </a:spcBef>
            </a:pPr>
            <a:r>
              <a:rPr lang="en-US" sz="2000" b="1">
                <a:solidFill>
                  <a:srgbClr val="FF0000"/>
                </a:solidFill>
              </a:rPr>
              <a:t>Are we happy with this prospect?  &gt;&gt;&gt;&gt;&gt;&gt;</a:t>
            </a:r>
          </a:p>
        </p:txBody>
      </p:sp>
      <p:sp>
        <p:nvSpPr>
          <p:cNvPr id="244747" name="Text Box 11"/>
          <p:cNvSpPr txBox="1">
            <a:spLocks noChangeArrowheads="1"/>
          </p:cNvSpPr>
          <p:nvPr/>
        </p:nvSpPr>
        <p:spPr bwMode="auto">
          <a:xfrm>
            <a:off x="506413" y="2846388"/>
            <a:ext cx="8631237" cy="1535112"/>
          </a:xfrm>
          <a:prstGeom prst="rect">
            <a:avLst/>
          </a:prstGeom>
          <a:solidFill>
            <a:srgbClr val="FFFF99"/>
          </a:solidFill>
          <a:ln w="9525">
            <a:solidFill>
              <a:schemeClr val="tx1"/>
            </a:solidFill>
            <a:miter lim="800000"/>
            <a:headEnd/>
            <a:tailEnd/>
          </a:ln>
        </p:spPr>
        <p:txBody>
          <a:bodyPr>
            <a:spAutoFit/>
          </a:bodyPr>
          <a:lstStyle/>
          <a:p>
            <a:pPr>
              <a:lnSpc>
                <a:spcPct val="80000"/>
              </a:lnSpc>
              <a:spcBef>
                <a:spcPct val="50000"/>
              </a:spcBef>
            </a:pPr>
            <a:r>
              <a:rPr lang="en-US" sz="2000" b="1"/>
              <a:t>If not:</a:t>
            </a:r>
            <a:endParaRPr lang="en-US" sz="2000" b="1">
              <a:solidFill>
                <a:schemeClr val="accent2"/>
              </a:solidFill>
            </a:endParaRPr>
          </a:p>
          <a:p>
            <a:pPr>
              <a:lnSpc>
                <a:spcPct val="90000"/>
              </a:lnSpc>
              <a:spcBef>
                <a:spcPct val="50000"/>
              </a:spcBef>
            </a:pPr>
            <a:r>
              <a:rPr lang="en-US" sz="2000" b="1">
                <a:solidFill>
                  <a:srgbClr val="FF0000"/>
                </a:solidFill>
              </a:rPr>
              <a:t>We need even more substantial cuts in energy use.</a:t>
            </a:r>
          </a:p>
          <a:p>
            <a:pPr lvl="2">
              <a:spcBef>
                <a:spcPct val="50000"/>
              </a:spcBef>
            </a:pPr>
            <a:r>
              <a:rPr lang="en-US" sz="2000" b="1">
                <a:solidFill>
                  <a:srgbClr val="0000CC"/>
                </a:solidFill>
              </a:rPr>
              <a:t>Or are we  prepared to sacrifice our future to effects of Global Warming?   </a:t>
            </a:r>
            <a:r>
              <a:rPr lang="en-US" sz="2000" b="1">
                <a:solidFill>
                  <a:srgbClr val="FF0000"/>
                </a:solidFill>
              </a:rPr>
              <a:t>- the North Norfolk Coal Field?</a:t>
            </a:r>
            <a:endParaRPr lang="en-US" sz="2000">
              <a:solidFill>
                <a:srgbClr val="FF0000"/>
              </a:solidFill>
            </a:endParaRPr>
          </a:p>
        </p:txBody>
      </p:sp>
      <p:sp>
        <p:nvSpPr>
          <p:cNvPr id="244748" name="Text Box 12"/>
          <p:cNvSpPr txBox="1">
            <a:spLocks noChangeArrowheads="1"/>
          </p:cNvSpPr>
          <p:nvPr/>
        </p:nvSpPr>
        <p:spPr bwMode="auto">
          <a:xfrm>
            <a:off x="530225" y="4384675"/>
            <a:ext cx="8613775" cy="1169988"/>
          </a:xfrm>
          <a:prstGeom prst="rect">
            <a:avLst/>
          </a:prstGeom>
          <a:solidFill>
            <a:srgbClr val="99FF99"/>
          </a:solidFill>
          <a:ln w="9525">
            <a:solidFill>
              <a:schemeClr val="tx1"/>
            </a:solidFill>
            <a:miter lim="800000"/>
            <a:headEnd/>
            <a:tailEnd/>
          </a:ln>
        </p:spPr>
        <p:txBody>
          <a:bodyPr>
            <a:spAutoFit/>
          </a:bodyPr>
          <a:lstStyle/>
          <a:p>
            <a:pPr>
              <a:spcBef>
                <a:spcPct val="50000"/>
              </a:spcBef>
            </a:pPr>
            <a:r>
              <a:rPr lang="en-US" sz="2000" b="1"/>
              <a:t>Do we wish to reconsider our stance on renewables?</a:t>
            </a:r>
          </a:p>
          <a:p>
            <a:pPr>
              <a:spcBef>
                <a:spcPct val="50000"/>
              </a:spcBef>
            </a:pPr>
            <a:r>
              <a:rPr lang="en-US" sz="2000" b="1">
                <a:solidFill>
                  <a:srgbClr val="FF0000"/>
                </a:solidFill>
              </a:rPr>
              <a:t>Inaction or delays in decision making will lead us down the GAS option route and all the attendant Security issues that raises.</a:t>
            </a:r>
            <a:endParaRPr lang="en-US" sz="2000" b="1"/>
          </a:p>
        </p:txBody>
      </p:sp>
      <p:sp>
        <p:nvSpPr>
          <p:cNvPr id="7" name="TextBox 6"/>
          <p:cNvSpPr txBox="1">
            <a:spLocks noChangeArrowheads="1"/>
          </p:cNvSpPr>
          <p:nvPr/>
        </p:nvSpPr>
        <p:spPr bwMode="auto">
          <a:xfrm>
            <a:off x="703263" y="5824538"/>
            <a:ext cx="8145462" cy="646112"/>
          </a:xfrm>
          <a:prstGeom prst="rect">
            <a:avLst/>
          </a:prstGeom>
          <a:noFill/>
          <a:ln w="9525">
            <a:noFill/>
            <a:miter lim="800000"/>
            <a:headEnd/>
            <a:tailEnd/>
          </a:ln>
        </p:spPr>
        <p:txBody>
          <a:bodyPr>
            <a:spAutoFit/>
          </a:bodyPr>
          <a:lstStyle/>
          <a:p>
            <a:r>
              <a:rPr lang="en-GB" b="1"/>
              <a:t>We must take a coherent integrated approach in our decision making – not merely be against one technology or another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44746">
                                            <p:txEl>
                                              <p:pRg st="0" end="0"/>
                                            </p:txEl>
                                          </p:spTgt>
                                        </p:tgtEl>
                                        <p:attrNameLst>
                                          <p:attrName>style.visibility</p:attrName>
                                        </p:attrNameLst>
                                      </p:cBhvr>
                                      <p:to>
                                        <p:strVal val="visible"/>
                                      </p:to>
                                    </p:set>
                                    <p:animEffect transition="in" filter="dissolve">
                                      <p:cBhvr>
                                        <p:cTn id="7" dur="500"/>
                                        <p:tgtEl>
                                          <p:spTgt spid="244746">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44746">
                                            <p:txEl>
                                              <p:pRg st="1" end="1"/>
                                            </p:txEl>
                                          </p:spTgt>
                                        </p:tgtEl>
                                        <p:attrNameLst>
                                          <p:attrName>style.visibility</p:attrName>
                                        </p:attrNameLst>
                                      </p:cBhvr>
                                      <p:to>
                                        <p:strVal val="visible"/>
                                      </p:to>
                                    </p:set>
                                    <p:animEffect transition="in" filter="dissolve">
                                      <p:cBhvr>
                                        <p:cTn id="11" dur="500"/>
                                        <p:tgtEl>
                                          <p:spTgt spid="244746">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44746">
                                            <p:txEl>
                                              <p:pRg st="2" end="2"/>
                                            </p:txEl>
                                          </p:spTgt>
                                        </p:tgtEl>
                                        <p:attrNameLst>
                                          <p:attrName>style.visibility</p:attrName>
                                        </p:attrNameLst>
                                      </p:cBhvr>
                                      <p:to>
                                        <p:strVal val="visible"/>
                                      </p:to>
                                    </p:set>
                                    <p:animEffect transition="in" filter="dissolve">
                                      <p:cBhvr>
                                        <p:cTn id="15" dur="500"/>
                                        <p:tgtEl>
                                          <p:spTgt spid="244746">
                                            <p:txEl>
                                              <p:pRg st="2" end="2"/>
                                            </p:txEl>
                                          </p:spTgt>
                                        </p:tgtEl>
                                      </p:cBhvr>
                                    </p:animEffect>
                                  </p:childTnLst>
                                </p:cTn>
                              </p:par>
                            </p:childTnLst>
                          </p:cTn>
                        </p:par>
                        <p:par>
                          <p:cTn id="16" fill="hold">
                            <p:stCondLst>
                              <p:cond delay="1500"/>
                            </p:stCondLst>
                            <p:childTnLst>
                              <p:par>
                                <p:cTn id="17" presetID="9" presetClass="entr" presetSubtype="0" fill="hold" nodeType="afterEffect">
                                  <p:stCondLst>
                                    <p:cond delay="2000"/>
                                  </p:stCondLst>
                                  <p:childTnLst>
                                    <p:set>
                                      <p:cBhvr>
                                        <p:cTn id="18" dur="1" fill="hold">
                                          <p:stCondLst>
                                            <p:cond delay="0"/>
                                          </p:stCondLst>
                                        </p:cTn>
                                        <p:tgtEl>
                                          <p:spTgt spid="244746">
                                            <p:txEl>
                                              <p:pRg st="3" end="3"/>
                                            </p:txEl>
                                          </p:spTgt>
                                        </p:tgtEl>
                                        <p:attrNameLst>
                                          <p:attrName>style.visibility</p:attrName>
                                        </p:attrNameLst>
                                      </p:cBhvr>
                                      <p:to>
                                        <p:strVal val="visible"/>
                                      </p:to>
                                    </p:set>
                                    <p:animEffect transition="in" filter="dissolve">
                                      <p:cBhvr>
                                        <p:cTn id="19" dur="500"/>
                                        <p:tgtEl>
                                          <p:spTgt spid="244746">
                                            <p:txEl>
                                              <p:pRg st="3" end="3"/>
                                            </p:txEl>
                                          </p:spTgt>
                                        </p:tgtEl>
                                      </p:cBhvr>
                                    </p:animEffect>
                                  </p:childTnLst>
                                </p:cTn>
                              </p:par>
                            </p:childTnLst>
                          </p:cTn>
                        </p:par>
                        <p:par>
                          <p:cTn id="20" fill="hold">
                            <p:stCondLst>
                              <p:cond delay="4000"/>
                            </p:stCondLst>
                            <p:childTnLst>
                              <p:par>
                                <p:cTn id="21" presetID="9" presetClass="entr" presetSubtype="0" fill="hold" nodeType="afterEffect">
                                  <p:stCondLst>
                                    <p:cond delay="1000"/>
                                  </p:stCondLst>
                                  <p:childTnLst>
                                    <p:set>
                                      <p:cBhvr>
                                        <p:cTn id="22" dur="1" fill="hold">
                                          <p:stCondLst>
                                            <p:cond delay="0"/>
                                          </p:stCondLst>
                                        </p:cTn>
                                        <p:tgtEl>
                                          <p:spTgt spid="244746">
                                            <p:txEl>
                                              <p:pRg st="4" end="4"/>
                                            </p:txEl>
                                          </p:spTgt>
                                        </p:tgtEl>
                                        <p:attrNameLst>
                                          <p:attrName>style.visibility</p:attrName>
                                        </p:attrNameLst>
                                      </p:cBhvr>
                                      <p:to>
                                        <p:strVal val="visible"/>
                                      </p:to>
                                    </p:set>
                                    <p:animEffect transition="in" filter="dissolve">
                                      <p:cBhvr>
                                        <p:cTn id="23" dur="500"/>
                                        <p:tgtEl>
                                          <p:spTgt spid="24474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44746">
                                            <p:txEl>
                                              <p:pRg st="5" end="5"/>
                                            </p:txEl>
                                          </p:spTgt>
                                        </p:tgtEl>
                                        <p:attrNameLst>
                                          <p:attrName>style.visibility</p:attrName>
                                        </p:attrNameLst>
                                      </p:cBhvr>
                                      <p:to>
                                        <p:strVal val="visible"/>
                                      </p:to>
                                    </p:set>
                                    <p:animEffect transition="in" filter="dissolve">
                                      <p:cBhvr>
                                        <p:cTn id="28" dur="500"/>
                                        <p:tgtEl>
                                          <p:spTgt spid="244746">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44747">
                                            <p:txEl>
                                              <p:pRg st="0" end="0"/>
                                            </p:txEl>
                                          </p:spTgt>
                                        </p:tgtEl>
                                        <p:attrNameLst>
                                          <p:attrName>style.visibility</p:attrName>
                                        </p:attrNameLst>
                                      </p:cBhvr>
                                      <p:to>
                                        <p:strVal val="visible"/>
                                      </p:to>
                                    </p:set>
                                    <p:animEffect transition="in" filter="dissolve">
                                      <p:cBhvr>
                                        <p:cTn id="33" dur="500"/>
                                        <p:tgtEl>
                                          <p:spTgt spid="244747">
                                            <p:txEl>
                                              <p:pRg st="0" end="0"/>
                                            </p:txEl>
                                          </p:spTgt>
                                        </p:tgtEl>
                                      </p:cBhvr>
                                    </p:animEffect>
                                  </p:childTnLst>
                                </p:cTn>
                              </p:par>
                            </p:childTnLst>
                          </p:cTn>
                        </p:par>
                        <p:par>
                          <p:cTn id="34" fill="hold">
                            <p:stCondLst>
                              <p:cond delay="500"/>
                            </p:stCondLst>
                            <p:childTnLst>
                              <p:par>
                                <p:cTn id="35" presetID="9" presetClass="entr" presetSubtype="0" fill="hold" grpId="0" nodeType="afterEffect">
                                  <p:stCondLst>
                                    <p:cond delay="0"/>
                                  </p:stCondLst>
                                  <p:childTnLst>
                                    <p:set>
                                      <p:cBhvr>
                                        <p:cTn id="36" dur="1" fill="hold">
                                          <p:stCondLst>
                                            <p:cond delay="0"/>
                                          </p:stCondLst>
                                        </p:cTn>
                                        <p:tgtEl>
                                          <p:spTgt spid="244747">
                                            <p:txEl>
                                              <p:pRg st="1" end="1"/>
                                            </p:txEl>
                                          </p:spTgt>
                                        </p:tgtEl>
                                        <p:attrNameLst>
                                          <p:attrName>style.visibility</p:attrName>
                                        </p:attrNameLst>
                                      </p:cBhvr>
                                      <p:to>
                                        <p:strVal val="visible"/>
                                      </p:to>
                                    </p:set>
                                    <p:animEffect transition="in" filter="dissolve">
                                      <p:cBhvr>
                                        <p:cTn id="37" dur="500"/>
                                        <p:tgtEl>
                                          <p:spTgt spid="24474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44747">
                                            <p:txEl>
                                              <p:pRg st="2" end="2"/>
                                            </p:txEl>
                                          </p:spTgt>
                                        </p:tgtEl>
                                        <p:attrNameLst>
                                          <p:attrName>style.visibility</p:attrName>
                                        </p:attrNameLst>
                                      </p:cBhvr>
                                      <p:to>
                                        <p:strVal val="visible"/>
                                      </p:to>
                                    </p:set>
                                    <p:animEffect transition="in" filter="dissolve">
                                      <p:cBhvr>
                                        <p:cTn id="42" dur="500"/>
                                        <p:tgtEl>
                                          <p:spTgt spid="244747">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44748">
                                            <p:bg/>
                                          </p:spTgt>
                                        </p:tgtEl>
                                        <p:attrNameLst>
                                          <p:attrName>style.visibility</p:attrName>
                                        </p:attrNameLst>
                                      </p:cBhvr>
                                      <p:to>
                                        <p:strVal val="visible"/>
                                      </p:to>
                                    </p:set>
                                    <p:animEffect transition="in" filter="dissolve">
                                      <p:cBhvr>
                                        <p:cTn id="47" dur="500"/>
                                        <p:tgtEl>
                                          <p:spTgt spid="244748">
                                            <p:bg/>
                                          </p:spTgt>
                                        </p:tgtEl>
                                      </p:cBhvr>
                                    </p:animEffect>
                                  </p:childTnLst>
                                </p:cTn>
                              </p:par>
                            </p:childTnLst>
                          </p:cTn>
                        </p:par>
                        <p:par>
                          <p:cTn id="48" fill="hold">
                            <p:stCondLst>
                              <p:cond delay="500"/>
                            </p:stCondLst>
                            <p:childTnLst>
                              <p:par>
                                <p:cTn id="49" presetID="9" presetClass="entr" presetSubtype="0" fill="hold" grpId="0" nodeType="afterEffect">
                                  <p:stCondLst>
                                    <p:cond delay="0"/>
                                  </p:stCondLst>
                                  <p:childTnLst>
                                    <p:set>
                                      <p:cBhvr>
                                        <p:cTn id="50" dur="1" fill="hold">
                                          <p:stCondLst>
                                            <p:cond delay="0"/>
                                          </p:stCondLst>
                                        </p:cTn>
                                        <p:tgtEl>
                                          <p:spTgt spid="244748">
                                            <p:txEl>
                                              <p:pRg st="0" end="0"/>
                                            </p:txEl>
                                          </p:spTgt>
                                        </p:tgtEl>
                                        <p:attrNameLst>
                                          <p:attrName>style.visibility</p:attrName>
                                        </p:attrNameLst>
                                      </p:cBhvr>
                                      <p:to>
                                        <p:strVal val="visible"/>
                                      </p:to>
                                    </p:set>
                                    <p:animEffect transition="in" filter="dissolve">
                                      <p:cBhvr>
                                        <p:cTn id="51" dur="500"/>
                                        <p:tgtEl>
                                          <p:spTgt spid="244748">
                                            <p:txEl>
                                              <p:pRg st="0" end="0"/>
                                            </p:txEl>
                                          </p:spTgt>
                                        </p:tgtEl>
                                      </p:cBhvr>
                                    </p:animEffect>
                                  </p:childTnLst>
                                </p:cTn>
                              </p:par>
                            </p:childTnLst>
                          </p:cTn>
                        </p:par>
                        <p:par>
                          <p:cTn id="52" fill="hold">
                            <p:stCondLst>
                              <p:cond delay="1000"/>
                            </p:stCondLst>
                            <p:childTnLst>
                              <p:par>
                                <p:cTn id="53" presetID="9" presetClass="entr" presetSubtype="0" fill="hold" grpId="0" nodeType="afterEffect">
                                  <p:stCondLst>
                                    <p:cond delay="1000"/>
                                  </p:stCondLst>
                                  <p:childTnLst>
                                    <p:set>
                                      <p:cBhvr>
                                        <p:cTn id="54" dur="1" fill="hold">
                                          <p:stCondLst>
                                            <p:cond delay="0"/>
                                          </p:stCondLst>
                                        </p:cTn>
                                        <p:tgtEl>
                                          <p:spTgt spid="244748">
                                            <p:txEl>
                                              <p:pRg st="1" end="1"/>
                                            </p:txEl>
                                          </p:spTgt>
                                        </p:tgtEl>
                                        <p:attrNameLst>
                                          <p:attrName>style.visibility</p:attrName>
                                        </p:attrNameLst>
                                      </p:cBhvr>
                                      <p:to>
                                        <p:strVal val="visible"/>
                                      </p:to>
                                    </p:set>
                                    <p:animEffect transition="in" filter="dissolve">
                                      <p:cBhvr>
                                        <p:cTn id="55" dur="500"/>
                                        <p:tgtEl>
                                          <p:spTgt spid="244748">
                                            <p:txEl>
                                              <p:pRg st="1" end="1"/>
                                            </p:txEl>
                                          </p:spTgt>
                                        </p:tgtEl>
                                      </p:cBhvr>
                                    </p:animEffect>
                                  </p:childTnLst>
                                </p:cTn>
                              </p:par>
                            </p:childTnLst>
                          </p:cTn>
                        </p:par>
                        <p:par>
                          <p:cTn id="56" fill="hold">
                            <p:stCondLst>
                              <p:cond delay="2500"/>
                            </p:stCondLst>
                            <p:childTnLst>
                              <p:par>
                                <p:cTn id="57" presetID="9" presetClass="entr" presetSubtype="0" fill="hold" grpId="0" nodeType="afterEffect">
                                  <p:stCondLst>
                                    <p:cond delay="1000"/>
                                  </p:stCondLst>
                                  <p:childTnLst>
                                    <p:set>
                                      <p:cBhvr>
                                        <p:cTn id="58" dur="1" fill="hold">
                                          <p:stCondLst>
                                            <p:cond delay="0"/>
                                          </p:stCondLst>
                                        </p:cTn>
                                        <p:tgtEl>
                                          <p:spTgt spid="7"/>
                                        </p:tgtEl>
                                        <p:attrNameLst>
                                          <p:attrName>style.visibility</p:attrName>
                                        </p:attrNameLst>
                                      </p:cBhvr>
                                      <p:to>
                                        <p:strVal val="visible"/>
                                      </p:to>
                                    </p:set>
                                    <p:animEffect transition="in" filter="dissolve">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7" grpId="0" build="p" bldLvl="3" autoUpdateAnimBg="0"/>
      <p:bldP spid="244748" grpId="0" build="p" animBg="1" autoUpdateAnimBg="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116013" y="989013"/>
            <a:ext cx="5616575" cy="1331912"/>
          </a:xfrm>
          <a:prstGeom prst="rect">
            <a:avLst/>
          </a:prstGeom>
          <a:solidFill>
            <a:srgbClr val="8EFF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aphicFrame>
        <p:nvGraphicFramePr>
          <p:cNvPr id="2" name="Chart 1"/>
          <p:cNvGraphicFramePr>
            <a:graphicFrameLocks/>
          </p:cNvGraphicFramePr>
          <p:nvPr/>
        </p:nvGraphicFramePr>
        <p:xfrm>
          <a:off x="-138113" y="266700"/>
          <a:ext cx="8747126" cy="6108700"/>
        </p:xfrm>
        <a:graphic>
          <a:graphicData uri="http://schemas.openxmlformats.org/drawingml/2006/chart">
            <c:chart xmlns:c="http://schemas.openxmlformats.org/drawingml/2006/chart" xmlns:r="http://schemas.openxmlformats.org/officeDocument/2006/relationships" r:id="rId2"/>
          </a:graphicData>
        </a:graphic>
      </p:graphicFrame>
      <p:sp>
        <p:nvSpPr>
          <p:cNvPr id="4" name="Freeform 3"/>
          <p:cNvSpPr/>
          <p:nvPr/>
        </p:nvSpPr>
        <p:spPr>
          <a:xfrm>
            <a:off x="827584" y="1124744"/>
            <a:ext cx="7344815" cy="2160240"/>
          </a:xfrm>
          <a:custGeom>
            <a:avLst/>
            <a:gdLst>
              <a:gd name="connsiteX0" fmla="*/ 0 w 7080250"/>
              <a:gd name="connsiteY0" fmla="*/ 2014537 h 2014537"/>
              <a:gd name="connsiteX1" fmla="*/ 180975 w 7080250"/>
              <a:gd name="connsiteY1" fmla="*/ 1947862 h 2014537"/>
              <a:gd name="connsiteX2" fmla="*/ 276225 w 7080250"/>
              <a:gd name="connsiteY2" fmla="*/ 1909762 h 2014537"/>
              <a:gd name="connsiteX3" fmla="*/ 352425 w 7080250"/>
              <a:gd name="connsiteY3" fmla="*/ 1795462 h 2014537"/>
              <a:gd name="connsiteX4" fmla="*/ 466725 w 7080250"/>
              <a:gd name="connsiteY4" fmla="*/ 1862137 h 2014537"/>
              <a:gd name="connsiteX5" fmla="*/ 609600 w 7080250"/>
              <a:gd name="connsiteY5" fmla="*/ 1852612 h 2014537"/>
              <a:gd name="connsiteX6" fmla="*/ 781050 w 7080250"/>
              <a:gd name="connsiteY6" fmla="*/ 1804987 h 2014537"/>
              <a:gd name="connsiteX7" fmla="*/ 952500 w 7080250"/>
              <a:gd name="connsiteY7" fmla="*/ 1757362 h 2014537"/>
              <a:gd name="connsiteX8" fmla="*/ 1057275 w 7080250"/>
              <a:gd name="connsiteY8" fmla="*/ 1671637 h 2014537"/>
              <a:gd name="connsiteX9" fmla="*/ 1181100 w 7080250"/>
              <a:gd name="connsiteY9" fmla="*/ 1776412 h 2014537"/>
              <a:gd name="connsiteX10" fmla="*/ 1362075 w 7080250"/>
              <a:gd name="connsiteY10" fmla="*/ 1814512 h 2014537"/>
              <a:gd name="connsiteX11" fmla="*/ 1495425 w 7080250"/>
              <a:gd name="connsiteY11" fmla="*/ 1843087 h 2014537"/>
              <a:gd name="connsiteX12" fmla="*/ 1647825 w 7080250"/>
              <a:gd name="connsiteY12" fmla="*/ 1795462 h 2014537"/>
              <a:gd name="connsiteX13" fmla="*/ 1771650 w 7080250"/>
              <a:gd name="connsiteY13" fmla="*/ 1709737 h 2014537"/>
              <a:gd name="connsiteX14" fmla="*/ 1933575 w 7080250"/>
              <a:gd name="connsiteY14" fmla="*/ 1671637 h 2014537"/>
              <a:gd name="connsiteX15" fmla="*/ 2028825 w 7080250"/>
              <a:gd name="connsiteY15" fmla="*/ 1662112 h 2014537"/>
              <a:gd name="connsiteX16" fmla="*/ 2228850 w 7080250"/>
              <a:gd name="connsiteY16" fmla="*/ 1576387 h 2014537"/>
              <a:gd name="connsiteX17" fmla="*/ 2428875 w 7080250"/>
              <a:gd name="connsiteY17" fmla="*/ 1519237 h 2014537"/>
              <a:gd name="connsiteX18" fmla="*/ 2505075 w 7080250"/>
              <a:gd name="connsiteY18" fmla="*/ 1509712 h 2014537"/>
              <a:gd name="connsiteX19" fmla="*/ 2657475 w 7080250"/>
              <a:gd name="connsiteY19" fmla="*/ 1519237 h 2014537"/>
              <a:gd name="connsiteX20" fmla="*/ 2819400 w 7080250"/>
              <a:gd name="connsiteY20" fmla="*/ 1481137 h 2014537"/>
              <a:gd name="connsiteX21" fmla="*/ 2971800 w 7080250"/>
              <a:gd name="connsiteY21" fmla="*/ 1376362 h 2014537"/>
              <a:gd name="connsiteX22" fmla="*/ 3076575 w 7080250"/>
              <a:gd name="connsiteY22" fmla="*/ 1271587 h 2014537"/>
              <a:gd name="connsiteX23" fmla="*/ 3200400 w 7080250"/>
              <a:gd name="connsiteY23" fmla="*/ 1309687 h 2014537"/>
              <a:gd name="connsiteX24" fmla="*/ 3295650 w 7080250"/>
              <a:gd name="connsiteY24" fmla="*/ 1214437 h 2014537"/>
              <a:gd name="connsiteX25" fmla="*/ 3486150 w 7080250"/>
              <a:gd name="connsiteY25" fmla="*/ 1157287 h 2014537"/>
              <a:gd name="connsiteX26" fmla="*/ 3619500 w 7080250"/>
              <a:gd name="connsiteY26" fmla="*/ 1081087 h 2014537"/>
              <a:gd name="connsiteX27" fmla="*/ 3810000 w 7080250"/>
              <a:gd name="connsiteY27" fmla="*/ 1033462 h 2014537"/>
              <a:gd name="connsiteX28" fmla="*/ 3895725 w 7080250"/>
              <a:gd name="connsiteY28" fmla="*/ 966787 h 2014537"/>
              <a:gd name="connsiteX29" fmla="*/ 4010025 w 7080250"/>
              <a:gd name="connsiteY29" fmla="*/ 1014412 h 2014537"/>
              <a:gd name="connsiteX30" fmla="*/ 4124325 w 7080250"/>
              <a:gd name="connsiteY30" fmla="*/ 966787 h 2014537"/>
              <a:gd name="connsiteX31" fmla="*/ 4314825 w 7080250"/>
              <a:gd name="connsiteY31" fmla="*/ 995362 h 2014537"/>
              <a:gd name="connsiteX32" fmla="*/ 4371975 w 7080250"/>
              <a:gd name="connsiteY32" fmla="*/ 985837 h 2014537"/>
              <a:gd name="connsiteX33" fmla="*/ 4543425 w 7080250"/>
              <a:gd name="connsiteY33" fmla="*/ 1081087 h 2014537"/>
              <a:gd name="connsiteX34" fmla="*/ 4600575 w 7080250"/>
              <a:gd name="connsiteY34" fmla="*/ 1128712 h 2014537"/>
              <a:gd name="connsiteX35" fmla="*/ 4762500 w 7080250"/>
              <a:gd name="connsiteY35" fmla="*/ 1081087 h 2014537"/>
              <a:gd name="connsiteX36" fmla="*/ 4838700 w 7080250"/>
              <a:gd name="connsiteY36" fmla="*/ 1081087 h 2014537"/>
              <a:gd name="connsiteX37" fmla="*/ 5162550 w 7080250"/>
              <a:gd name="connsiteY37" fmla="*/ 995362 h 2014537"/>
              <a:gd name="connsiteX38" fmla="*/ 5410200 w 7080250"/>
              <a:gd name="connsiteY38" fmla="*/ 909637 h 2014537"/>
              <a:gd name="connsiteX39" fmla="*/ 5610225 w 7080250"/>
              <a:gd name="connsiteY39" fmla="*/ 871537 h 2014537"/>
              <a:gd name="connsiteX40" fmla="*/ 5743575 w 7080250"/>
              <a:gd name="connsiteY40" fmla="*/ 842962 h 2014537"/>
              <a:gd name="connsiteX41" fmla="*/ 5953125 w 7080250"/>
              <a:gd name="connsiteY41" fmla="*/ 776287 h 2014537"/>
              <a:gd name="connsiteX42" fmla="*/ 6096000 w 7080250"/>
              <a:gd name="connsiteY42" fmla="*/ 700087 h 2014537"/>
              <a:gd name="connsiteX43" fmla="*/ 6286500 w 7080250"/>
              <a:gd name="connsiteY43" fmla="*/ 566737 h 2014537"/>
              <a:gd name="connsiteX44" fmla="*/ 6496050 w 7080250"/>
              <a:gd name="connsiteY44" fmla="*/ 471487 h 2014537"/>
              <a:gd name="connsiteX45" fmla="*/ 6686550 w 7080250"/>
              <a:gd name="connsiteY45" fmla="*/ 338137 h 2014537"/>
              <a:gd name="connsiteX46" fmla="*/ 6905625 w 7080250"/>
              <a:gd name="connsiteY46" fmla="*/ 166687 h 2014537"/>
              <a:gd name="connsiteX47" fmla="*/ 7058025 w 7080250"/>
              <a:gd name="connsiteY47" fmla="*/ 23812 h 2014537"/>
              <a:gd name="connsiteX48" fmla="*/ 7038975 w 7080250"/>
              <a:gd name="connsiteY48" fmla="*/ 23812 h 2014537"/>
              <a:gd name="connsiteX49" fmla="*/ 7019925 w 7080250"/>
              <a:gd name="connsiteY49" fmla="*/ 23812 h 2014537"/>
              <a:gd name="connsiteX50" fmla="*/ 7029450 w 7080250"/>
              <a:gd name="connsiteY50" fmla="*/ 33337 h 2014537"/>
              <a:gd name="connsiteX0" fmla="*/ 0 w 7080250"/>
              <a:gd name="connsiteY0" fmla="*/ 2014537 h 2014537"/>
              <a:gd name="connsiteX1" fmla="*/ 180975 w 7080250"/>
              <a:gd name="connsiteY1" fmla="*/ 1947862 h 2014537"/>
              <a:gd name="connsiteX2" fmla="*/ 276225 w 7080250"/>
              <a:gd name="connsiteY2" fmla="*/ 1909762 h 2014537"/>
              <a:gd name="connsiteX3" fmla="*/ 352425 w 7080250"/>
              <a:gd name="connsiteY3" fmla="*/ 1795462 h 2014537"/>
              <a:gd name="connsiteX4" fmla="*/ 466725 w 7080250"/>
              <a:gd name="connsiteY4" fmla="*/ 1862137 h 2014537"/>
              <a:gd name="connsiteX5" fmla="*/ 609600 w 7080250"/>
              <a:gd name="connsiteY5" fmla="*/ 1852612 h 2014537"/>
              <a:gd name="connsiteX6" fmla="*/ 781050 w 7080250"/>
              <a:gd name="connsiteY6" fmla="*/ 1804987 h 2014537"/>
              <a:gd name="connsiteX7" fmla="*/ 952500 w 7080250"/>
              <a:gd name="connsiteY7" fmla="*/ 1757362 h 2014537"/>
              <a:gd name="connsiteX8" fmla="*/ 1057275 w 7080250"/>
              <a:gd name="connsiteY8" fmla="*/ 1671637 h 2014537"/>
              <a:gd name="connsiteX9" fmla="*/ 1181100 w 7080250"/>
              <a:gd name="connsiteY9" fmla="*/ 1776412 h 2014537"/>
              <a:gd name="connsiteX10" fmla="*/ 1362075 w 7080250"/>
              <a:gd name="connsiteY10" fmla="*/ 1814512 h 2014537"/>
              <a:gd name="connsiteX11" fmla="*/ 1495425 w 7080250"/>
              <a:gd name="connsiteY11" fmla="*/ 1843087 h 2014537"/>
              <a:gd name="connsiteX12" fmla="*/ 1647825 w 7080250"/>
              <a:gd name="connsiteY12" fmla="*/ 1795462 h 2014537"/>
              <a:gd name="connsiteX13" fmla="*/ 1771650 w 7080250"/>
              <a:gd name="connsiteY13" fmla="*/ 1709737 h 2014537"/>
              <a:gd name="connsiteX14" fmla="*/ 1933575 w 7080250"/>
              <a:gd name="connsiteY14" fmla="*/ 1671637 h 2014537"/>
              <a:gd name="connsiteX15" fmla="*/ 2028825 w 7080250"/>
              <a:gd name="connsiteY15" fmla="*/ 1662112 h 2014537"/>
              <a:gd name="connsiteX16" fmla="*/ 2228850 w 7080250"/>
              <a:gd name="connsiteY16" fmla="*/ 1576387 h 2014537"/>
              <a:gd name="connsiteX17" fmla="*/ 2428875 w 7080250"/>
              <a:gd name="connsiteY17" fmla="*/ 1519237 h 2014537"/>
              <a:gd name="connsiteX18" fmla="*/ 2505075 w 7080250"/>
              <a:gd name="connsiteY18" fmla="*/ 1509712 h 2014537"/>
              <a:gd name="connsiteX19" fmla="*/ 2657475 w 7080250"/>
              <a:gd name="connsiteY19" fmla="*/ 1519237 h 2014537"/>
              <a:gd name="connsiteX20" fmla="*/ 2819400 w 7080250"/>
              <a:gd name="connsiteY20" fmla="*/ 1481137 h 2014537"/>
              <a:gd name="connsiteX21" fmla="*/ 2971800 w 7080250"/>
              <a:gd name="connsiteY21" fmla="*/ 1376362 h 2014537"/>
              <a:gd name="connsiteX22" fmla="*/ 3076575 w 7080250"/>
              <a:gd name="connsiteY22" fmla="*/ 1271587 h 2014537"/>
              <a:gd name="connsiteX23" fmla="*/ 3200400 w 7080250"/>
              <a:gd name="connsiteY23" fmla="*/ 1309687 h 2014537"/>
              <a:gd name="connsiteX24" fmla="*/ 3295650 w 7080250"/>
              <a:gd name="connsiteY24" fmla="*/ 1214437 h 2014537"/>
              <a:gd name="connsiteX25" fmla="*/ 3486150 w 7080250"/>
              <a:gd name="connsiteY25" fmla="*/ 1157287 h 2014537"/>
              <a:gd name="connsiteX26" fmla="*/ 3619500 w 7080250"/>
              <a:gd name="connsiteY26" fmla="*/ 1081087 h 2014537"/>
              <a:gd name="connsiteX27" fmla="*/ 3810000 w 7080250"/>
              <a:gd name="connsiteY27" fmla="*/ 1033462 h 2014537"/>
              <a:gd name="connsiteX28" fmla="*/ 3895725 w 7080250"/>
              <a:gd name="connsiteY28" fmla="*/ 966787 h 2014537"/>
              <a:gd name="connsiteX29" fmla="*/ 4010025 w 7080250"/>
              <a:gd name="connsiteY29" fmla="*/ 1014412 h 2014537"/>
              <a:gd name="connsiteX30" fmla="*/ 4124325 w 7080250"/>
              <a:gd name="connsiteY30" fmla="*/ 966787 h 2014537"/>
              <a:gd name="connsiteX31" fmla="*/ 4314825 w 7080250"/>
              <a:gd name="connsiteY31" fmla="*/ 995362 h 2014537"/>
              <a:gd name="connsiteX32" fmla="*/ 4371975 w 7080250"/>
              <a:gd name="connsiteY32" fmla="*/ 985837 h 2014537"/>
              <a:gd name="connsiteX33" fmla="*/ 4543425 w 7080250"/>
              <a:gd name="connsiteY33" fmla="*/ 1081087 h 2014537"/>
              <a:gd name="connsiteX34" fmla="*/ 4600575 w 7080250"/>
              <a:gd name="connsiteY34" fmla="*/ 1128712 h 2014537"/>
              <a:gd name="connsiteX35" fmla="*/ 4762500 w 7080250"/>
              <a:gd name="connsiteY35" fmla="*/ 1081087 h 2014537"/>
              <a:gd name="connsiteX36" fmla="*/ 4838700 w 7080250"/>
              <a:gd name="connsiteY36" fmla="*/ 1081087 h 2014537"/>
              <a:gd name="connsiteX37" fmla="*/ 5162550 w 7080250"/>
              <a:gd name="connsiteY37" fmla="*/ 995362 h 2014537"/>
              <a:gd name="connsiteX38" fmla="*/ 5410200 w 7080250"/>
              <a:gd name="connsiteY38" fmla="*/ 909637 h 2014537"/>
              <a:gd name="connsiteX39" fmla="*/ 5610225 w 7080250"/>
              <a:gd name="connsiteY39" fmla="*/ 871537 h 2014537"/>
              <a:gd name="connsiteX40" fmla="*/ 5743575 w 7080250"/>
              <a:gd name="connsiteY40" fmla="*/ 842962 h 2014537"/>
              <a:gd name="connsiteX41" fmla="*/ 5953125 w 7080250"/>
              <a:gd name="connsiteY41" fmla="*/ 776287 h 2014537"/>
              <a:gd name="connsiteX42" fmla="*/ 6096000 w 7080250"/>
              <a:gd name="connsiteY42" fmla="*/ 700087 h 2014537"/>
              <a:gd name="connsiteX43" fmla="*/ 6260432 w 7080250"/>
              <a:gd name="connsiteY43" fmla="*/ 576064 h 2014537"/>
              <a:gd name="connsiteX44" fmla="*/ 6496050 w 7080250"/>
              <a:gd name="connsiteY44" fmla="*/ 471487 h 2014537"/>
              <a:gd name="connsiteX45" fmla="*/ 6686550 w 7080250"/>
              <a:gd name="connsiteY45" fmla="*/ 338137 h 2014537"/>
              <a:gd name="connsiteX46" fmla="*/ 6905625 w 7080250"/>
              <a:gd name="connsiteY46" fmla="*/ 166687 h 2014537"/>
              <a:gd name="connsiteX47" fmla="*/ 7058025 w 7080250"/>
              <a:gd name="connsiteY47" fmla="*/ 23812 h 2014537"/>
              <a:gd name="connsiteX48" fmla="*/ 7038975 w 7080250"/>
              <a:gd name="connsiteY48" fmla="*/ 23812 h 2014537"/>
              <a:gd name="connsiteX49" fmla="*/ 7019925 w 7080250"/>
              <a:gd name="connsiteY49" fmla="*/ 23812 h 2014537"/>
              <a:gd name="connsiteX50" fmla="*/ 7029450 w 7080250"/>
              <a:gd name="connsiteY50" fmla="*/ 33337 h 2014537"/>
              <a:gd name="connsiteX0" fmla="*/ 0 w 7080250"/>
              <a:gd name="connsiteY0" fmla="*/ 2014537 h 2014537"/>
              <a:gd name="connsiteX1" fmla="*/ 180975 w 7080250"/>
              <a:gd name="connsiteY1" fmla="*/ 1947862 h 2014537"/>
              <a:gd name="connsiteX2" fmla="*/ 276225 w 7080250"/>
              <a:gd name="connsiteY2" fmla="*/ 1909762 h 2014537"/>
              <a:gd name="connsiteX3" fmla="*/ 352425 w 7080250"/>
              <a:gd name="connsiteY3" fmla="*/ 1795462 h 2014537"/>
              <a:gd name="connsiteX4" fmla="*/ 466725 w 7080250"/>
              <a:gd name="connsiteY4" fmla="*/ 1862137 h 2014537"/>
              <a:gd name="connsiteX5" fmla="*/ 609600 w 7080250"/>
              <a:gd name="connsiteY5" fmla="*/ 1852612 h 2014537"/>
              <a:gd name="connsiteX6" fmla="*/ 781050 w 7080250"/>
              <a:gd name="connsiteY6" fmla="*/ 1804987 h 2014537"/>
              <a:gd name="connsiteX7" fmla="*/ 952500 w 7080250"/>
              <a:gd name="connsiteY7" fmla="*/ 1757362 h 2014537"/>
              <a:gd name="connsiteX8" fmla="*/ 1057275 w 7080250"/>
              <a:gd name="connsiteY8" fmla="*/ 1671637 h 2014537"/>
              <a:gd name="connsiteX9" fmla="*/ 1181100 w 7080250"/>
              <a:gd name="connsiteY9" fmla="*/ 1776412 h 2014537"/>
              <a:gd name="connsiteX10" fmla="*/ 1362075 w 7080250"/>
              <a:gd name="connsiteY10" fmla="*/ 1814512 h 2014537"/>
              <a:gd name="connsiteX11" fmla="*/ 1495425 w 7080250"/>
              <a:gd name="connsiteY11" fmla="*/ 1843087 h 2014537"/>
              <a:gd name="connsiteX12" fmla="*/ 1647825 w 7080250"/>
              <a:gd name="connsiteY12" fmla="*/ 1795462 h 2014537"/>
              <a:gd name="connsiteX13" fmla="*/ 1771650 w 7080250"/>
              <a:gd name="connsiteY13" fmla="*/ 1709737 h 2014537"/>
              <a:gd name="connsiteX14" fmla="*/ 1933575 w 7080250"/>
              <a:gd name="connsiteY14" fmla="*/ 1671637 h 2014537"/>
              <a:gd name="connsiteX15" fmla="*/ 2028825 w 7080250"/>
              <a:gd name="connsiteY15" fmla="*/ 1662112 h 2014537"/>
              <a:gd name="connsiteX16" fmla="*/ 2228850 w 7080250"/>
              <a:gd name="connsiteY16" fmla="*/ 1576387 h 2014537"/>
              <a:gd name="connsiteX17" fmla="*/ 2428875 w 7080250"/>
              <a:gd name="connsiteY17" fmla="*/ 1519237 h 2014537"/>
              <a:gd name="connsiteX18" fmla="*/ 2505075 w 7080250"/>
              <a:gd name="connsiteY18" fmla="*/ 1509712 h 2014537"/>
              <a:gd name="connsiteX19" fmla="*/ 2657475 w 7080250"/>
              <a:gd name="connsiteY19" fmla="*/ 1519237 h 2014537"/>
              <a:gd name="connsiteX20" fmla="*/ 2819400 w 7080250"/>
              <a:gd name="connsiteY20" fmla="*/ 1481137 h 2014537"/>
              <a:gd name="connsiteX21" fmla="*/ 2971800 w 7080250"/>
              <a:gd name="connsiteY21" fmla="*/ 1376362 h 2014537"/>
              <a:gd name="connsiteX22" fmla="*/ 3076575 w 7080250"/>
              <a:gd name="connsiteY22" fmla="*/ 1271587 h 2014537"/>
              <a:gd name="connsiteX23" fmla="*/ 3200400 w 7080250"/>
              <a:gd name="connsiteY23" fmla="*/ 1309687 h 2014537"/>
              <a:gd name="connsiteX24" fmla="*/ 3295650 w 7080250"/>
              <a:gd name="connsiteY24" fmla="*/ 1214437 h 2014537"/>
              <a:gd name="connsiteX25" fmla="*/ 3486150 w 7080250"/>
              <a:gd name="connsiteY25" fmla="*/ 1157287 h 2014537"/>
              <a:gd name="connsiteX26" fmla="*/ 3619500 w 7080250"/>
              <a:gd name="connsiteY26" fmla="*/ 1081087 h 2014537"/>
              <a:gd name="connsiteX27" fmla="*/ 3810000 w 7080250"/>
              <a:gd name="connsiteY27" fmla="*/ 1033462 h 2014537"/>
              <a:gd name="connsiteX28" fmla="*/ 3895725 w 7080250"/>
              <a:gd name="connsiteY28" fmla="*/ 966787 h 2014537"/>
              <a:gd name="connsiteX29" fmla="*/ 4010025 w 7080250"/>
              <a:gd name="connsiteY29" fmla="*/ 1014412 h 2014537"/>
              <a:gd name="connsiteX30" fmla="*/ 4124325 w 7080250"/>
              <a:gd name="connsiteY30" fmla="*/ 966787 h 2014537"/>
              <a:gd name="connsiteX31" fmla="*/ 4314825 w 7080250"/>
              <a:gd name="connsiteY31" fmla="*/ 995362 h 2014537"/>
              <a:gd name="connsiteX32" fmla="*/ 4371975 w 7080250"/>
              <a:gd name="connsiteY32" fmla="*/ 985837 h 2014537"/>
              <a:gd name="connsiteX33" fmla="*/ 4543425 w 7080250"/>
              <a:gd name="connsiteY33" fmla="*/ 1081087 h 2014537"/>
              <a:gd name="connsiteX34" fmla="*/ 4600575 w 7080250"/>
              <a:gd name="connsiteY34" fmla="*/ 1128712 h 2014537"/>
              <a:gd name="connsiteX35" fmla="*/ 4762500 w 7080250"/>
              <a:gd name="connsiteY35" fmla="*/ 1081087 h 2014537"/>
              <a:gd name="connsiteX36" fmla="*/ 4838700 w 7080250"/>
              <a:gd name="connsiteY36" fmla="*/ 1081087 h 2014537"/>
              <a:gd name="connsiteX37" fmla="*/ 5162550 w 7080250"/>
              <a:gd name="connsiteY37" fmla="*/ 995362 h 2014537"/>
              <a:gd name="connsiteX38" fmla="*/ 5410200 w 7080250"/>
              <a:gd name="connsiteY38" fmla="*/ 909637 h 2014537"/>
              <a:gd name="connsiteX39" fmla="*/ 5610225 w 7080250"/>
              <a:gd name="connsiteY39" fmla="*/ 871537 h 2014537"/>
              <a:gd name="connsiteX40" fmla="*/ 5743575 w 7080250"/>
              <a:gd name="connsiteY40" fmla="*/ 842962 h 2014537"/>
              <a:gd name="connsiteX41" fmla="*/ 5953125 w 7080250"/>
              <a:gd name="connsiteY41" fmla="*/ 776287 h 2014537"/>
              <a:gd name="connsiteX42" fmla="*/ 6096000 w 7080250"/>
              <a:gd name="connsiteY42" fmla="*/ 700087 h 2014537"/>
              <a:gd name="connsiteX43" fmla="*/ 6334961 w 7080250"/>
              <a:gd name="connsiteY43" fmla="*/ 648072 h 2014537"/>
              <a:gd name="connsiteX44" fmla="*/ 6496050 w 7080250"/>
              <a:gd name="connsiteY44" fmla="*/ 471487 h 2014537"/>
              <a:gd name="connsiteX45" fmla="*/ 6686550 w 7080250"/>
              <a:gd name="connsiteY45" fmla="*/ 338137 h 2014537"/>
              <a:gd name="connsiteX46" fmla="*/ 6905625 w 7080250"/>
              <a:gd name="connsiteY46" fmla="*/ 166687 h 2014537"/>
              <a:gd name="connsiteX47" fmla="*/ 7058025 w 7080250"/>
              <a:gd name="connsiteY47" fmla="*/ 23812 h 2014537"/>
              <a:gd name="connsiteX48" fmla="*/ 7038975 w 7080250"/>
              <a:gd name="connsiteY48" fmla="*/ 23812 h 2014537"/>
              <a:gd name="connsiteX49" fmla="*/ 7019925 w 7080250"/>
              <a:gd name="connsiteY49" fmla="*/ 23812 h 2014537"/>
              <a:gd name="connsiteX50" fmla="*/ 7029450 w 7080250"/>
              <a:gd name="connsiteY50" fmla="*/ 33337 h 2014537"/>
              <a:gd name="connsiteX0" fmla="*/ 0 w 7080250"/>
              <a:gd name="connsiteY0" fmla="*/ 2014537 h 2014537"/>
              <a:gd name="connsiteX1" fmla="*/ 180975 w 7080250"/>
              <a:gd name="connsiteY1" fmla="*/ 1947862 h 2014537"/>
              <a:gd name="connsiteX2" fmla="*/ 276225 w 7080250"/>
              <a:gd name="connsiteY2" fmla="*/ 1909762 h 2014537"/>
              <a:gd name="connsiteX3" fmla="*/ 352425 w 7080250"/>
              <a:gd name="connsiteY3" fmla="*/ 1795462 h 2014537"/>
              <a:gd name="connsiteX4" fmla="*/ 466725 w 7080250"/>
              <a:gd name="connsiteY4" fmla="*/ 1862137 h 2014537"/>
              <a:gd name="connsiteX5" fmla="*/ 609600 w 7080250"/>
              <a:gd name="connsiteY5" fmla="*/ 1852612 h 2014537"/>
              <a:gd name="connsiteX6" fmla="*/ 781050 w 7080250"/>
              <a:gd name="connsiteY6" fmla="*/ 1804987 h 2014537"/>
              <a:gd name="connsiteX7" fmla="*/ 952500 w 7080250"/>
              <a:gd name="connsiteY7" fmla="*/ 1757362 h 2014537"/>
              <a:gd name="connsiteX8" fmla="*/ 1057275 w 7080250"/>
              <a:gd name="connsiteY8" fmla="*/ 1671637 h 2014537"/>
              <a:gd name="connsiteX9" fmla="*/ 1181100 w 7080250"/>
              <a:gd name="connsiteY9" fmla="*/ 1776412 h 2014537"/>
              <a:gd name="connsiteX10" fmla="*/ 1362075 w 7080250"/>
              <a:gd name="connsiteY10" fmla="*/ 1814512 h 2014537"/>
              <a:gd name="connsiteX11" fmla="*/ 1495425 w 7080250"/>
              <a:gd name="connsiteY11" fmla="*/ 1843087 h 2014537"/>
              <a:gd name="connsiteX12" fmla="*/ 1647825 w 7080250"/>
              <a:gd name="connsiteY12" fmla="*/ 1795462 h 2014537"/>
              <a:gd name="connsiteX13" fmla="*/ 1771650 w 7080250"/>
              <a:gd name="connsiteY13" fmla="*/ 1709737 h 2014537"/>
              <a:gd name="connsiteX14" fmla="*/ 1933575 w 7080250"/>
              <a:gd name="connsiteY14" fmla="*/ 1671637 h 2014537"/>
              <a:gd name="connsiteX15" fmla="*/ 2028825 w 7080250"/>
              <a:gd name="connsiteY15" fmla="*/ 1662112 h 2014537"/>
              <a:gd name="connsiteX16" fmla="*/ 2228850 w 7080250"/>
              <a:gd name="connsiteY16" fmla="*/ 1576387 h 2014537"/>
              <a:gd name="connsiteX17" fmla="*/ 2428875 w 7080250"/>
              <a:gd name="connsiteY17" fmla="*/ 1519237 h 2014537"/>
              <a:gd name="connsiteX18" fmla="*/ 2505075 w 7080250"/>
              <a:gd name="connsiteY18" fmla="*/ 1509712 h 2014537"/>
              <a:gd name="connsiteX19" fmla="*/ 2657475 w 7080250"/>
              <a:gd name="connsiteY19" fmla="*/ 1519237 h 2014537"/>
              <a:gd name="connsiteX20" fmla="*/ 2819400 w 7080250"/>
              <a:gd name="connsiteY20" fmla="*/ 1481137 h 2014537"/>
              <a:gd name="connsiteX21" fmla="*/ 2971800 w 7080250"/>
              <a:gd name="connsiteY21" fmla="*/ 1376362 h 2014537"/>
              <a:gd name="connsiteX22" fmla="*/ 3076575 w 7080250"/>
              <a:gd name="connsiteY22" fmla="*/ 1271587 h 2014537"/>
              <a:gd name="connsiteX23" fmla="*/ 3200400 w 7080250"/>
              <a:gd name="connsiteY23" fmla="*/ 1309687 h 2014537"/>
              <a:gd name="connsiteX24" fmla="*/ 3295650 w 7080250"/>
              <a:gd name="connsiteY24" fmla="*/ 1214437 h 2014537"/>
              <a:gd name="connsiteX25" fmla="*/ 3486150 w 7080250"/>
              <a:gd name="connsiteY25" fmla="*/ 1157287 h 2014537"/>
              <a:gd name="connsiteX26" fmla="*/ 3619500 w 7080250"/>
              <a:gd name="connsiteY26" fmla="*/ 1081087 h 2014537"/>
              <a:gd name="connsiteX27" fmla="*/ 3810000 w 7080250"/>
              <a:gd name="connsiteY27" fmla="*/ 1033462 h 2014537"/>
              <a:gd name="connsiteX28" fmla="*/ 3895725 w 7080250"/>
              <a:gd name="connsiteY28" fmla="*/ 966787 h 2014537"/>
              <a:gd name="connsiteX29" fmla="*/ 4010025 w 7080250"/>
              <a:gd name="connsiteY29" fmla="*/ 1014412 h 2014537"/>
              <a:gd name="connsiteX30" fmla="*/ 4124325 w 7080250"/>
              <a:gd name="connsiteY30" fmla="*/ 966787 h 2014537"/>
              <a:gd name="connsiteX31" fmla="*/ 4314825 w 7080250"/>
              <a:gd name="connsiteY31" fmla="*/ 995362 h 2014537"/>
              <a:gd name="connsiteX32" fmla="*/ 4371975 w 7080250"/>
              <a:gd name="connsiteY32" fmla="*/ 985837 h 2014537"/>
              <a:gd name="connsiteX33" fmla="*/ 4543425 w 7080250"/>
              <a:gd name="connsiteY33" fmla="*/ 1081087 h 2014537"/>
              <a:gd name="connsiteX34" fmla="*/ 4600575 w 7080250"/>
              <a:gd name="connsiteY34" fmla="*/ 1128712 h 2014537"/>
              <a:gd name="connsiteX35" fmla="*/ 4762500 w 7080250"/>
              <a:gd name="connsiteY35" fmla="*/ 1081087 h 2014537"/>
              <a:gd name="connsiteX36" fmla="*/ 4838700 w 7080250"/>
              <a:gd name="connsiteY36" fmla="*/ 1081087 h 2014537"/>
              <a:gd name="connsiteX37" fmla="*/ 5162550 w 7080250"/>
              <a:gd name="connsiteY37" fmla="*/ 995362 h 2014537"/>
              <a:gd name="connsiteX38" fmla="*/ 5410200 w 7080250"/>
              <a:gd name="connsiteY38" fmla="*/ 909637 h 2014537"/>
              <a:gd name="connsiteX39" fmla="*/ 5610225 w 7080250"/>
              <a:gd name="connsiteY39" fmla="*/ 871537 h 2014537"/>
              <a:gd name="connsiteX40" fmla="*/ 5743575 w 7080250"/>
              <a:gd name="connsiteY40" fmla="*/ 842962 h 2014537"/>
              <a:gd name="connsiteX41" fmla="*/ 5953125 w 7080250"/>
              <a:gd name="connsiteY41" fmla="*/ 776287 h 2014537"/>
              <a:gd name="connsiteX42" fmla="*/ 6096000 w 7080250"/>
              <a:gd name="connsiteY42" fmla="*/ 700087 h 2014537"/>
              <a:gd name="connsiteX43" fmla="*/ 6334961 w 7080250"/>
              <a:gd name="connsiteY43" fmla="*/ 648072 h 2014537"/>
              <a:gd name="connsiteX44" fmla="*/ 6496050 w 7080250"/>
              <a:gd name="connsiteY44" fmla="*/ 471487 h 2014537"/>
              <a:gd name="connsiteX45" fmla="*/ 6686550 w 7080250"/>
              <a:gd name="connsiteY45" fmla="*/ 338137 h 2014537"/>
              <a:gd name="connsiteX46" fmla="*/ 6905625 w 7080250"/>
              <a:gd name="connsiteY46" fmla="*/ 166687 h 2014537"/>
              <a:gd name="connsiteX47" fmla="*/ 7058025 w 7080250"/>
              <a:gd name="connsiteY47" fmla="*/ 23812 h 2014537"/>
              <a:gd name="connsiteX48" fmla="*/ 7038975 w 7080250"/>
              <a:gd name="connsiteY48" fmla="*/ 23812 h 2014537"/>
              <a:gd name="connsiteX49" fmla="*/ 7019925 w 7080250"/>
              <a:gd name="connsiteY49" fmla="*/ 23812 h 2014537"/>
              <a:gd name="connsiteX50" fmla="*/ 7029450 w 7080250"/>
              <a:gd name="connsiteY50" fmla="*/ 33337 h 2014537"/>
              <a:gd name="connsiteX0" fmla="*/ 0 w 7080250"/>
              <a:gd name="connsiteY0" fmla="*/ 2014537 h 2014537"/>
              <a:gd name="connsiteX1" fmla="*/ 180975 w 7080250"/>
              <a:gd name="connsiteY1" fmla="*/ 1947862 h 2014537"/>
              <a:gd name="connsiteX2" fmla="*/ 276225 w 7080250"/>
              <a:gd name="connsiteY2" fmla="*/ 1909762 h 2014537"/>
              <a:gd name="connsiteX3" fmla="*/ 352425 w 7080250"/>
              <a:gd name="connsiteY3" fmla="*/ 1795462 h 2014537"/>
              <a:gd name="connsiteX4" fmla="*/ 466725 w 7080250"/>
              <a:gd name="connsiteY4" fmla="*/ 1862137 h 2014537"/>
              <a:gd name="connsiteX5" fmla="*/ 609600 w 7080250"/>
              <a:gd name="connsiteY5" fmla="*/ 1852612 h 2014537"/>
              <a:gd name="connsiteX6" fmla="*/ 781050 w 7080250"/>
              <a:gd name="connsiteY6" fmla="*/ 1804987 h 2014537"/>
              <a:gd name="connsiteX7" fmla="*/ 968876 w 7080250"/>
              <a:gd name="connsiteY7" fmla="*/ 1800200 h 2014537"/>
              <a:gd name="connsiteX8" fmla="*/ 1057275 w 7080250"/>
              <a:gd name="connsiteY8" fmla="*/ 1671637 h 2014537"/>
              <a:gd name="connsiteX9" fmla="*/ 1181100 w 7080250"/>
              <a:gd name="connsiteY9" fmla="*/ 1776412 h 2014537"/>
              <a:gd name="connsiteX10" fmla="*/ 1362075 w 7080250"/>
              <a:gd name="connsiteY10" fmla="*/ 1814512 h 2014537"/>
              <a:gd name="connsiteX11" fmla="*/ 1495425 w 7080250"/>
              <a:gd name="connsiteY11" fmla="*/ 1843087 h 2014537"/>
              <a:gd name="connsiteX12" fmla="*/ 1647825 w 7080250"/>
              <a:gd name="connsiteY12" fmla="*/ 1795462 h 2014537"/>
              <a:gd name="connsiteX13" fmla="*/ 1771650 w 7080250"/>
              <a:gd name="connsiteY13" fmla="*/ 1709737 h 2014537"/>
              <a:gd name="connsiteX14" fmla="*/ 1933575 w 7080250"/>
              <a:gd name="connsiteY14" fmla="*/ 1671637 h 2014537"/>
              <a:gd name="connsiteX15" fmla="*/ 2028825 w 7080250"/>
              <a:gd name="connsiteY15" fmla="*/ 1662112 h 2014537"/>
              <a:gd name="connsiteX16" fmla="*/ 2228850 w 7080250"/>
              <a:gd name="connsiteY16" fmla="*/ 1576387 h 2014537"/>
              <a:gd name="connsiteX17" fmla="*/ 2428875 w 7080250"/>
              <a:gd name="connsiteY17" fmla="*/ 1519237 h 2014537"/>
              <a:gd name="connsiteX18" fmla="*/ 2505075 w 7080250"/>
              <a:gd name="connsiteY18" fmla="*/ 1509712 h 2014537"/>
              <a:gd name="connsiteX19" fmla="*/ 2657475 w 7080250"/>
              <a:gd name="connsiteY19" fmla="*/ 1519237 h 2014537"/>
              <a:gd name="connsiteX20" fmla="*/ 2819400 w 7080250"/>
              <a:gd name="connsiteY20" fmla="*/ 1481137 h 2014537"/>
              <a:gd name="connsiteX21" fmla="*/ 2971800 w 7080250"/>
              <a:gd name="connsiteY21" fmla="*/ 1376362 h 2014537"/>
              <a:gd name="connsiteX22" fmla="*/ 3076575 w 7080250"/>
              <a:gd name="connsiteY22" fmla="*/ 1271587 h 2014537"/>
              <a:gd name="connsiteX23" fmla="*/ 3200400 w 7080250"/>
              <a:gd name="connsiteY23" fmla="*/ 1309687 h 2014537"/>
              <a:gd name="connsiteX24" fmla="*/ 3295650 w 7080250"/>
              <a:gd name="connsiteY24" fmla="*/ 1214437 h 2014537"/>
              <a:gd name="connsiteX25" fmla="*/ 3486150 w 7080250"/>
              <a:gd name="connsiteY25" fmla="*/ 1157287 h 2014537"/>
              <a:gd name="connsiteX26" fmla="*/ 3619500 w 7080250"/>
              <a:gd name="connsiteY26" fmla="*/ 1081087 h 2014537"/>
              <a:gd name="connsiteX27" fmla="*/ 3810000 w 7080250"/>
              <a:gd name="connsiteY27" fmla="*/ 1033462 h 2014537"/>
              <a:gd name="connsiteX28" fmla="*/ 3895725 w 7080250"/>
              <a:gd name="connsiteY28" fmla="*/ 966787 h 2014537"/>
              <a:gd name="connsiteX29" fmla="*/ 4010025 w 7080250"/>
              <a:gd name="connsiteY29" fmla="*/ 1014412 h 2014537"/>
              <a:gd name="connsiteX30" fmla="*/ 4124325 w 7080250"/>
              <a:gd name="connsiteY30" fmla="*/ 966787 h 2014537"/>
              <a:gd name="connsiteX31" fmla="*/ 4314825 w 7080250"/>
              <a:gd name="connsiteY31" fmla="*/ 995362 h 2014537"/>
              <a:gd name="connsiteX32" fmla="*/ 4371975 w 7080250"/>
              <a:gd name="connsiteY32" fmla="*/ 985837 h 2014537"/>
              <a:gd name="connsiteX33" fmla="*/ 4543425 w 7080250"/>
              <a:gd name="connsiteY33" fmla="*/ 1081087 h 2014537"/>
              <a:gd name="connsiteX34" fmla="*/ 4600575 w 7080250"/>
              <a:gd name="connsiteY34" fmla="*/ 1128712 h 2014537"/>
              <a:gd name="connsiteX35" fmla="*/ 4762500 w 7080250"/>
              <a:gd name="connsiteY35" fmla="*/ 1081087 h 2014537"/>
              <a:gd name="connsiteX36" fmla="*/ 4838700 w 7080250"/>
              <a:gd name="connsiteY36" fmla="*/ 1081087 h 2014537"/>
              <a:gd name="connsiteX37" fmla="*/ 5162550 w 7080250"/>
              <a:gd name="connsiteY37" fmla="*/ 995362 h 2014537"/>
              <a:gd name="connsiteX38" fmla="*/ 5410200 w 7080250"/>
              <a:gd name="connsiteY38" fmla="*/ 909637 h 2014537"/>
              <a:gd name="connsiteX39" fmla="*/ 5610225 w 7080250"/>
              <a:gd name="connsiteY39" fmla="*/ 871537 h 2014537"/>
              <a:gd name="connsiteX40" fmla="*/ 5743575 w 7080250"/>
              <a:gd name="connsiteY40" fmla="*/ 842962 h 2014537"/>
              <a:gd name="connsiteX41" fmla="*/ 5953125 w 7080250"/>
              <a:gd name="connsiteY41" fmla="*/ 776287 h 2014537"/>
              <a:gd name="connsiteX42" fmla="*/ 6096000 w 7080250"/>
              <a:gd name="connsiteY42" fmla="*/ 700087 h 2014537"/>
              <a:gd name="connsiteX43" fmla="*/ 6334961 w 7080250"/>
              <a:gd name="connsiteY43" fmla="*/ 648072 h 2014537"/>
              <a:gd name="connsiteX44" fmla="*/ 6496050 w 7080250"/>
              <a:gd name="connsiteY44" fmla="*/ 471487 h 2014537"/>
              <a:gd name="connsiteX45" fmla="*/ 6686550 w 7080250"/>
              <a:gd name="connsiteY45" fmla="*/ 338137 h 2014537"/>
              <a:gd name="connsiteX46" fmla="*/ 6905625 w 7080250"/>
              <a:gd name="connsiteY46" fmla="*/ 166687 h 2014537"/>
              <a:gd name="connsiteX47" fmla="*/ 7058025 w 7080250"/>
              <a:gd name="connsiteY47" fmla="*/ 23812 h 2014537"/>
              <a:gd name="connsiteX48" fmla="*/ 7038975 w 7080250"/>
              <a:gd name="connsiteY48" fmla="*/ 23812 h 2014537"/>
              <a:gd name="connsiteX49" fmla="*/ 7019925 w 7080250"/>
              <a:gd name="connsiteY49" fmla="*/ 23812 h 2014537"/>
              <a:gd name="connsiteX50" fmla="*/ 7029450 w 7080250"/>
              <a:gd name="connsiteY50" fmla="*/ 33337 h 2014537"/>
              <a:gd name="connsiteX0" fmla="*/ 0 w 7080250"/>
              <a:gd name="connsiteY0" fmla="*/ 2014537 h 2014537"/>
              <a:gd name="connsiteX1" fmla="*/ 180975 w 7080250"/>
              <a:gd name="connsiteY1" fmla="*/ 1947862 h 2014537"/>
              <a:gd name="connsiteX2" fmla="*/ 276225 w 7080250"/>
              <a:gd name="connsiteY2" fmla="*/ 1909762 h 2014537"/>
              <a:gd name="connsiteX3" fmla="*/ 352425 w 7080250"/>
              <a:gd name="connsiteY3" fmla="*/ 1795462 h 2014537"/>
              <a:gd name="connsiteX4" fmla="*/ 466725 w 7080250"/>
              <a:gd name="connsiteY4" fmla="*/ 1862137 h 2014537"/>
              <a:gd name="connsiteX5" fmla="*/ 609600 w 7080250"/>
              <a:gd name="connsiteY5" fmla="*/ 1852612 h 2014537"/>
              <a:gd name="connsiteX6" fmla="*/ 781050 w 7080250"/>
              <a:gd name="connsiteY6" fmla="*/ 1804987 h 2014537"/>
              <a:gd name="connsiteX7" fmla="*/ 968876 w 7080250"/>
              <a:gd name="connsiteY7" fmla="*/ 1800200 h 2014537"/>
              <a:gd name="connsiteX8" fmla="*/ 1043405 w 7080250"/>
              <a:gd name="connsiteY8" fmla="*/ 1728192 h 2014537"/>
              <a:gd name="connsiteX9" fmla="*/ 1181100 w 7080250"/>
              <a:gd name="connsiteY9" fmla="*/ 1776412 h 2014537"/>
              <a:gd name="connsiteX10" fmla="*/ 1362075 w 7080250"/>
              <a:gd name="connsiteY10" fmla="*/ 1814512 h 2014537"/>
              <a:gd name="connsiteX11" fmla="*/ 1495425 w 7080250"/>
              <a:gd name="connsiteY11" fmla="*/ 1843087 h 2014537"/>
              <a:gd name="connsiteX12" fmla="*/ 1647825 w 7080250"/>
              <a:gd name="connsiteY12" fmla="*/ 1795462 h 2014537"/>
              <a:gd name="connsiteX13" fmla="*/ 1771650 w 7080250"/>
              <a:gd name="connsiteY13" fmla="*/ 1709737 h 2014537"/>
              <a:gd name="connsiteX14" fmla="*/ 1933575 w 7080250"/>
              <a:gd name="connsiteY14" fmla="*/ 1671637 h 2014537"/>
              <a:gd name="connsiteX15" fmla="*/ 2028825 w 7080250"/>
              <a:gd name="connsiteY15" fmla="*/ 1662112 h 2014537"/>
              <a:gd name="connsiteX16" fmla="*/ 2228850 w 7080250"/>
              <a:gd name="connsiteY16" fmla="*/ 1576387 h 2014537"/>
              <a:gd name="connsiteX17" fmla="*/ 2428875 w 7080250"/>
              <a:gd name="connsiteY17" fmla="*/ 1519237 h 2014537"/>
              <a:gd name="connsiteX18" fmla="*/ 2505075 w 7080250"/>
              <a:gd name="connsiteY18" fmla="*/ 1509712 h 2014537"/>
              <a:gd name="connsiteX19" fmla="*/ 2657475 w 7080250"/>
              <a:gd name="connsiteY19" fmla="*/ 1519237 h 2014537"/>
              <a:gd name="connsiteX20" fmla="*/ 2819400 w 7080250"/>
              <a:gd name="connsiteY20" fmla="*/ 1481137 h 2014537"/>
              <a:gd name="connsiteX21" fmla="*/ 2971800 w 7080250"/>
              <a:gd name="connsiteY21" fmla="*/ 1376362 h 2014537"/>
              <a:gd name="connsiteX22" fmla="*/ 3076575 w 7080250"/>
              <a:gd name="connsiteY22" fmla="*/ 1271587 h 2014537"/>
              <a:gd name="connsiteX23" fmla="*/ 3200400 w 7080250"/>
              <a:gd name="connsiteY23" fmla="*/ 1309687 h 2014537"/>
              <a:gd name="connsiteX24" fmla="*/ 3295650 w 7080250"/>
              <a:gd name="connsiteY24" fmla="*/ 1214437 h 2014537"/>
              <a:gd name="connsiteX25" fmla="*/ 3486150 w 7080250"/>
              <a:gd name="connsiteY25" fmla="*/ 1157287 h 2014537"/>
              <a:gd name="connsiteX26" fmla="*/ 3619500 w 7080250"/>
              <a:gd name="connsiteY26" fmla="*/ 1081087 h 2014537"/>
              <a:gd name="connsiteX27" fmla="*/ 3810000 w 7080250"/>
              <a:gd name="connsiteY27" fmla="*/ 1033462 h 2014537"/>
              <a:gd name="connsiteX28" fmla="*/ 3895725 w 7080250"/>
              <a:gd name="connsiteY28" fmla="*/ 966787 h 2014537"/>
              <a:gd name="connsiteX29" fmla="*/ 4010025 w 7080250"/>
              <a:gd name="connsiteY29" fmla="*/ 1014412 h 2014537"/>
              <a:gd name="connsiteX30" fmla="*/ 4124325 w 7080250"/>
              <a:gd name="connsiteY30" fmla="*/ 966787 h 2014537"/>
              <a:gd name="connsiteX31" fmla="*/ 4314825 w 7080250"/>
              <a:gd name="connsiteY31" fmla="*/ 995362 h 2014537"/>
              <a:gd name="connsiteX32" fmla="*/ 4371975 w 7080250"/>
              <a:gd name="connsiteY32" fmla="*/ 985837 h 2014537"/>
              <a:gd name="connsiteX33" fmla="*/ 4543425 w 7080250"/>
              <a:gd name="connsiteY33" fmla="*/ 1081087 h 2014537"/>
              <a:gd name="connsiteX34" fmla="*/ 4600575 w 7080250"/>
              <a:gd name="connsiteY34" fmla="*/ 1128712 h 2014537"/>
              <a:gd name="connsiteX35" fmla="*/ 4762500 w 7080250"/>
              <a:gd name="connsiteY35" fmla="*/ 1081087 h 2014537"/>
              <a:gd name="connsiteX36" fmla="*/ 4838700 w 7080250"/>
              <a:gd name="connsiteY36" fmla="*/ 1081087 h 2014537"/>
              <a:gd name="connsiteX37" fmla="*/ 5162550 w 7080250"/>
              <a:gd name="connsiteY37" fmla="*/ 995362 h 2014537"/>
              <a:gd name="connsiteX38" fmla="*/ 5410200 w 7080250"/>
              <a:gd name="connsiteY38" fmla="*/ 909637 h 2014537"/>
              <a:gd name="connsiteX39" fmla="*/ 5610225 w 7080250"/>
              <a:gd name="connsiteY39" fmla="*/ 871537 h 2014537"/>
              <a:gd name="connsiteX40" fmla="*/ 5743575 w 7080250"/>
              <a:gd name="connsiteY40" fmla="*/ 842962 h 2014537"/>
              <a:gd name="connsiteX41" fmla="*/ 5953125 w 7080250"/>
              <a:gd name="connsiteY41" fmla="*/ 776287 h 2014537"/>
              <a:gd name="connsiteX42" fmla="*/ 6096000 w 7080250"/>
              <a:gd name="connsiteY42" fmla="*/ 700087 h 2014537"/>
              <a:gd name="connsiteX43" fmla="*/ 6334961 w 7080250"/>
              <a:gd name="connsiteY43" fmla="*/ 648072 h 2014537"/>
              <a:gd name="connsiteX44" fmla="*/ 6496050 w 7080250"/>
              <a:gd name="connsiteY44" fmla="*/ 471487 h 2014537"/>
              <a:gd name="connsiteX45" fmla="*/ 6686550 w 7080250"/>
              <a:gd name="connsiteY45" fmla="*/ 338137 h 2014537"/>
              <a:gd name="connsiteX46" fmla="*/ 6905625 w 7080250"/>
              <a:gd name="connsiteY46" fmla="*/ 166687 h 2014537"/>
              <a:gd name="connsiteX47" fmla="*/ 7058025 w 7080250"/>
              <a:gd name="connsiteY47" fmla="*/ 23812 h 2014537"/>
              <a:gd name="connsiteX48" fmla="*/ 7038975 w 7080250"/>
              <a:gd name="connsiteY48" fmla="*/ 23812 h 2014537"/>
              <a:gd name="connsiteX49" fmla="*/ 7019925 w 7080250"/>
              <a:gd name="connsiteY49" fmla="*/ 23812 h 2014537"/>
              <a:gd name="connsiteX50" fmla="*/ 7029450 w 7080250"/>
              <a:gd name="connsiteY50" fmla="*/ 33337 h 2014537"/>
              <a:gd name="connsiteX0" fmla="*/ 0 w 7080250"/>
              <a:gd name="connsiteY0" fmla="*/ 2014537 h 2014537"/>
              <a:gd name="connsiteX1" fmla="*/ 180975 w 7080250"/>
              <a:gd name="connsiteY1" fmla="*/ 1947862 h 2014537"/>
              <a:gd name="connsiteX2" fmla="*/ 276225 w 7080250"/>
              <a:gd name="connsiteY2" fmla="*/ 1909762 h 2014537"/>
              <a:gd name="connsiteX3" fmla="*/ 352425 w 7080250"/>
              <a:gd name="connsiteY3" fmla="*/ 1795462 h 2014537"/>
              <a:gd name="connsiteX4" fmla="*/ 466725 w 7080250"/>
              <a:gd name="connsiteY4" fmla="*/ 1862137 h 2014537"/>
              <a:gd name="connsiteX5" fmla="*/ 609600 w 7080250"/>
              <a:gd name="connsiteY5" fmla="*/ 1852612 h 2014537"/>
              <a:gd name="connsiteX6" fmla="*/ 781050 w 7080250"/>
              <a:gd name="connsiteY6" fmla="*/ 1804987 h 2014537"/>
              <a:gd name="connsiteX7" fmla="*/ 968876 w 7080250"/>
              <a:gd name="connsiteY7" fmla="*/ 1800200 h 2014537"/>
              <a:gd name="connsiteX8" fmla="*/ 1117934 w 7080250"/>
              <a:gd name="connsiteY8" fmla="*/ 1728192 h 2014537"/>
              <a:gd name="connsiteX9" fmla="*/ 1181100 w 7080250"/>
              <a:gd name="connsiteY9" fmla="*/ 1776412 h 2014537"/>
              <a:gd name="connsiteX10" fmla="*/ 1362075 w 7080250"/>
              <a:gd name="connsiteY10" fmla="*/ 1814512 h 2014537"/>
              <a:gd name="connsiteX11" fmla="*/ 1495425 w 7080250"/>
              <a:gd name="connsiteY11" fmla="*/ 1843087 h 2014537"/>
              <a:gd name="connsiteX12" fmla="*/ 1647825 w 7080250"/>
              <a:gd name="connsiteY12" fmla="*/ 1795462 h 2014537"/>
              <a:gd name="connsiteX13" fmla="*/ 1771650 w 7080250"/>
              <a:gd name="connsiteY13" fmla="*/ 1709737 h 2014537"/>
              <a:gd name="connsiteX14" fmla="*/ 1933575 w 7080250"/>
              <a:gd name="connsiteY14" fmla="*/ 1671637 h 2014537"/>
              <a:gd name="connsiteX15" fmla="*/ 2028825 w 7080250"/>
              <a:gd name="connsiteY15" fmla="*/ 1662112 h 2014537"/>
              <a:gd name="connsiteX16" fmla="*/ 2228850 w 7080250"/>
              <a:gd name="connsiteY16" fmla="*/ 1576387 h 2014537"/>
              <a:gd name="connsiteX17" fmla="*/ 2428875 w 7080250"/>
              <a:gd name="connsiteY17" fmla="*/ 1519237 h 2014537"/>
              <a:gd name="connsiteX18" fmla="*/ 2505075 w 7080250"/>
              <a:gd name="connsiteY18" fmla="*/ 1509712 h 2014537"/>
              <a:gd name="connsiteX19" fmla="*/ 2657475 w 7080250"/>
              <a:gd name="connsiteY19" fmla="*/ 1519237 h 2014537"/>
              <a:gd name="connsiteX20" fmla="*/ 2819400 w 7080250"/>
              <a:gd name="connsiteY20" fmla="*/ 1481137 h 2014537"/>
              <a:gd name="connsiteX21" fmla="*/ 2971800 w 7080250"/>
              <a:gd name="connsiteY21" fmla="*/ 1376362 h 2014537"/>
              <a:gd name="connsiteX22" fmla="*/ 3076575 w 7080250"/>
              <a:gd name="connsiteY22" fmla="*/ 1271587 h 2014537"/>
              <a:gd name="connsiteX23" fmla="*/ 3200400 w 7080250"/>
              <a:gd name="connsiteY23" fmla="*/ 1309687 h 2014537"/>
              <a:gd name="connsiteX24" fmla="*/ 3295650 w 7080250"/>
              <a:gd name="connsiteY24" fmla="*/ 1214437 h 2014537"/>
              <a:gd name="connsiteX25" fmla="*/ 3486150 w 7080250"/>
              <a:gd name="connsiteY25" fmla="*/ 1157287 h 2014537"/>
              <a:gd name="connsiteX26" fmla="*/ 3619500 w 7080250"/>
              <a:gd name="connsiteY26" fmla="*/ 1081087 h 2014537"/>
              <a:gd name="connsiteX27" fmla="*/ 3810000 w 7080250"/>
              <a:gd name="connsiteY27" fmla="*/ 1033462 h 2014537"/>
              <a:gd name="connsiteX28" fmla="*/ 3895725 w 7080250"/>
              <a:gd name="connsiteY28" fmla="*/ 966787 h 2014537"/>
              <a:gd name="connsiteX29" fmla="*/ 4010025 w 7080250"/>
              <a:gd name="connsiteY29" fmla="*/ 1014412 h 2014537"/>
              <a:gd name="connsiteX30" fmla="*/ 4124325 w 7080250"/>
              <a:gd name="connsiteY30" fmla="*/ 966787 h 2014537"/>
              <a:gd name="connsiteX31" fmla="*/ 4314825 w 7080250"/>
              <a:gd name="connsiteY31" fmla="*/ 995362 h 2014537"/>
              <a:gd name="connsiteX32" fmla="*/ 4371975 w 7080250"/>
              <a:gd name="connsiteY32" fmla="*/ 985837 h 2014537"/>
              <a:gd name="connsiteX33" fmla="*/ 4543425 w 7080250"/>
              <a:gd name="connsiteY33" fmla="*/ 1081087 h 2014537"/>
              <a:gd name="connsiteX34" fmla="*/ 4600575 w 7080250"/>
              <a:gd name="connsiteY34" fmla="*/ 1128712 h 2014537"/>
              <a:gd name="connsiteX35" fmla="*/ 4762500 w 7080250"/>
              <a:gd name="connsiteY35" fmla="*/ 1081087 h 2014537"/>
              <a:gd name="connsiteX36" fmla="*/ 4838700 w 7080250"/>
              <a:gd name="connsiteY36" fmla="*/ 1081087 h 2014537"/>
              <a:gd name="connsiteX37" fmla="*/ 5162550 w 7080250"/>
              <a:gd name="connsiteY37" fmla="*/ 995362 h 2014537"/>
              <a:gd name="connsiteX38" fmla="*/ 5410200 w 7080250"/>
              <a:gd name="connsiteY38" fmla="*/ 909637 h 2014537"/>
              <a:gd name="connsiteX39" fmla="*/ 5610225 w 7080250"/>
              <a:gd name="connsiteY39" fmla="*/ 871537 h 2014537"/>
              <a:gd name="connsiteX40" fmla="*/ 5743575 w 7080250"/>
              <a:gd name="connsiteY40" fmla="*/ 842962 h 2014537"/>
              <a:gd name="connsiteX41" fmla="*/ 5953125 w 7080250"/>
              <a:gd name="connsiteY41" fmla="*/ 776287 h 2014537"/>
              <a:gd name="connsiteX42" fmla="*/ 6096000 w 7080250"/>
              <a:gd name="connsiteY42" fmla="*/ 700087 h 2014537"/>
              <a:gd name="connsiteX43" fmla="*/ 6334961 w 7080250"/>
              <a:gd name="connsiteY43" fmla="*/ 648072 h 2014537"/>
              <a:gd name="connsiteX44" fmla="*/ 6496050 w 7080250"/>
              <a:gd name="connsiteY44" fmla="*/ 471487 h 2014537"/>
              <a:gd name="connsiteX45" fmla="*/ 6686550 w 7080250"/>
              <a:gd name="connsiteY45" fmla="*/ 338137 h 2014537"/>
              <a:gd name="connsiteX46" fmla="*/ 6905625 w 7080250"/>
              <a:gd name="connsiteY46" fmla="*/ 166687 h 2014537"/>
              <a:gd name="connsiteX47" fmla="*/ 7058025 w 7080250"/>
              <a:gd name="connsiteY47" fmla="*/ 23812 h 2014537"/>
              <a:gd name="connsiteX48" fmla="*/ 7038975 w 7080250"/>
              <a:gd name="connsiteY48" fmla="*/ 23812 h 2014537"/>
              <a:gd name="connsiteX49" fmla="*/ 7019925 w 7080250"/>
              <a:gd name="connsiteY49" fmla="*/ 23812 h 2014537"/>
              <a:gd name="connsiteX50" fmla="*/ 7029450 w 7080250"/>
              <a:gd name="connsiteY50" fmla="*/ 33337 h 2014537"/>
              <a:gd name="connsiteX0" fmla="*/ 0 w 7080250"/>
              <a:gd name="connsiteY0" fmla="*/ 2014537 h 2014537"/>
              <a:gd name="connsiteX1" fmla="*/ 180975 w 7080250"/>
              <a:gd name="connsiteY1" fmla="*/ 1947862 h 2014537"/>
              <a:gd name="connsiteX2" fmla="*/ 276225 w 7080250"/>
              <a:gd name="connsiteY2" fmla="*/ 1909762 h 2014537"/>
              <a:gd name="connsiteX3" fmla="*/ 352425 w 7080250"/>
              <a:gd name="connsiteY3" fmla="*/ 1795462 h 2014537"/>
              <a:gd name="connsiteX4" fmla="*/ 466725 w 7080250"/>
              <a:gd name="connsiteY4" fmla="*/ 1862137 h 2014537"/>
              <a:gd name="connsiteX5" fmla="*/ 609600 w 7080250"/>
              <a:gd name="connsiteY5" fmla="*/ 1852612 h 2014537"/>
              <a:gd name="connsiteX6" fmla="*/ 781050 w 7080250"/>
              <a:gd name="connsiteY6" fmla="*/ 1804987 h 2014537"/>
              <a:gd name="connsiteX7" fmla="*/ 968876 w 7080250"/>
              <a:gd name="connsiteY7" fmla="*/ 1800200 h 2014537"/>
              <a:gd name="connsiteX8" fmla="*/ 1043405 w 7080250"/>
              <a:gd name="connsiteY8" fmla="*/ 1728192 h 2014537"/>
              <a:gd name="connsiteX9" fmla="*/ 1181100 w 7080250"/>
              <a:gd name="connsiteY9" fmla="*/ 1776412 h 2014537"/>
              <a:gd name="connsiteX10" fmla="*/ 1362075 w 7080250"/>
              <a:gd name="connsiteY10" fmla="*/ 1814512 h 2014537"/>
              <a:gd name="connsiteX11" fmla="*/ 1495425 w 7080250"/>
              <a:gd name="connsiteY11" fmla="*/ 1843087 h 2014537"/>
              <a:gd name="connsiteX12" fmla="*/ 1647825 w 7080250"/>
              <a:gd name="connsiteY12" fmla="*/ 1795462 h 2014537"/>
              <a:gd name="connsiteX13" fmla="*/ 1771650 w 7080250"/>
              <a:gd name="connsiteY13" fmla="*/ 1709737 h 2014537"/>
              <a:gd name="connsiteX14" fmla="*/ 1933575 w 7080250"/>
              <a:gd name="connsiteY14" fmla="*/ 1671637 h 2014537"/>
              <a:gd name="connsiteX15" fmla="*/ 2028825 w 7080250"/>
              <a:gd name="connsiteY15" fmla="*/ 1662112 h 2014537"/>
              <a:gd name="connsiteX16" fmla="*/ 2228850 w 7080250"/>
              <a:gd name="connsiteY16" fmla="*/ 1576387 h 2014537"/>
              <a:gd name="connsiteX17" fmla="*/ 2428875 w 7080250"/>
              <a:gd name="connsiteY17" fmla="*/ 1519237 h 2014537"/>
              <a:gd name="connsiteX18" fmla="*/ 2505075 w 7080250"/>
              <a:gd name="connsiteY18" fmla="*/ 1509712 h 2014537"/>
              <a:gd name="connsiteX19" fmla="*/ 2657475 w 7080250"/>
              <a:gd name="connsiteY19" fmla="*/ 1519237 h 2014537"/>
              <a:gd name="connsiteX20" fmla="*/ 2819400 w 7080250"/>
              <a:gd name="connsiteY20" fmla="*/ 1481137 h 2014537"/>
              <a:gd name="connsiteX21" fmla="*/ 2971800 w 7080250"/>
              <a:gd name="connsiteY21" fmla="*/ 1376362 h 2014537"/>
              <a:gd name="connsiteX22" fmla="*/ 3076575 w 7080250"/>
              <a:gd name="connsiteY22" fmla="*/ 1271587 h 2014537"/>
              <a:gd name="connsiteX23" fmla="*/ 3200400 w 7080250"/>
              <a:gd name="connsiteY23" fmla="*/ 1309687 h 2014537"/>
              <a:gd name="connsiteX24" fmla="*/ 3295650 w 7080250"/>
              <a:gd name="connsiteY24" fmla="*/ 1214437 h 2014537"/>
              <a:gd name="connsiteX25" fmla="*/ 3486150 w 7080250"/>
              <a:gd name="connsiteY25" fmla="*/ 1157287 h 2014537"/>
              <a:gd name="connsiteX26" fmla="*/ 3619500 w 7080250"/>
              <a:gd name="connsiteY26" fmla="*/ 1081087 h 2014537"/>
              <a:gd name="connsiteX27" fmla="*/ 3810000 w 7080250"/>
              <a:gd name="connsiteY27" fmla="*/ 1033462 h 2014537"/>
              <a:gd name="connsiteX28" fmla="*/ 3895725 w 7080250"/>
              <a:gd name="connsiteY28" fmla="*/ 966787 h 2014537"/>
              <a:gd name="connsiteX29" fmla="*/ 4010025 w 7080250"/>
              <a:gd name="connsiteY29" fmla="*/ 1014412 h 2014537"/>
              <a:gd name="connsiteX30" fmla="*/ 4124325 w 7080250"/>
              <a:gd name="connsiteY30" fmla="*/ 966787 h 2014537"/>
              <a:gd name="connsiteX31" fmla="*/ 4314825 w 7080250"/>
              <a:gd name="connsiteY31" fmla="*/ 995362 h 2014537"/>
              <a:gd name="connsiteX32" fmla="*/ 4371975 w 7080250"/>
              <a:gd name="connsiteY32" fmla="*/ 985837 h 2014537"/>
              <a:gd name="connsiteX33" fmla="*/ 4543425 w 7080250"/>
              <a:gd name="connsiteY33" fmla="*/ 1081087 h 2014537"/>
              <a:gd name="connsiteX34" fmla="*/ 4600575 w 7080250"/>
              <a:gd name="connsiteY34" fmla="*/ 1128712 h 2014537"/>
              <a:gd name="connsiteX35" fmla="*/ 4762500 w 7080250"/>
              <a:gd name="connsiteY35" fmla="*/ 1081087 h 2014537"/>
              <a:gd name="connsiteX36" fmla="*/ 4838700 w 7080250"/>
              <a:gd name="connsiteY36" fmla="*/ 1081087 h 2014537"/>
              <a:gd name="connsiteX37" fmla="*/ 5162550 w 7080250"/>
              <a:gd name="connsiteY37" fmla="*/ 995362 h 2014537"/>
              <a:gd name="connsiteX38" fmla="*/ 5410200 w 7080250"/>
              <a:gd name="connsiteY38" fmla="*/ 909637 h 2014537"/>
              <a:gd name="connsiteX39" fmla="*/ 5610225 w 7080250"/>
              <a:gd name="connsiteY39" fmla="*/ 871537 h 2014537"/>
              <a:gd name="connsiteX40" fmla="*/ 5743575 w 7080250"/>
              <a:gd name="connsiteY40" fmla="*/ 842962 h 2014537"/>
              <a:gd name="connsiteX41" fmla="*/ 5953125 w 7080250"/>
              <a:gd name="connsiteY41" fmla="*/ 776287 h 2014537"/>
              <a:gd name="connsiteX42" fmla="*/ 6096000 w 7080250"/>
              <a:gd name="connsiteY42" fmla="*/ 700087 h 2014537"/>
              <a:gd name="connsiteX43" fmla="*/ 6334961 w 7080250"/>
              <a:gd name="connsiteY43" fmla="*/ 648072 h 2014537"/>
              <a:gd name="connsiteX44" fmla="*/ 6496050 w 7080250"/>
              <a:gd name="connsiteY44" fmla="*/ 471487 h 2014537"/>
              <a:gd name="connsiteX45" fmla="*/ 6686550 w 7080250"/>
              <a:gd name="connsiteY45" fmla="*/ 338137 h 2014537"/>
              <a:gd name="connsiteX46" fmla="*/ 6905625 w 7080250"/>
              <a:gd name="connsiteY46" fmla="*/ 166687 h 2014537"/>
              <a:gd name="connsiteX47" fmla="*/ 7058025 w 7080250"/>
              <a:gd name="connsiteY47" fmla="*/ 23812 h 2014537"/>
              <a:gd name="connsiteX48" fmla="*/ 7038975 w 7080250"/>
              <a:gd name="connsiteY48" fmla="*/ 23812 h 2014537"/>
              <a:gd name="connsiteX49" fmla="*/ 7019925 w 7080250"/>
              <a:gd name="connsiteY49" fmla="*/ 23812 h 2014537"/>
              <a:gd name="connsiteX50" fmla="*/ 7029450 w 7080250"/>
              <a:gd name="connsiteY50" fmla="*/ 33337 h 2014537"/>
              <a:gd name="connsiteX0" fmla="*/ 0 w 7080250"/>
              <a:gd name="connsiteY0" fmla="*/ 2014537 h 2014537"/>
              <a:gd name="connsiteX1" fmla="*/ 180975 w 7080250"/>
              <a:gd name="connsiteY1" fmla="*/ 1947862 h 2014537"/>
              <a:gd name="connsiteX2" fmla="*/ 276225 w 7080250"/>
              <a:gd name="connsiteY2" fmla="*/ 1909762 h 2014537"/>
              <a:gd name="connsiteX3" fmla="*/ 352425 w 7080250"/>
              <a:gd name="connsiteY3" fmla="*/ 1795462 h 2014537"/>
              <a:gd name="connsiteX4" fmla="*/ 466725 w 7080250"/>
              <a:gd name="connsiteY4" fmla="*/ 1862137 h 2014537"/>
              <a:gd name="connsiteX5" fmla="*/ 609600 w 7080250"/>
              <a:gd name="connsiteY5" fmla="*/ 1852612 h 2014537"/>
              <a:gd name="connsiteX6" fmla="*/ 781050 w 7080250"/>
              <a:gd name="connsiteY6" fmla="*/ 1804987 h 2014537"/>
              <a:gd name="connsiteX7" fmla="*/ 968876 w 7080250"/>
              <a:gd name="connsiteY7" fmla="*/ 1800200 h 2014537"/>
              <a:gd name="connsiteX8" fmla="*/ 1043405 w 7080250"/>
              <a:gd name="connsiteY8" fmla="*/ 1728192 h 2014537"/>
              <a:gd name="connsiteX9" fmla="*/ 1181100 w 7080250"/>
              <a:gd name="connsiteY9" fmla="*/ 1776412 h 2014537"/>
              <a:gd name="connsiteX10" fmla="*/ 1362075 w 7080250"/>
              <a:gd name="connsiteY10" fmla="*/ 1814512 h 2014537"/>
              <a:gd name="connsiteX11" fmla="*/ 1495425 w 7080250"/>
              <a:gd name="connsiteY11" fmla="*/ 1843087 h 2014537"/>
              <a:gd name="connsiteX12" fmla="*/ 1647825 w 7080250"/>
              <a:gd name="connsiteY12" fmla="*/ 1795462 h 2014537"/>
              <a:gd name="connsiteX13" fmla="*/ 1771650 w 7080250"/>
              <a:gd name="connsiteY13" fmla="*/ 1709737 h 2014537"/>
              <a:gd name="connsiteX14" fmla="*/ 1933575 w 7080250"/>
              <a:gd name="connsiteY14" fmla="*/ 1671637 h 2014537"/>
              <a:gd name="connsiteX15" fmla="*/ 2028825 w 7080250"/>
              <a:gd name="connsiteY15" fmla="*/ 1662112 h 2014537"/>
              <a:gd name="connsiteX16" fmla="*/ 2228850 w 7080250"/>
              <a:gd name="connsiteY16" fmla="*/ 1576387 h 2014537"/>
              <a:gd name="connsiteX17" fmla="*/ 2428875 w 7080250"/>
              <a:gd name="connsiteY17" fmla="*/ 1519237 h 2014537"/>
              <a:gd name="connsiteX18" fmla="*/ 2505075 w 7080250"/>
              <a:gd name="connsiteY18" fmla="*/ 1509712 h 2014537"/>
              <a:gd name="connsiteX19" fmla="*/ 2657475 w 7080250"/>
              <a:gd name="connsiteY19" fmla="*/ 1519237 h 2014537"/>
              <a:gd name="connsiteX20" fmla="*/ 2819400 w 7080250"/>
              <a:gd name="connsiteY20" fmla="*/ 1481137 h 2014537"/>
              <a:gd name="connsiteX21" fmla="*/ 2971800 w 7080250"/>
              <a:gd name="connsiteY21" fmla="*/ 1376362 h 2014537"/>
              <a:gd name="connsiteX22" fmla="*/ 3076575 w 7080250"/>
              <a:gd name="connsiteY22" fmla="*/ 1271587 h 2014537"/>
              <a:gd name="connsiteX23" fmla="*/ 3200400 w 7080250"/>
              <a:gd name="connsiteY23" fmla="*/ 1309687 h 2014537"/>
              <a:gd name="connsiteX24" fmla="*/ 3295650 w 7080250"/>
              <a:gd name="connsiteY24" fmla="*/ 1214437 h 2014537"/>
              <a:gd name="connsiteX25" fmla="*/ 3486150 w 7080250"/>
              <a:gd name="connsiteY25" fmla="*/ 1157287 h 2014537"/>
              <a:gd name="connsiteX26" fmla="*/ 3619500 w 7080250"/>
              <a:gd name="connsiteY26" fmla="*/ 1081087 h 2014537"/>
              <a:gd name="connsiteX27" fmla="*/ 3810000 w 7080250"/>
              <a:gd name="connsiteY27" fmla="*/ 1033462 h 2014537"/>
              <a:gd name="connsiteX28" fmla="*/ 3895725 w 7080250"/>
              <a:gd name="connsiteY28" fmla="*/ 966787 h 2014537"/>
              <a:gd name="connsiteX29" fmla="*/ 4010025 w 7080250"/>
              <a:gd name="connsiteY29" fmla="*/ 1014412 h 2014537"/>
              <a:gd name="connsiteX30" fmla="*/ 4124325 w 7080250"/>
              <a:gd name="connsiteY30" fmla="*/ 966787 h 2014537"/>
              <a:gd name="connsiteX31" fmla="*/ 4314825 w 7080250"/>
              <a:gd name="connsiteY31" fmla="*/ 995362 h 2014537"/>
              <a:gd name="connsiteX32" fmla="*/ 4371975 w 7080250"/>
              <a:gd name="connsiteY32" fmla="*/ 985837 h 2014537"/>
              <a:gd name="connsiteX33" fmla="*/ 4543425 w 7080250"/>
              <a:gd name="connsiteY33" fmla="*/ 1081087 h 2014537"/>
              <a:gd name="connsiteX34" fmla="*/ 4600575 w 7080250"/>
              <a:gd name="connsiteY34" fmla="*/ 1128712 h 2014537"/>
              <a:gd name="connsiteX35" fmla="*/ 4762500 w 7080250"/>
              <a:gd name="connsiteY35" fmla="*/ 1081087 h 2014537"/>
              <a:gd name="connsiteX36" fmla="*/ 4838700 w 7080250"/>
              <a:gd name="connsiteY36" fmla="*/ 1081087 h 2014537"/>
              <a:gd name="connsiteX37" fmla="*/ 5162550 w 7080250"/>
              <a:gd name="connsiteY37" fmla="*/ 995362 h 2014537"/>
              <a:gd name="connsiteX38" fmla="*/ 5410200 w 7080250"/>
              <a:gd name="connsiteY38" fmla="*/ 909637 h 2014537"/>
              <a:gd name="connsiteX39" fmla="*/ 5610225 w 7080250"/>
              <a:gd name="connsiteY39" fmla="*/ 871537 h 2014537"/>
              <a:gd name="connsiteX40" fmla="*/ 5743575 w 7080250"/>
              <a:gd name="connsiteY40" fmla="*/ 842962 h 2014537"/>
              <a:gd name="connsiteX41" fmla="*/ 5953125 w 7080250"/>
              <a:gd name="connsiteY41" fmla="*/ 776287 h 2014537"/>
              <a:gd name="connsiteX42" fmla="*/ 6096000 w 7080250"/>
              <a:gd name="connsiteY42" fmla="*/ 700087 h 2014537"/>
              <a:gd name="connsiteX43" fmla="*/ 6297696 w 7080250"/>
              <a:gd name="connsiteY43" fmla="*/ 610381 h 2014537"/>
              <a:gd name="connsiteX44" fmla="*/ 6496050 w 7080250"/>
              <a:gd name="connsiteY44" fmla="*/ 471487 h 2014537"/>
              <a:gd name="connsiteX45" fmla="*/ 6686550 w 7080250"/>
              <a:gd name="connsiteY45" fmla="*/ 338137 h 2014537"/>
              <a:gd name="connsiteX46" fmla="*/ 6905625 w 7080250"/>
              <a:gd name="connsiteY46" fmla="*/ 166687 h 2014537"/>
              <a:gd name="connsiteX47" fmla="*/ 7058025 w 7080250"/>
              <a:gd name="connsiteY47" fmla="*/ 23812 h 2014537"/>
              <a:gd name="connsiteX48" fmla="*/ 7038975 w 7080250"/>
              <a:gd name="connsiteY48" fmla="*/ 23812 h 2014537"/>
              <a:gd name="connsiteX49" fmla="*/ 7019925 w 7080250"/>
              <a:gd name="connsiteY49" fmla="*/ 23812 h 2014537"/>
              <a:gd name="connsiteX50" fmla="*/ 7029450 w 7080250"/>
              <a:gd name="connsiteY50" fmla="*/ 33337 h 2014537"/>
              <a:gd name="connsiteX0" fmla="*/ 0 w 7080250"/>
              <a:gd name="connsiteY0" fmla="*/ 2014537 h 2014537"/>
              <a:gd name="connsiteX1" fmla="*/ 180975 w 7080250"/>
              <a:gd name="connsiteY1" fmla="*/ 1947862 h 2014537"/>
              <a:gd name="connsiteX2" fmla="*/ 276225 w 7080250"/>
              <a:gd name="connsiteY2" fmla="*/ 1909762 h 2014537"/>
              <a:gd name="connsiteX3" fmla="*/ 352425 w 7080250"/>
              <a:gd name="connsiteY3" fmla="*/ 1795462 h 2014537"/>
              <a:gd name="connsiteX4" fmla="*/ 466725 w 7080250"/>
              <a:gd name="connsiteY4" fmla="*/ 1862137 h 2014537"/>
              <a:gd name="connsiteX5" fmla="*/ 609600 w 7080250"/>
              <a:gd name="connsiteY5" fmla="*/ 1852612 h 2014537"/>
              <a:gd name="connsiteX6" fmla="*/ 781050 w 7080250"/>
              <a:gd name="connsiteY6" fmla="*/ 1804987 h 2014537"/>
              <a:gd name="connsiteX7" fmla="*/ 968876 w 7080250"/>
              <a:gd name="connsiteY7" fmla="*/ 1800200 h 2014537"/>
              <a:gd name="connsiteX8" fmla="*/ 1043405 w 7080250"/>
              <a:gd name="connsiteY8" fmla="*/ 1728192 h 2014537"/>
              <a:gd name="connsiteX9" fmla="*/ 1181100 w 7080250"/>
              <a:gd name="connsiteY9" fmla="*/ 1776412 h 2014537"/>
              <a:gd name="connsiteX10" fmla="*/ 1362075 w 7080250"/>
              <a:gd name="connsiteY10" fmla="*/ 1814512 h 2014537"/>
              <a:gd name="connsiteX11" fmla="*/ 1495425 w 7080250"/>
              <a:gd name="connsiteY11" fmla="*/ 1843087 h 2014537"/>
              <a:gd name="connsiteX12" fmla="*/ 1647825 w 7080250"/>
              <a:gd name="connsiteY12" fmla="*/ 1795462 h 2014537"/>
              <a:gd name="connsiteX13" fmla="*/ 1771650 w 7080250"/>
              <a:gd name="connsiteY13" fmla="*/ 1709737 h 2014537"/>
              <a:gd name="connsiteX14" fmla="*/ 1933575 w 7080250"/>
              <a:gd name="connsiteY14" fmla="*/ 1671637 h 2014537"/>
              <a:gd name="connsiteX15" fmla="*/ 2028825 w 7080250"/>
              <a:gd name="connsiteY15" fmla="*/ 1662112 h 2014537"/>
              <a:gd name="connsiteX16" fmla="*/ 2228850 w 7080250"/>
              <a:gd name="connsiteY16" fmla="*/ 1576387 h 2014537"/>
              <a:gd name="connsiteX17" fmla="*/ 2428875 w 7080250"/>
              <a:gd name="connsiteY17" fmla="*/ 1519237 h 2014537"/>
              <a:gd name="connsiteX18" fmla="*/ 2505075 w 7080250"/>
              <a:gd name="connsiteY18" fmla="*/ 1509712 h 2014537"/>
              <a:gd name="connsiteX19" fmla="*/ 2657475 w 7080250"/>
              <a:gd name="connsiteY19" fmla="*/ 1519237 h 2014537"/>
              <a:gd name="connsiteX20" fmla="*/ 2819400 w 7080250"/>
              <a:gd name="connsiteY20" fmla="*/ 1481137 h 2014537"/>
              <a:gd name="connsiteX21" fmla="*/ 2971800 w 7080250"/>
              <a:gd name="connsiteY21" fmla="*/ 1376362 h 2014537"/>
              <a:gd name="connsiteX22" fmla="*/ 3076575 w 7080250"/>
              <a:gd name="connsiteY22" fmla="*/ 1271587 h 2014537"/>
              <a:gd name="connsiteX23" fmla="*/ 3200400 w 7080250"/>
              <a:gd name="connsiteY23" fmla="*/ 1309687 h 2014537"/>
              <a:gd name="connsiteX24" fmla="*/ 3295650 w 7080250"/>
              <a:gd name="connsiteY24" fmla="*/ 1214437 h 2014537"/>
              <a:gd name="connsiteX25" fmla="*/ 3486150 w 7080250"/>
              <a:gd name="connsiteY25" fmla="*/ 1157287 h 2014537"/>
              <a:gd name="connsiteX26" fmla="*/ 3619500 w 7080250"/>
              <a:gd name="connsiteY26" fmla="*/ 1081087 h 2014537"/>
              <a:gd name="connsiteX27" fmla="*/ 3810000 w 7080250"/>
              <a:gd name="connsiteY27" fmla="*/ 1033462 h 2014537"/>
              <a:gd name="connsiteX28" fmla="*/ 3895725 w 7080250"/>
              <a:gd name="connsiteY28" fmla="*/ 966787 h 2014537"/>
              <a:gd name="connsiteX29" fmla="*/ 4010025 w 7080250"/>
              <a:gd name="connsiteY29" fmla="*/ 1014412 h 2014537"/>
              <a:gd name="connsiteX30" fmla="*/ 4124325 w 7080250"/>
              <a:gd name="connsiteY30" fmla="*/ 966787 h 2014537"/>
              <a:gd name="connsiteX31" fmla="*/ 4314825 w 7080250"/>
              <a:gd name="connsiteY31" fmla="*/ 995362 h 2014537"/>
              <a:gd name="connsiteX32" fmla="*/ 4371975 w 7080250"/>
              <a:gd name="connsiteY32" fmla="*/ 985837 h 2014537"/>
              <a:gd name="connsiteX33" fmla="*/ 4543425 w 7080250"/>
              <a:gd name="connsiteY33" fmla="*/ 1081087 h 2014537"/>
              <a:gd name="connsiteX34" fmla="*/ 4600575 w 7080250"/>
              <a:gd name="connsiteY34" fmla="*/ 1128712 h 2014537"/>
              <a:gd name="connsiteX35" fmla="*/ 4762500 w 7080250"/>
              <a:gd name="connsiteY35" fmla="*/ 1081087 h 2014537"/>
              <a:gd name="connsiteX36" fmla="*/ 4838700 w 7080250"/>
              <a:gd name="connsiteY36" fmla="*/ 1081087 h 2014537"/>
              <a:gd name="connsiteX37" fmla="*/ 5162550 w 7080250"/>
              <a:gd name="connsiteY37" fmla="*/ 995362 h 2014537"/>
              <a:gd name="connsiteX38" fmla="*/ 5410200 w 7080250"/>
              <a:gd name="connsiteY38" fmla="*/ 909637 h 2014537"/>
              <a:gd name="connsiteX39" fmla="*/ 5610225 w 7080250"/>
              <a:gd name="connsiteY39" fmla="*/ 871537 h 2014537"/>
              <a:gd name="connsiteX40" fmla="*/ 5743575 w 7080250"/>
              <a:gd name="connsiteY40" fmla="*/ 842962 h 2014537"/>
              <a:gd name="connsiteX41" fmla="*/ 5953125 w 7080250"/>
              <a:gd name="connsiteY41" fmla="*/ 776287 h 2014537"/>
              <a:gd name="connsiteX42" fmla="*/ 6096000 w 7080250"/>
              <a:gd name="connsiteY42" fmla="*/ 700087 h 2014537"/>
              <a:gd name="connsiteX43" fmla="*/ 6297696 w 7080250"/>
              <a:gd name="connsiteY43" fmla="*/ 574377 h 2014537"/>
              <a:gd name="connsiteX44" fmla="*/ 6496050 w 7080250"/>
              <a:gd name="connsiteY44" fmla="*/ 471487 h 2014537"/>
              <a:gd name="connsiteX45" fmla="*/ 6686550 w 7080250"/>
              <a:gd name="connsiteY45" fmla="*/ 338137 h 2014537"/>
              <a:gd name="connsiteX46" fmla="*/ 6905625 w 7080250"/>
              <a:gd name="connsiteY46" fmla="*/ 166687 h 2014537"/>
              <a:gd name="connsiteX47" fmla="*/ 7058025 w 7080250"/>
              <a:gd name="connsiteY47" fmla="*/ 23812 h 2014537"/>
              <a:gd name="connsiteX48" fmla="*/ 7038975 w 7080250"/>
              <a:gd name="connsiteY48" fmla="*/ 23812 h 2014537"/>
              <a:gd name="connsiteX49" fmla="*/ 7019925 w 7080250"/>
              <a:gd name="connsiteY49" fmla="*/ 23812 h 2014537"/>
              <a:gd name="connsiteX50" fmla="*/ 7029450 w 7080250"/>
              <a:gd name="connsiteY50" fmla="*/ 33337 h 2014537"/>
              <a:gd name="connsiteX0" fmla="*/ 0 w 7083425"/>
              <a:gd name="connsiteY0" fmla="*/ 2014537 h 2014537"/>
              <a:gd name="connsiteX1" fmla="*/ 180975 w 7083425"/>
              <a:gd name="connsiteY1" fmla="*/ 1947862 h 2014537"/>
              <a:gd name="connsiteX2" fmla="*/ 276225 w 7083425"/>
              <a:gd name="connsiteY2" fmla="*/ 1909762 h 2014537"/>
              <a:gd name="connsiteX3" fmla="*/ 352425 w 7083425"/>
              <a:gd name="connsiteY3" fmla="*/ 1795462 h 2014537"/>
              <a:gd name="connsiteX4" fmla="*/ 466725 w 7083425"/>
              <a:gd name="connsiteY4" fmla="*/ 1862137 h 2014537"/>
              <a:gd name="connsiteX5" fmla="*/ 609600 w 7083425"/>
              <a:gd name="connsiteY5" fmla="*/ 1852612 h 2014537"/>
              <a:gd name="connsiteX6" fmla="*/ 781050 w 7083425"/>
              <a:gd name="connsiteY6" fmla="*/ 1804987 h 2014537"/>
              <a:gd name="connsiteX7" fmla="*/ 968876 w 7083425"/>
              <a:gd name="connsiteY7" fmla="*/ 1800200 h 2014537"/>
              <a:gd name="connsiteX8" fmla="*/ 1043405 w 7083425"/>
              <a:gd name="connsiteY8" fmla="*/ 1728192 h 2014537"/>
              <a:gd name="connsiteX9" fmla="*/ 1181100 w 7083425"/>
              <a:gd name="connsiteY9" fmla="*/ 1776412 h 2014537"/>
              <a:gd name="connsiteX10" fmla="*/ 1362075 w 7083425"/>
              <a:gd name="connsiteY10" fmla="*/ 1814512 h 2014537"/>
              <a:gd name="connsiteX11" fmla="*/ 1495425 w 7083425"/>
              <a:gd name="connsiteY11" fmla="*/ 1843087 h 2014537"/>
              <a:gd name="connsiteX12" fmla="*/ 1647825 w 7083425"/>
              <a:gd name="connsiteY12" fmla="*/ 1795462 h 2014537"/>
              <a:gd name="connsiteX13" fmla="*/ 1771650 w 7083425"/>
              <a:gd name="connsiteY13" fmla="*/ 1709737 h 2014537"/>
              <a:gd name="connsiteX14" fmla="*/ 1933575 w 7083425"/>
              <a:gd name="connsiteY14" fmla="*/ 1671637 h 2014537"/>
              <a:gd name="connsiteX15" fmla="*/ 2028825 w 7083425"/>
              <a:gd name="connsiteY15" fmla="*/ 1662112 h 2014537"/>
              <a:gd name="connsiteX16" fmla="*/ 2228850 w 7083425"/>
              <a:gd name="connsiteY16" fmla="*/ 1576387 h 2014537"/>
              <a:gd name="connsiteX17" fmla="*/ 2428875 w 7083425"/>
              <a:gd name="connsiteY17" fmla="*/ 1519237 h 2014537"/>
              <a:gd name="connsiteX18" fmla="*/ 2505075 w 7083425"/>
              <a:gd name="connsiteY18" fmla="*/ 1509712 h 2014537"/>
              <a:gd name="connsiteX19" fmla="*/ 2657475 w 7083425"/>
              <a:gd name="connsiteY19" fmla="*/ 1519237 h 2014537"/>
              <a:gd name="connsiteX20" fmla="*/ 2819400 w 7083425"/>
              <a:gd name="connsiteY20" fmla="*/ 1481137 h 2014537"/>
              <a:gd name="connsiteX21" fmla="*/ 2971800 w 7083425"/>
              <a:gd name="connsiteY21" fmla="*/ 1376362 h 2014537"/>
              <a:gd name="connsiteX22" fmla="*/ 3076575 w 7083425"/>
              <a:gd name="connsiteY22" fmla="*/ 1271587 h 2014537"/>
              <a:gd name="connsiteX23" fmla="*/ 3200400 w 7083425"/>
              <a:gd name="connsiteY23" fmla="*/ 1309687 h 2014537"/>
              <a:gd name="connsiteX24" fmla="*/ 3295650 w 7083425"/>
              <a:gd name="connsiteY24" fmla="*/ 1214437 h 2014537"/>
              <a:gd name="connsiteX25" fmla="*/ 3486150 w 7083425"/>
              <a:gd name="connsiteY25" fmla="*/ 1157287 h 2014537"/>
              <a:gd name="connsiteX26" fmla="*/ 3619500 w 7083425"/>
              <a:gd name="connsiteY26" fmla="*/ 1081087 h 2014537"/>
              <a:gd name="connsiteX27" fmla="*/ 3810000 w 7083425"/>
              <a:gd name="connsiteY27" fmla="*/ 1033462 h 2014537"/>
              <a:gd name="connsiteX28" fmla="*/ 3895725 w 7083425"/>
              <a:gd name="connsiteY28" fmla="*/ 966787 h 2014537"/>
              <a:gd name="connsiteX29" fmla="*/ 4010025 w 7083425"/>
              <a:gd name="connsiteY29" fmla="*/ 1014412 h 2014537"/>
              <a:gd name="connsiteX30" fmla="*/ 4124325 w 7083425"/>
              <a:gd name="connsiteY30" fmla="*/ 966787 h 2014537"/>
              <a:gd name="connsiteX31" fmla="*/ 4314825 w 7083425"/>
              <a:gd name="connsiteY31" fmla="*/ 995362 h 2014537"/>
              <a:gd name="connsiteX32" fmla="*/ 4371975 w 7083425"/>
              <a:gd name="connsiteY32" fmla="*/ 985837 h 2014537"/>
              <a:gd name="connsiteX33" fmla="*/ 4543425 w 7083425"/>
              <a:gd name="connsiteY33" fmla="*/ 1081087 h 2014537"/>
              <a:gd name="connsiteX34" fmla="*/ 4600575 w 7083425"/>
              <a:gd name="connsiteY34" fmla="*/ 1128712 h 2014537"/>
              <a:gd name="connsiteX35" fmla="*/ 4762500 w 7083425"/>
              <a:gd name="connsiteY35" fmla="*/ 1081087 h 2014537"/>
              <a:gd name="connsiteX36" fmla="*/ 4838700 w 7083425"/>
              <a:gd name="connsiteY36" fmla="*/ 1081087 h 2014537"/>
              <a:gd name="connsiteX37" fmla="*/ 5162550 w 7083425"/>
              <a:gd name="connsiteY37" fmla="*/ 995362 h 2014537"/>
              <a:gd name="connsiteX38" fmla="*/ 5410200 w 7083425"/>
              <a:gd name="connsiteY38" fmla="*/ 909637 h 2014537"/>
              <a:gd name="connsiteX39" fmla="*/ 5610225 w 7083425"/>
              <a:gd name="connsiteY39" fmla="*/ 871537 h 2014537"/>
              <a:gd name="connsiteX40" fmla="*/ 5743575 w 7083425"/>
              <a:gd name="connsiteY40" fmla="*/ 842962 h 2014537"/>
              <a:gd name="connsiteX41" fmla="*/ 5953125 w 7083425"/>
              <a:gd name="connsiteY41" fmla="*/ 776287 h 2014537"/>
              <a:gd name="connsiteX42" fmla="*/ 6096000 w 7083425"/>
              <a:gd name="connsiteY42" fmla="*/ 700087 h 2014537"/>
              <a:gd name="connsiteX43" fmla="*/ 6297696 w 7083425"/>
              <a:gd name="connsiteY43" fmla="*/ 574377 h 2014537"/>
              <a:gd name="connsiteX44" fmla="*/ 6496050 w 7083425"/>
              <a:gd name="connsiteY44" fmla="*/ 471487 h 2014537"/>
              <a:gd name="connsiteX45" fmla="*/ 6686550 w 7083425"/>
              <a:gd name="connsiteY45" fmla="*/ 338137 h 2014537"/>
              <a:gd name="connsiteX46" fmla="*/ 6905625 w 7083425"/>
              <a:gd name="connsiteY46" fmla="*/ 166687 h 2014537"/>
              <a:gd name="connsiteX47" fmla="*/ 7058025 w 7083425"/>
              <a:gd name="connsiteY47" fmla="*/ 23812 h 2014537"/>
              <a:gd name="connsiteX48" fmla="*/ 7038975 w 7083425"/>
              <a:gd name="connsiteY48" fmla="*/ 23812 h 2014537"/>
              <a:gd name="connsiteX49" fmla="*/ 7019925 w 7083425"/>
              <a:gd name="connsiteY49" fmla="*/ 23812 h 2014537"/>
              <a:gd name="connsiteX50" fmla="*/ 7080250 w 7083425"/>
              <a:gd name="connsiteY50" fmla="*/ 70321 h 2014537"/>
              <a:gd name="connsiteX0" fmla="*/ 0 w 7083425"/>
              <a:gd name="connsiteY0" fmla="*/ 2014537 h 2014537"/>
              <a:gd name="connsiteX1" fmla="*/ 180975 w 7083425"/>
              <a:gd name="connsiteY1" fmla="*/ 1947862 h 2014537"/>
              <a:gd name="connsiteX2" fmla="*/ 276225 w 7083425"/>
              <a:gd name="connsiteY2" fmla="*/ 1909762 h 2014537"/>
              <a:gd name="connsiteX3" fmla="*/ 352425 w 7083425"/>
              <a:gd name="connsiteY3" fmla="*/ 1795462 h 2014537"/>
              <a:gd name="connsiteX4" fmla="*/ 466725 w 7083425"/>
              <a:gd name="connsiteY4" fmla="*/ 1862137 h 2014537"/>
              <a:gd name="connsiteX5" fmla="*/ 609600 w 7083425"/>
              <a:gd name="connsiteY5" fmla="*/ 1852612 h 2014537"/>
              <a:gd name="connsiteX6" fmla="*/ 781050 w 7083425"/>
              <a:gd name="connsiteY6" fmla="*/ 1804987 h 2014537"/>
              <a:gd name="connsiteX7" fmla="*/ 968876 w 7083425"/>
              <a:gd name="connsiteY7" fmla="*/ 1800200 h 2014537"/>
              <a:gd name="connsiteX8" fmla="*/ 1043405 w 7083425"/>
              <a:gd name="connsiteY8" fmla="*/ 1728192 h 2014537"/>
              <a:gd name="connsiteX9" fmla="*/ 1181100 w 7083425"/>
              <a:gd name="connsiteY9" fmla="*/ 1776412 h 2014537"/>
              <a:gd name="connsiteX10" fmla="*/ 1362075 w 7083425"/>
              <a:gd name="connsiteY10" fmla="*/ 1814512 h 2014537"/>
              <a:gd name="connsiteX11" fmla="*/ 1495425 w 7083425"/>
              <a:gd name="connsiteY11" fmla="*/ 1843087 h 2014537"/>
              <a:gd name="connsiteX12" fmla="*/ 1647825 w 7083425"/>
              <a:gd name="connsiteY12" fmla="*/ 1795462 h 2014537"/>
              <a:gd name="connsiteX13" fmla="*/ 1771650 w 7083425"/>
              <a:gd name="connsiteY13" fmla="*/ 1709737 h 2014537"/>
              <a:gd name="connsiteX14" fmla="*/ 1933575 w 7083425"/>
              <a:gd name="connsiteY14" fmla="*/ 1671637 h 2014537"/>
              <a:gd name="connsiteX15" fmla="*/ 2028825 w 7083425"/>
              <a:gd name="connsiteY15" fmla="*/ 1662112 h 2014537"/>
              <a:gd name="connsiteX16" fmla="*/ 2228850 w 7083425"/>
              <a:gd name="connsiteY16" fmla="*/ 1576387 h 2014537"/>
              <a:gd name="connsiteX17" fmla="*/ 2428875 w 7083425"/>
              <a:gd name="connsiteY17" fmla="*/ 1519237 h 2014537"/>
              <a:gd name="connsiteX18" fmla="*/ 2505075 w 7083425"/>
              <a:gd name="connsiteY18" fmla="*/ 1509712 h 2014537"/>
              <a:gd name="connsiteX19" fmla="*/ 2657475 w 7083425"/>
              <a:gd name="connsiteY19" fmla="*/ 1519237 h 2014537"/>
              <a:gd name="connsiteX20" fmla="*/ 2819400 w 7083425"/>
              <a:gd name="connsiteY20" fmla="*/ 1481137 h 2014537"/>
              <a:gd name="connsiteX21" fmla="*/ 2971800 w 7083425"/>
              <a:gd name="connsiteY21" fmla="*/ 1376362 h 2014537"/>
              <a:gd name="connsiteX22" fmla="*/ 3076575 w 7083425"/>
              <a:gd name="connsiteY22" fmla="*/ 1271587 h 2014537"/>
              <a:gd name="connsiteX23" fmla="*/ 3200400 w 7083425"/>
              <a:gd name="connsiteY23" fmla="*/ 1309687 h 2014537"/>
              <a:gd name="connsiteX24" fmla="*/ 3295650 w 7083425"/>
              <a:gd name="connsiteY24" fmla="*/ 1214437 h 2014537"/>
              <a:gd name="connsiteX25" fmla="*/ 3486150 w 7083425"/>
              <a:gd name="connsiteY25" fmla="*/ 1157287 h 2014537"/>
              <a:gd name="connsiteX26" fmla="*/ 3619500 w 7083425"/>
              <a:gd name="connsiteY26" fmla="*/ 1081087 h 2014537"/>
              <a:gd name="connsiteX27" fmla="*/ 3810000 w 7083425"/>
              <a:gd name="connsiteY27" fmla="*/ 1033462 h 2014537"/>
              <a:gd name="connsiteX28" fmla="*/ 3895725 w 7083425"/>
              <a:gd name="connsiteY28" fmla="*/ 966787 h 2014537"/>
              <a:gd name="connsiteX29" fmla="*/ 4010025 w 7083425"/>
              <a:gd name="connsiteY29" fmla="*/ 1014412 h 2014537"/>
              <a:gd name="connsiteX30" fmla="*/ 4124325 w 7083425"/>
              <a:gd name="connsiteY30" fmla="*/ 966787 h 2014537"/>
              <a:gd name="connsiteX31" fmla="*/ 4314825 w 7083425"/>
              <a:gd name="connsiteY31" fmla="*/ 995362 h 2014537"/>
              <a:gd name="connsiteX32" fmla="*/ 4371975 w 7083425"/>
              <a:gd name="connsiteY32" fmla="*/ 985837 h 2014537"/>
              <a:gd name="connsiteX33" fmla="*/ 4543425 w 7083425"/>
              <a:gd name="connsiteY33" fmla="*/ 1081087 h 2014537"/>
              <a:gd name="connsiteX34" fmla="*/ 4600575 w 7083425"/>
              <a:gd name="connsiteY34" fmla="*/ 1128712 h 2014537"/>
              <a:gd name="connsiteX35" fmla="*/ 4762500 w 7083425"/>
              <a:gd name="connsiteY35" fmla="*/ 1081087 h 2014537"/>
              <a:gd name="connsiteX36" fmla="*/ 4838700 w 7083425"/>
              <a:gd name="connsiteY36" fmla="*/ 1081087 h 2014537"/>
              <a:gd name="connsiteX37" fmla="*/ 5162550 w 7083425"/>
              <a:gd name="connsiteY37" fmla="*/ 995362 h 2014537"/>
              <a:gd name="connsiteX38" fmla="*/ 5410200 w 7083425"/>
              <a:gd name="connsiteY38" fmla="*/ 909637 h 2014537"/>
              <a:gd name="connsiteX39" fmla="*/ 5610225 w 7083425"/>
              <a:gd name="connsiteY39" fmla="*/ 871537 h 2014537"/>
              <a:gd name="connsiteX40" fmla="*/ 5743575 w 7083425"/>
              <a:gd name="connsiteY40" fmla="*/ 842962 h 2014537"/>
              <a:gd name="connsiteX41" fmla="*/ 5953125 w 7083425"/>
              <a:gd name="connsiteY41" fmla="*/ 776287 h 2014537"/>
              <a:gd name="connsiteX42" fmla="*/ 6096000 w 7083425"/>
              <a:gd name="connsiteY42" fmla="*/ 700087 h 2014537"/>
              <a:gd name="connsiteX43" fmla="*/ 6297696 w 7083425"/>
              <a:gd name="connsiteY43" fmla="*/ 574377 h 2014537"/>
              <a:gd name="connsiteX44" fmla="*/ 6496050 w 7083425"/>
              <a:gd name="connsiteY44" fmla="*/ 471487 h 2014537"/>
              <a:gd name="connsiteX45" fmla="*/ 6686550 w 7083425"/>
              <a:gd name="connsiteY45" fmla="*/ 338137 h 2014537"/>
              <a:gd name="connsiteX46" fmla="*/ 6905625 w 7083425"/>
              <a:gd name="connsiteY46" fmla="*/ 166687 h 2014537"/>
              <a:gd name="connsiteX47" fmla="*/ 7058025 w 7083425"/>
              <a:gd name="connsiteY47" fmla="*/ 23812 h 2014537"/>
              <a:gd name="connsiteX48" fmla="*/ 7019925 w 7083425"/>
              <a:gd name="connsiteY48" fmla="*/ 23812 h 2014537"/>
              <a:gd name="connsiteX49" fmla="*/ 7080250 w 7083425"/>
              <a:gd name="connsiteY49" fmla="*/ 70321 h 2014537"/>
              <a:gd name="connsiteX0" fmla="*/ 0 w 7083425"/>
              <a:gd name="connsiteY0" fmla="*/ 1990725 h 1990725"/>
              <a:gd name="connsiteX1" fmla="*/ 180975 w 7083425"/>
              <a:gd name="connsiteY1" fmla="*/ 1924050 h 1990725"/>
              <a:gd name="connsiteX2" fmla="*/ 276225 w 7083425"/>
              <a:gd name="connsiteY2" fmla="*/ 1885950 h 1990725"/>
              <a:gd name="connsiteX3" fmla="*/ 352425 w 7083425"/>
              <a:gd name="connsiteY3" fmla="*/ 1771650 h 1990725"/>
              <a:gd name="connsiteX4" fmla="*/ 466725 w 7083425"/>
              <a:gd name="connsiteY4" fmla="*/ 1838325 h 1990725"/>
              <a:gd name="connsiteX5" fmla="*/ 609600 w 7083425"/>
              <a:gd name="connsiteY5" fmla="*/ 1828800 h 1990725"/>
              <a:gd name="connsiteX6" fmla="*/ 781050 w 7083425"/>
              <a:gd name="connsiteY6" fmla="*/ 1781175 h 1990725"/>
              <a:gd name="connsiteX7" fmla="*/ 968876 w 7083425"/>
              <a:gd name="connsiteY7" fmla="*/ 1776388 h 1990725"/>
              <a:gd name="connsiteX8" fmla="*/ 1043405 w 7083425"/>
              <a:gd name="connsiteY8" fmla="*/ 1704380 h 1990725"/>
              <a:gd name="connsiteX9" fmla="*/ 1181100 w 7083425"/>
              <a:gd name="connsiteY9" fmla="*/ 1752600 h 1990725"/>
              <a:gd name="connsiteX10" fmla="*/ 1362075 w 7083425"/>
              <a:gd name="connsiteY10" fmla="*/ 1790700 h 1990725"/>
              <a:gd name="connsiteX11" fmla="*/ 1495425 w 7083425"/>
              <a:gd name="connsiteY11" fmla="*/ 1819275 h 1990725"/>
              <a:gd name="connsiteX12" fmla="*/ 1647825 w 7083425"/>
              <a:gd name="connsiteY12" fmla="*/ 1771650 h 1990725"/>
              <a:gd name="connsiteX13" fmla="*/ 1771650 w 7083425"/>
              <a:gd name="connsiteY13" fmla="*/ 1685925 h 1990725"/>
              <a:gd name="connsiteX14" fmla="*/ 1933575 w 7083425"/>
              <a:gd name="connsiteY14" fmla="*/ 1647825 h 1990725"/>
              <a:gd name="connsiteX15" fmla="*/ 2028825 w 7083425"/>
              <a:gd name="connsiteY15" fmla="*/ 1638300 h 1990725"/>
              <a:gd name="connsiteX16" fmla="*/ 2228850 w 7083425"/>
              <a:gd name="connsiteY16" fmla="*/ 1552575 h 1990725"/>
              <a:gd name="connsiteX17" fmla="*/ 2428875 w 7083425"/>
              <a:gd name="connsiteY17" fmla="*/ 1495425 h 1990725"/>
              <a:gd name="connsiteX18" fmla="*/ 2505075 w 7083425"/>
              <a:gd name="connsiteY18" fmla="*/ 1485900 h 1990725"/>
              <a:gd name="connsiteX19" fmla="*/ 2657475 w 7083425"/>
              <a:gd name="connsiteY19" fmla="*/ 1495425 h 1990725"/>
              <a:gd name="connsiteX20" fmla="*/ 2819400 w 7083425"/>
              <a:gd name="connsiteY20" fmla="*/ 1457325 h 1990725"/>
              <a:gd name="connsiteX21" fmla="*/ 2971800 w 7083425"/>
              <a:gd name="connsiteY21" fmla="*/ 1352550 h 1990725"/>
              <a:gd name="connsiteX22" fmla="*/ 3076575 w 7083425"/>
              <a:gd name="connsiteY22" fmla="*/ 1247775 h 1990725"/>
              <a:gd name="connsiteX23" fmla="*/ 3200400 w 7083425"/>
              <a:gd name="connsiteY23" fmla="*/ 1285875 h 1990725"/>
              <a:gd name="connsiteX24" fmla="*/ 3295650 w 7083425"/>
              <a:gd name="connsiteY24" fmla="*/ 1190625 h 1990725"/>
              <a:gd name="connsiteX25" fmla="*/ 3486150 w 7083425"/>
              <a:gd name="connsiteY25" fmla="*/ 1133475 h 1990725"/>
              <a:gd name="connsiteX26" fmla="*/ 3619500 w 7083425"/>
              <a:gd name="connsiteY26" fmla="*/ 1057275 h 1990725"/>
              <a:gd name="connsiteX27" fmla="*/ 3810000 w 7083425"/>
              <a:gd name="connsiteY27" fmla="*/ 1009650 h 1990725"/>
              <a:gd name="connsiteX28" fmla="*/ 3895725 w 7083425"/>
              <a:gd name="connsiteY28" fmla="*/ 942975 h 1990725"/>
              <a:gd name="connsiteX29" fmla="*/ 4010025 w 7083425"/>
              <a:gd name="connsiteY29" fmla="*/ 990600 h 1990725"/>
              <a:gd name="connsiteX30" fmla="*/ 4124325 w 7083425"/>
              <a:gd name="connsiteY30" fmla="*/ 942975 h 1990725"/>
              <a:gd name="connsiteX31" fmla="*/ 4314825 w 7083425"/>
              <a:gd name="connsiteY31" fmla="*/ 971550 h 1990725"/>
              <a:gd name="connsiteX32" fmla="*/ 4371975 w 7083425"/>
              <a:gd name="connsiteY32" fmla="*/ 962025 h 1990725"/>
              <a:gd name="connsiteX33" fmla="*/ 4543425 w 7083425"/>
              <a:gd name="connsiteY33" fmla="*/ 1057275 h 1990725"/>
              <a:gd name="connsiteX34" fmla="*/ 4600575 w 7083425"/>
              <a:gd name="connsiteY34" fmla="*/ 1104900 h 1990725"/>
              <a:gd name="connsiteX35" fmla="*/ 4762500 w 7083425"/>
              <a:gd name="connsiteY35" fmla="*/ 1057275 h 1990725"/>
              <a:gd name="connsiteX36" fmla="*/ 4838700 w 7083425"/>
              <a:gd name="connsiteY36" fmla="*/ 1057275 h 1990725"/>
              <a:gd name="connsiteX37" fmla="*/ 5162550 w 7083425"/>
              <a:gd name="connsiteY37" fmla="*/ 971550 h 1990725"/>
              <a:gd name="connsiteX38" fmla="*/ 5410200 w 7083425"/>
              <a:gd name="connsiteY38" fmla="*/ 885825 h 1990725"/>
              <a:gd name="connsiteX39" fmla="*/ 5610225 w 7083425"/>
              <a:gd name="connsiteY39" fmla="*/ 847725 h 1990725"/>
              <a:gd name="connsiteX40" fmla="*/ 5743575 w 7083425"/>
              <a:gd name="connsiteY40" fmla="*/ 819150 h 1990725"/>
              <a:gd name="connsiteX41" fmla="*/ 5953125 w 7083425"/>
              <a:gd name="connsiteY41" fmla="*/ 752475 h 1990725"/>
              <a:gd name="connsiteX42" fmla="*/ 6096000 w 7083425"/>
              <a:gd name="connsiteY42" fmla="*/ 676275 h 1990725"/>
              <a:gd name="connsiteX43" fmla="*/ 6297696 w 7083425"/>
              <a:gd name="connsiteY43" fmla="*/ 550565 h 1990725"/>
              <a:gd name="connsiteX44" fmla="*/ 6496050 w 7083425"/>
              <a:gd name="connsiteY44" fmla="*/ 447675 h 1990725"/>
              <a:gd name="connsiteX45" fmla="*/ 6686550 w 7083425"/>
              <a:gd name="connsiteY45" fmla="*/ 314325 h 1990725"/>
              <a:gd name="connsiteX46" fmla="*/ 6905625 w 7083425"/>
              <a:gd name="connsiteY46" fmla="*/ 142875 h 1990725"/>
              <a:gd name="connsiteX47" fmla="*/ 7019925 w 7083425"/>
              <a:gd name="connsiteY47" fmla="*/ 0 h 1990725"/>
              <a:gd name="connsiteX48" fmla="*/ 7080250 w 7083425"/>
              <a:gd name="connsiteY48" fmla="*/ 46509 h 1990725"/>
              <a:gd name="connsiteX0" fmla="*/ 0 w 7080250"/>
              <a:gd name="connsiteY0" fmla="*/ 1944216 h 1944216"/>
              <a:gd name="connsiteX1" fmla="*/ 180975 w 7080250"/>
              <a:gd name="connsiteY1" fmla="*/ 1877541 h 1944216"/>
              <a:gd name="connsiteX2" fmla="*/ 276225 w 7080250"/>
              <a:gd name="connsiteY2" fmla="*/ 1839441 h 1944216"/>
              <a:gd name="connsiteX3" fmla="*/ 352425 w 7080250"/>
              <a:gd name="connsiteY3" fmla="*/ 1725141 h 1944216"/>
              <a:gd name="connsiteX4" fmla="*/ 466725 w 7080250"/>
              <a:gd name="connsiteY4" fmla="*/ 1791816 h 1944216"/>
              <a:gd name="connsiteX5" fmla="*/ 609600 w 7080250"/>
              <a:gd name="connsiteY5" fmla="*/ 1782291 h 1944216"/>
              <a:gd name="connsiteX6" fmla="*/ 781050 w 7080250"/>
              <a:gd name="connsiteY6" fmla="*/ 1734666 h 1944216"/>
              <a:gd name="connsiteX7" fmla="*/ 968876 w 7080250"/>
              <a:gd name="connsiteY7" fmla="*/ 1729879 h 1944216"/>
              <a:gd name="connsiteX8" fmla="*/ 1043405 w 7080250"/>
              <a:gd name="connsiteY8" fmla="*/ 1657871 h 1944216"/>
              <a:gd name="connsiteX9" fmla="*/ 1181100 w 7080250"/>
              <a:gd name="connsiteY9" fmla="*/ 1706091 h 1944216"/>
              <a:gd name="connsiteX10" fmla="*/ 1362075 w 7080250"/>
              <a:gd name="connsiteY10" fmla="*/ 1744191 h 1944216"/>
              <a:gd name="connsiteX11" fmla="*/ 1495425 w 7080250"/>
              <a:gd name="connsiteY11" fmla="*/ 1772766 h 1944216"/>
              <a:gd name="connsiteX12" fmla="*/ 1647825 w 7080250"/>
              <a:gd name="connsiteY12" fmla="*/ 1725141 h 1944216"/>
              <a:gd name="connsiteX13" fmla="*/ 1771650 w 7080250"/>
              <a:gd name="connsiteY13" fmla="*/ 1639416 h 1944216"/>
              <a:gd name="connsiteX14" fmla="*/ 1933575 w 7080250"/>
              <a:gd name="connsiteY14" fmla="*/ 1601316 h 1944216"/>
              <a:gd name="connsiteX15" fmla="*/ 2028825 w 7080250"/>
              <a:gd name="connsiteY15" fmla="*/ 1591791 h 1944216"/>
              <a:gd name="connsiteX16" fmla="*/ 2228850 w 7080250"/>
              <a:gd name="connsiteY16" fmla="*/ 1506066 h 1944216"/>
              <a:gd name="connsiteX17" fmla="*/ 2428875 w 7080250"/>
              <a:gd name="connsiteY17" fmla="*/ 1448916 h 1944216"/>
              <a:gd name="connsiteX18" fmla="*/ 2505075 w 7080250"/>
              <a:gd name="connsiteY18" fmla="*/ 1439391 h 1944216"/>
              <a:gd name="connsiteX19" fmla="*/ 2657475 w 7080250"/>
              <a:gd name="connsiteY19" fmla="*/ 1448916 h 1944216"/>
              <a:gd name="connsiteX20" fmla="*/ 2819400 w 7080250"/>
              <a:gd name="connsiteY20" fmla="*/ 1410816 h 1944216"/>
              <a:gd name="connsiteX21" fmla="*/ 2971800 w 7080250"/>
              <a:gd name="connsiteY21" fmla="*/ 1306041 h 1944216"/>
              <a:gd name="connsiteX22" fmla="*/ 3076575 w 7080250"/>
              <a:gd name="connsiteY22" fmla="*/ 1201266 h 1944216"/>
              <a:gd name="connsiteX23" fmla="*/ 3200400 w 7080250"/>
              <a:gd name="connsiteY23" fmla="*/ 1239366 h 1944216"/>
              <a:gd name="connsiteX24" fmla="*/ 3295650 w 7080250"/>
              <a:gd name="connsiteY24" fmla="*/ 1144116 h 1944216"/>
              <a:gd name="connsiteX25" fmla="*/ 3486150 w 7080250"/>
              <a:gd name="connsiteY25" fmla="*/ 1086966 h 1944216"/>
              <a:gd name="connsiteX26" fmla="*/ 3619500 w 7080250"/>
              <a:gd name="connsiteY26" fmla="*/ 1010766 h 1944216"/>
              <a:gd name="connsiteX27" fmla="*/ 3810000 w 7080250"/>
              <a:gd name="connsiteY27" fmla="*/ 963141 h 1944216"/>
              <a:gd name="connsiteX28" fmla="*/ 3895725 w 7080250"/>
              <a:gd name="connsiteY28" fmla="*/ 896466 h 1944216"/>
              <a:gd name="connsiteX29" fmla="*/ 4010025 w 7080250"/>
              <a:gd name="connsiteY29" fmla="*/ 944091 h 1944216"/>
              <a:gd name="connsiteX30" fmla="*/ 4124325 w 7080250"/>
              <a:gd name="connsiteY30" fmla="*/ 896466 h 1944216"/>
              <a:gd name="connsiteX31" fmla="*/ 4314825 w 7080250"/>
              <a:gd name="connsiteY31" fmla="*/ 925041 h 1944216"/>
              <a:gd name="connsiteX32" fmla="*/ 4371975 w 7080250"/>
              <a:gd name="connsiteY32" fmla="*/ 915516 h 1944216"/>
              <a:gd name="connsiteX33" fmla="*/ 4543425 w 7080250"/>
              <a:gd name="connsiteY33" fmla="*/ 1010766 h 1944216"/>
              <a:gd name="connsiteX34" fmla="*/ 4600575 w 7080250"/>
              <a:gd name="connsiteY34" fmla="*/ 1058391 h 1944216"/>
              <a:gd name="connsiteX35" fmla="*/ 4762500 w 7080250"/>
              <a:gd name="connsiteY35" fmla="*/ 1010766 h 1944216"/>
              <a:gd name="connsiteX36" fmla="*/ 4838700 w 7080250"/>
              <a:gd name="connsiteY36" fmla="*/ 1010766 h 1944216"/>
              <a:gd name="connsiteX37" fmla="*/ 5162550 w 7080250"/>
              <a:gd name="connsiteY37" fmla="*/ 925041 h 1944216"/>
              <a:gd name="connsiteX38" fmla="*/ 5410200 w 7080250"/>
              <a:gd name="connsiteY38" fmla="*/ 839316 h 1944216"/>
              <a:gd name="connsiteX39" fmla="*/ 5610225 w 7080250"/>
              <a:gd name="connsiteY39" fmla="*/ 801216 h 1944216"/>
              <a:gd name="connsiteX40" fmla="*/ 5743575 w 7080250"/>
              <a:gd name="connsiteY40" fmla="*/ 772641 h 1944216"/>
              <a:gd name="connsiteX41" fmla="*/ 5953125 w 7080250"/>
              <a:gd name="connsiteY41" fmla="*/ 705966 h 1944216"/>
              <a:gd name="connsiteX42" fmla="*/ 6096000 w 7080250"/>
              <a:gd name="connsiteY42" fmla="*/ 629766 h 1944216"/>
              <a:gd name="connsiteX43" fmla="*/ 6297696 w 7080250"/>
              <a:gd name="connsiteY43" fmla="*/ 504056 h 1944216"/>
              <a:gd name="connsiteX44" fmla="*/ 6496050 w 7080250"/>
              <a:gd name="connsiteY44" fmla="*/ 401166 h 1944216"/>
              <a:gd name="connsiteX45" fmla="*/ 6686550 w 7080250"/>
              <a:gd name="connsiteY45" fmla="*/ 267816 h 1944216"/>
              <a:gd name="connsiteX46" fmla="*/ 6905625 w 7080250"/>
              <a:gd name="connsiteY46" fmla="*/ 96366 h 1944216"/>
              <a:gd name="connsiteX47" fmla="*/ 7080250 w 7080250"/>
              <a:gd name="connsiteY47" fmla="*/ 0 h 1944216"/>
              <a:gd name="connsiteX0" fmla="*/ 0 w 7080250"/>
              <a:gd name="connsiteY0" fmla="*/ 1980221 h 1980221"/>
              <a:gd name="connsiteX1" fmla="*/ 180975 w 7080250"/>
              <a:gd name="connsiteY1" fmla="*/ 1913546 h 1980221"/>
              <a:gd name="connsiteX2" fmla="*/ 276225 w 7080250"/>
              <a:gd name="connsiteY2" fmla="*/ 1875446 h 1980221"/>
              <a:gd name="connsiteX3" fmla="*/ 352425 w 7080250"/>
              <a:gd name="connsiteY3" fmla="*/ 1761146 h 1980221"/>
              <a:gd name="connsiteX4" fmla="*/ 466725 w 7080250"/>
              <a:gd name="connsiteY4" fmla="*/ 1827821 h 1980221"/>
              <a:gd name="connsiteX5" fmla="*/ 609600 w 7080250"/>
              <a:gd name="connsiteY5" fmla="*/ 1818296 h 1980221"/>
              <a:gd name="connsiteX6" fmla="*/ 781050 w 7080250"/>
              <a:gd name="connsiteY6" fmla="*/ 1770671 h 1980221"/>
              <a:gd name="connsiteX7" fmla="*/ 968876 w 7080250"/>
              <a:gd name="connsiteY7" fmla="*/ 1765884 h 1980221"/>
              <a:gd name="connsiteX8" fmla="*/ 1043405 w 7080250"/>
              <a:gd name="connsiteY8" fmla="*/ 1693876 h 1980221"/>
              <a:gd name="connsiteX9" fmla="*/ 1181100 w 7080250"/>
              <a:gd name="connsiteY9" fmla="*/ 1742096 h 1980221"/>
              <a:gd name="connsiteX10" fmla="*/ 1362075 w 7080250"/>
              <a:gd name="connsiteY10" fmla="*/ 1780196 h 1980221"/>
              <a:gd name="connsiteX11" fmla="*/ 1495425 w 7080250"/>
              <a:gd name="connsiteY11" fmla="*/ 1808771 h 1980221"/>
              <a:gd name="connsiteX12" fmla="*/ 1647825 w 7080250"/>
              <a:gd name="connsiteY12" fmla="*/ 1761146 h 1980221"/>
              <a:gd name="connsiteX13" fmla="*/ 1771650 w 7080250"/>
              <a:gd name="connsiteY13" fmla="*/ 1675421 h 1980221"/>
              <a:gd name="connsiteX14" fmla="*/ 1933575 w 7080250"/>
              <a:gd name="connsiteY14" fmla="*/ 1637321 h 1980221"/>
              <a:gd name="connsiteX15" fmla="*/ 2028825 w 7080250"/>
              <a:gd name="connsiteY15" fmla="*/ 1627796 h 1980221"/>
              <a:gd name="connsiteX16" fmla="*/ 2228850 w 7080250"/>
              <a:gd name="connsiteY16" fmla="*/ 1542071 h 1980221"/>
              <a:gd name="connsiteX17" fmla="*/ 2428875 w 7080250"/>
              <a:gd name="connsiteY17" fmla="*/ 1484921 h 1980221"/>
              <a:gd name="connsiteX18" fmla="*/ 2505075 w 7080250"/>
              <a:gd name="connsiteY18" fmla="*/ 1475396 h 1980221"/>
              <a:gd name="connsiteX19" fmla="*/ 2657475 w 7080250"/>
              <a:gd name="connsiteY19" fmla="*/ 1484921 h 1980221"/>
              <a:gd name="connsiteX20" fmla="*/ 2819400 w 7080250"/>
              <a:gd name="connsiteY20" fmla="*/ 1446821 h 1980221"/>
              <a:gd name="connsiteX21" fmla="*/ 2971800 w 7080250"/>
              <a:gd name="connsiteY21" fmla="*/ 1342046 h 1980221"/>
              <a:gd name="connsiteX22" fmla="*/ 3076575 w 7080250"/>
              <a:gd name="connsiteY22" fmla="*/ 1237271 h 1980221"/>
              <a:gd name="connsiteX23" fmla="*/ 3200400 w 7080250"/>
              <a:gd name="connsiteY23" fmla="*/ 1275371 h 1980221"/>
              <a:gd name="connsiteX24" fmla="*/ 3295650 w 7080250"/>
              <a:gd name="connsiteY24" fmla="*/ 1180121 h 1980221"/>
              <a:gd name="connsiteX25" fmla="*/ 3486150 w 7080250"/>
              <a:gd name="connsiteY25" fmla="*/ 1122971 h 1980221"/>
              <a:gd name="connsiteX26" fmla="*/ 3619500 w 7080250"/>
              <a:gd name="connsiteY26" fmla="*/ 1046771 h 1980221"/>
              <a:gd name="connsiteX27" fmla="*/ 3810000 w 7080250"/>
              <a:gd name="connsiteY27" fmla="*/ 999146 h 1980221"/>
              <a:gd name="connsiteX28" fmla="*/ 3895725 w 7080250"/>
              <a:gd name="connsiteY28" fmla="*/ 932471 h 1980221"/>
              <a:gd name="connsiteX29" fmla="*/ 4010025 w 7080250"/>
              <a:gd name="connsiteY29" fmla="*/ 980096 h 1980221"/>
              <a:gd name="connsiteX30" fmla="*/ 4124325 w 7080250"/>
              <a:gd name="connsiteY30" fmla="*/ 932471 h 1980221"/>
              <a:gd name="connsiteX31" fmla="*/ 4314825 w 7080250"/>
              <a:gd name="connsiteY31" fmla="*/ 961046 h 1980221"/>
              <a:gd name="connsiteX32" fmla="*/ 4371975 w 7080250"/>
              <a:gd name="connsiteY32" fmla="*/ 951521 h 1980221"/>
              <a:gd name="connsiteX33" fmla="*/ 4543425 w 7080250"/>
              <a:gd name="connsiteY33" fmla="*/ 1046771 h 1980221"/>
              <a:gd name="connsiteX34" fmla="*/ 4600575 w 7080250"/>
              <a:gd name="connsiteY34" fmla="*/ 1094396 h 1980221"/>
              <a:gd name="connsiteX35" fmla="*/ 4762500 w 7080250"/>
              <a:gd name="connsiteY35" fmla="*/ 1046771 h 1980221"/>
              <a:gd name="connsiteX36" fmla="*/ 4838700 w 7080250"/>
              <a:gd name="connsiteY36" fmla="*/ 1046771 h 1980221"/>
              <a:gd name="connsiteX37" fmla="*/ 5162550 w 7080250"/>
              <a:gd name="connsiteY37" fmla="*/ 961046 h 1980221"/>
              <a:gd name="connsiteX38" fmla="*/ 5410200 w 7080250"/>
              <a:gd name="connsiteY38" fmla="*/ 875321 h 1980221"/>
              <a:gd name="connsiteX39" fmla="*/ 5610225 w 7080250"/>
              <a:gd name="connsiteY39" fmla="*/ 837221 h 1980221"/>
              <a:gd name="connsiteX40" fmla="*/ 5743575 w 7080250"/>
              <a:gd name="connsiteY40" fmla="*/ 808646 h 1980221"/>
              <a:gd name="connsiteX41" fmla="*/ 5953125 w 7080250"/>
              <a:gd name="connsiteY41" fmla="*/ 741971 h 1980221"/>
              <a:gd name="connsiteX42" fmla="*/ 6096000 w 7080250"/>
              <a:gd name="connsiteY42" fmla="*/ 665771 h 1980221"/>
              <a:gd name="connsiteX43" fmla="*/ 6297696 w 7080250"/>
              <a:gd name="connsiteY43" fmla="*/ 540061 h 1980221"/>
              <a:gd name="connsiteX44" fmla="*/ 6496050 w 7080250"/>
              <a:gd name="connsiteY44" fmla="*/ 437171 h 1980221"/>
              <a:gd name="connsiteX45" fmla="*/ 6686550 w 7080250"/>
              <a:gd name="connsiteY45" fmla="*/ 303821 h 1980221"/>
              <a:gd name="connsiteX46" fmla="*/ 6905625 w 7080250"/>
              <a:gd name="connsiteY46" fmla="*/ 132371 h 1980221"/>
              <a:gd name="connsiteX47" fmla="*/ 7080250 w 7080250"/>
              <a:gd name="connsiteY47" fmla="*/ 0 h 1980221"/>
              <a:gd name="connsiteX0" fmla="*/ 0 w 7080250"/>
              <a:gd name="connsiteY0" fmla="*/ 1980221 h 1980221"/>
              <a:gd name="connsiteX1" fmla="*/ 180975 w 7080250"/>
              <a:gd name="connsiteY1" fmla="*/ 1913546 h 1980221"/>
              <a:gd name="connsiteX2" fmla="*/ 276225 w 7080250"/>
              <a:gd name="connsiteY2" fmla="*/ 1875446 h 1980221"/>
              <a:gd name="connsiteX3" fmla="*/ 352425 w 7080250"/>
              <a:gd name="connsiteY3" fmla="*/ 1761146 h 1980221"/>
              <a:gd name="connsiteX4" fmla="*/ 466725 w 7080250"/>
              <a:gd name="connsiteY4" fmla="*/ 1827821 h 1980221"/>
              <a:gd name="connsiteX5" fmla="*/ 609600 w 7080250"/>
              <a:gd name="connsiteY5" fmla="*/ 1818296 h 1980221"/>
              <a:gd name="connsiteX6" fmla="*/ 781050 w 7080250"/>
              <a:gd name="connsiteY6" fmla="*/ 1770671 h 1980221"/>
              <a:gd name="connsiteX7" fmla="*/ 968876 w 7080250"/>
              <a:gd name="connsiteY7" fmla="*/ 1765884 h 1980221"/>
              <a:gd name="connsiteX8" fmla="*/ 1043405 w 7080250"/>
              <a:gd name="connsiteY8" fmla="*/ 1693876 h 1980221"/>
              <a:gd name="connsiteX9" fmla="*/ 1192463 w 7080250"/>
              <a:gd name="connsiteY9" fmla="*/ 1728193 h 1980221"/>
              <a:gd name="connsiteX10" fmla="*/ 1362075 w 7080250"/>
              <a:gd name="connsiteY10" fmla="*/ 1780196 h 1980221"/>
              <a:gd name="connsiteX11" fmla="*/ 1495425 w 7080250"/>
              <a:gd name="connsiteY11" fmla="*/ 1808771 h 1980221"/>
              <a:gd name="connsiteX12" fmla="*/ 1647825 w 7080250"/>
              <a:gd name="connsiteY12" fmla="*/ 1761146 h 1980221"/>
              <a:gd name="connsiteX13" fmla="*/ 1771650 w 7080250"/>
              <a:gd name="connsiteY13" fmla="*/ 1675421 h 1980221"/>
              <a:gd name="connsiteX14" fmla="*/ 1933575 w 7080250"/>
              <a:gd name="connsiteY14" fmla="*/ 1637321 h 1980221"/>
              <a:gd name="connsiteX15" fmla="*/ 2028825 w 7080250"/>
              <a:gd name="connsiteY15" fmla="*/ 1627796 h 1980221"/>
              <a:gd name="connsiteX16" fmla="*/ 2228850 w 7080250"/>
              <a:gd name="connsiteY16" fmla="*/ 1542071 h 1980221"/>
              <a:gd name="connsiteX17" fmla="*/ 2428875 w 7080250"/>
              <a:gd name="connsiteY17" fmla="*/ 1484921 h 1980221"/>
              <a:gd name="connsiteX18" fmla="*/ 2505075 w 7080250"/>
              <a:gd name="connsiteY18" fmla="*/ 1475396 h 1980221"/>
              <a:gd name="connsiteX19" fmla="*/ 2657475 w 7080250"/>
              <a:gd name="connsiteY19" fmla="*/ 1484921 h 1980221"/>
              <a:gd name="connsiteX20" fmla="*/ 2819400 w 7080250"/>
              <a:gd name="connsiteY20" fmla="*/ 1446821 h 1980221"/>
              <a:gd name="connsiteX21" fmla="*/ 2971800 w 7080250"/>
              <a:gd name="connsiteY21" fmla="*/ 1342046 h 1980221"/>
              <a:gd name="connsiteX22" fmla="*/ 3076575 w 7080250"/>
              <a:gd name="connsiteY22" fmla="*/ 1237271 h 1980221"/>
              <a:gd name="connsiteX23" fmla="*/ 3200400 w 7080250"/>
              <a:gd name="connsiteY23" fmla="*/ 1275371 h 1980221"/>
              <a:gd name="connsiteX24" fmla="*/ 3295650 w 7080250"/>
              <a:gd name="connsiteY24" fmla="*/ 1180121 h 1980221"/>
              <a:gd name="connsiteX25" fmla="*/ 3486150 w 7080250"/>
              <a:gd name="connsiteY25" fmla="*/ 1122971 h 1980221"/>
              <a:gd name="connsiteX26" fmla="*/ 3619500 w 7080250"/>
              <a:gd name="connsiteY26" fmla="*/ 1046771 h 1980221"/>
              <a:gd name="connsiteX27" fmla="*/ 3810000 w 7080250"/>
              <a:gd name="connsiteY27" fmla="*/ 999146 h 1980221"/>
              <a:gd name="connsiteX28" fmla="*/ 3895725 w 7080250"/>
              <a:gd name="connsiteY28" fmla="*/ 932471 h 1980221"/>
              <a:gd name="connsiteX29" fmla="*/ 4010025 w 7080250"/>
              <a:gd name="connsiteY29" fmla="*/ 980096 h 1980221"/>
              <a:gd name="connsiteX30" fmla="*/ 4124325 w 7080250"/>
              <a:gd name="connsiteY30" fmla="*/ 932471 h 1980221"/>
              <a:gd name="connsiteX31" fmla="*/ 4314825 w 7080250"/>
              <a:gd name="connsiteY31" fmla="*/ 961046 h 1980221"/>
              <a:gd name="connsiteX32" fmla="*/ 4371975 w 7080250"/>
              <a:gd name="connsiteY32" fmla="*/ 951521 h 1980221"/>
              <a:gd name="connsiteX33" fmla="*/ 4543425 w 7080250"/>
              <a:gd name="connsiteY33" fmla="*/ 1046771 h 1980221"/>
              <a:gd name="connsiteX34" fmla="*/ 4600575 w 7080250"/>
              <a:gd name="connsiteY34" fmla="*/ 1094396 h 1980221"/>
              <a:gd name="connsiteX35" fmla="*/ 4762500 w 7080250"/>
              <a:gd name="connsiteY35" fmla="*/ 1046771 h 1980221"/>
              <a:gd name="connsiteX36" fmla="*/ 4838700 w 7080250"/>
              <a:gd name="connsiteY36" fmla="*/ 1046771 h 1980221"/>
              <a:gd name="connsiteX37" fmla="*/ 5162550 w 7080250"/>
              <a:gd name="connsiteY37" fmla="*/ 961046 h 1980221"/>
              <a:gd name="connsiteX38" fmla="*/ 5410200 w 7080250"/>
              <a:gd name="connsiteY38" fmla="*/ 875321 h 1980221"/>
              <a:gd name="connsiteX39" fmla="*/ 5610225 w 7080250"/>
              <a:gd name="connsiteY39" fmla="*/ 837221 h 1980221"/>
              <a:gd name="connsiteX40" fmla="*/ 5743575 w 7080250"/>
              <a:gd name="connsiteY40" fmla="*/ 808646 h 1980221"/>
              <a:gd name="connsiteX41" fmla="*/ 5953125 w 7080250"/>
              <a:gd name="connsiteY41" fmla="*/ 741971 h 1980221"/>
              <a:gd name="connsiteX42" fmla="*/ 6096000 w 7080250"/>
              <a:gd name="connsiteY42" fmla="*/ 665771 h 1980221"/>
              <a:gd name="connsiteX43" fmla="*/ 6297696 w 7080250"/>
              <a:gd name="connsiteY43" fmla="*/ 540061 h 1980221"/>
              <a:gd name="connsiteX44" fmla="*/ 6496050 w 7080250"/>
              <a:gd name="connsiteY44" fmla="*/ 437171 h 1980221"/>
              <a:gd name="connsiteX45" fmla="*/ 6686550 w 7080250"/>
              <a:gd name="connsiteY45" fmla="*/ 303821 h 1980221"/>
              <a:gd name="connsiteX46" fmla="*/ 6905625 w 7080250"/>
              <a:gd name="connsiteY46" fmla="*/ 132371 h 1980221"/>
              <a:gd name="connsiteX47" fmla="*/ 7080250 w 7080250"/>
              <a:gd name="connsiteY47" fmla="*/ 0 h 1980221"/>
              <a:gd name="connsiteX0" fmla="*/ 0 w 7080250"/>
              <a:gd name="connsiteY0" fmla="*/ 1980221 h 1980221"/>
              <a:gd name="connsiteX1" fmla="*/ 180975 w 7080250"/>
              <a:gd name="connsiteY1" fmla="*/ 1913546 h 1980221"/>
              <a:gd name="connsiteX2" fmla="*/ 276225 w 7080250"/>
              <a:gd name="connsiteY2" fmla="*/ 1875446 h 1980221"/>
              <a:gd name="connsiteX3" fmla="*/ 352425 w 7080250"/>
              <a:gd name="connsiteY3" fmla="*/ 1761146 h 1980221"/>
              <a:gd name="connsiteX4" fmla="*/ 466725 w 7080250"/>
              <a:gd name="connsiteY4" fmla="*/ 1827821 h 1980221"/>
              <a:gd name="connsiteX5" fmla="*/ 609600 w 7080250"/>
              <a:gd name="connsiteY5" fmla="*/ 1818296 h 1980221"/>
              <a:gd name="connsiteX6" fmla="*/ 781050 w 7080250"/>
              <a:gd name="connsiteY6" fmla="*/ 1770671 h 1980221"/>
              <a:gd name="connsiteX7" fmla="*/ 968876 w 7080250"/>
              <a:gd name="connsiteY7" fmla="*/ 1765884 h 1980221"/>
              <a:gd name="connsiteX8" fmla="*/ 1080670 w 7080250"/>
              <a:gd name="connsiteY8" fmla="*/ 1620181 h 1980221"/>
              <a:gd name="connsiteX9" fmla="*/ 1192463 w 7080250"/>
              <a:gd name="connsiteY9" fmla="*/ 1728193 h 1980221"/>
              <a:gd name="connsiteX10" fmla="*/ 1362075 w 7080250"/>
              <a:gd name="connsiteY10" fmla="*/ 1780196 h 1980221"/>
              <a:gd name="connsiteX11" fmla="*/ 1495425 w 7080250"/>
              <a:gd name="connsiteY11" fmla="*/ 1808771 h 1980221"/>
              <a:gd name="connsiteX12" fmla="*/ 1647825 w 7080250"/>
              <a:gd name="connsiteY12" fmla="*/ 1761146 h 1980221"/>
              <a:gd name="connsiteX13" fmla="*/ 1771650 w 7080250"/>
              <a:gd name="connsiteY13" fmla="*/ 1675421 h 1980221"/>
              <a:gd name="connsiteX14" fmla="*/ 1933575 w 7080250"/>
              <a:gd name="connsiteY14" fmla="*/ 1637321 h 1980221"/>
              <a:gd name="connsiteX15" fmla="*/ 2028825 w 7080250"/>
              <a:gd name="connsiteY15" fmla="*/ 1627796 h 1980221"/>
              <a:gd name="connsiteX16" fmla="*/ 2228850 w 7080250"/>
              <a:gd name="connsiteY16" fmla="*/ 1542071 h 1980221"/>
              <a:gd name="connsiteX17" fmla="*/ 2428875 w 7080250"/>
              <a:gd name="connsiteY17" fmla="*/ 1484921 h 1980221"/>
              <a:gd name="connsiteX18" fmla="*/ 2505075 w 7080250"/>
              <a:gd name="connsiteY18" fmla="*/ 1475396 h 1980221"/>
              <a:gd name="connsiteX19" fmla="*/ 2657475 w 7080250"/>
              <a:gd name="connsiteY19" fmla="*/ 1484921 h 1980221"/>
              <a:gd name="connsiteX20" fmla="*/ 2819400 w 7080250"/>
              <a:gd name="connsiteY20" fmla="*/ 1446821 h 1980221"/>
              <a:gd name="connsiteX21" fmla="*/ 2971800 w 7080250"/>
              <a:gd name="connsiteY21" fmla="*/ 1342046 h 1980221"/>
              <a:gd name="connsiteX22" fmla="*/ 3076575 w 7080250"/>
              <a:gd name="connsiteY22" fmla="*/ 1237271 h 1980221"/>
              <a:gd name="connsiteX23" fmla="*/ 3200400 w 7080250"/>
              <a:gd name="connsiteY23" fmla="*/ 1275371 h 1980221"/>
              <a:gd name="connsiteX24" fmla="*/ 3295650 w 7080250"/>
              <a:gd name="connsiteY24" fmla="*/ 1180121 h 1980221"/>
              <a:gd name="connsiteX25" fmla="*/ 3486150 w 7080250"/>
              <a:gd name="connsiteY25" fmla="*/ 1122971 h 1980221"/>
              <a:gd name="connsiteX26" fmla="*/ 3619500 w 7080250"/>
              <a:gd name="connsiteY26" fmla="*/ 1046771 h 1980221"/>
              <a:gd name="connsiteX27" fmla="*/ 3810000 w 7080250"/>
              <a:gd name="connsiteY27" fmla="*/ 999146 h 1980221"/>
              <a:gd name="connsiteX28" fmla="*/ 3895725 w 7080250"/>
              <a:gd name="connsiteY28" fmla="*/ 932471 h 1980221"/>
              <a:gd name="connsiteX29" fmla="*/ 4010025 w 7080250"/>
              <a:gd name="connsiteY29" fmla="*/ 980096 h 1980221"/>
              <a:gd name="connsiteX30" fmla="*/ 4124325 w 7080250"/>
              <a:gd name="connsiteY30" fmla="*/ 932471 h 1980221"/>
              <a:gd name="connsiteX31" fmla="*/ 4314825 w 7080250"/>
              <a:gd name="connsiteY31" fmla="*/ 961046 h 1980221"/>
              <a:gd name="connsiteX32" fmla="*/ 4371975 w 7080250"/>
              <a:gd name="connsiteY32" fmla="*/ 951521 h 1980221"/>
              <a:gd name="connsiteX33" fmla="*/ 4543425 w 7080250"/>
              <a:gd name="connsiteY33" fmla="*/ 1046771 h 1980221"/>
              <a:gd name="connsiteX34" fmla="*/ 4600575 w 7080250"/>
              <a:gd name="connsiteY34" fmla="*/ 1094396 h 1980221"/>
              <a:gd name="connsiteX35" fmla="*/ 4762500 w 7080250"/>
              <a:gd name="connsiteY35" fmla="*/ 1046771 h 1980221"/>
              <a:gd name="connsiteX36" fmla="*/ 4838700 w 7080250"/>
              <a:gd name="connsiteY36" fmla="*/ 1046771 h 1980221"/>
              <a:gd name="connsiteX37" fmla="*/ 5162550 w 7080250"/>
              <a:gd name="connsiteY37" fmla="*/ 961046 h 1980221"/>
              <a:gd name="connsiteX38" fmla="*/ 5410200 w 7080250"/>
              <a:gd name="connsiteY38" fmla="*/ 875321 h 1980221"/>
              <a:gd name="connsiteX39" fmla="*/ 5610225 w 7080250"/>
              <a:gd name="connsiteY39" fmla="*/ 837221 h 1980221"/>
              <a:gd name="connsiteX40" fmla="*/ 5743575 w 7080250"/>
              <a:gd name="connsiteY40" fmla="*/ 808646 h 1980221"/>
              <a:gd name="connsiteX41" fmla="*/ 5953125 w 7080250"/>
              <a:gd name="connsiteY41" fmla="*/ 741971 h 1980221"/>
              <a:gd name="connsiteX42" fmla="*/ 6096000 w 7080250"/>
              <a:gd name="connsiteY42" fmla="*/ 665771 h 1980221"/>
              <a:gd name="connsiteX43" fmla="*/ 6297696 w 7080250"/>
              <a:gd name="connsiteY43" fmla="*/ 540061 h 1980221"/>
              <a:gd name="connsiteX44" fmla="*/ 6496050 w 7080250"/>
              <a:gd name="connsiteY44" fmla="*/ 437171 h 1980221"/>
              <a:gd name="connsiteX45" fmla="*/ 6686550 w 7080250"/>
              <a:gd name="connsiteY45" fmla="*/ 303821 h 1980221"/>
              <a:gd name="connsiteX46" fmla="*/ 6905625 w 7080250"/>
              <a:gd name="connsiteY46" fmla="*/ 132371 h 1980221"/>
              <a:gd name="connsiteX47" fmla="*/ 7080250 w 7080250"/>
              <a:gd name="connsiteY47" fmla="*/ 0 h 1980221"/>
              <a:gd name="connsiteX0" fmla="*/ 0 w 7080250"/>
              <a:gd name="connsiteY0" fmla="*/ 1980221 h 1980221"/>
              <a:gd name="connsiteX1" fmla="*/ 180975 w 7080250"/>
              <a:gd name="connsiteY1" fmla="*/ 1913546 h 1980221"/>
              <a:gd name="connsiteX2" fmla="*/ 276225 w 7080250"/>
              <a:gd name="connsiteY2" fmla="*/ 1875446 h 1980221"/>
              <a:gd name="connsiteX3" fmla="*/ 352425 w 7080250"/>
              <a:gd name="connsiteY3" fmla="*/ 1761146 h 1980221"/>
              <a:gd name="connsiteX4" fmla="*/ 466725 w 7080250"/>
              <a:gd name="connsiteY4" fmla="*/ 1827821 h 1980221"/>
              <a:gd name="connsiteX5" fmla="*/ 609600 w 7080250"/>
              <a:gd name="connsiteY5" fmla="*/ 1818296 h 1980221"/>
              <a:gd name="connsiteX6" fmla="*/ 781050 w 7080250"/>
              <a:gd name="connsiteY6" fmla="*/ 1770671 h 1980221"/>
              <a:gd name="connsiteX7" fmla="*/ 968876 w 7080250"/>
              <a:gd name="connsiteY7" fmla="*/ 1728193 h 1980221"/>
              <a:gd name="connsiteX8" fmla="*/ 1080670 w 7080250"/>
              <a:gd name="connsiteY8" fmla="*/ 1620181 h 1980221"/>
              <a:gd name="connsiteX9" fmla="*/ 1192463 w 7080250"/>
              <a:gd name="connsiteY9" fmla="*/ 1728193 h 1980221"/>
              <a:gd name="connsiteX10" fmla="*/ 1362075 w 7080250"/>
              <a:gd name="connsiteY10" fmla="*/ 1780196 h 1980221"/>
              <a:gd name="connsiteX11" fmla="*/ 1495425 w 7080250"/>
              <a:gd name="connsiteY11" fmla="*/ 1808771 h 1980221"/>
              <a:gd name="connsiteX12" fmla="*/ 1647825 w 7080250"/>
              <a:gd name="connsiteY12" fmla="*/ 1761146 h 1980221"/>
              <a:gd name="connsiteX13" fmla="*/ 1771650 w 7080250"/>
              <a:gd name="connsiteY13" fmla="*/ 1675421 h 1980221"/>
              <a:gd name="connsiteX14" fmla="*/ 1933575 w 7080250"/>
              <a:gd name="connsiteY14" fmla="*/ 1637321 h 1980221"/>
              <a:gd name="connsiteX15" fmla="*/ 2028825 w 7080250"/>
              <a:gd name="connsiteY15" fmla="*/ 1627796 h 1980221"/>
              <a:gd name="connsiteX16" fmla="*/ 2228850 w 7080250"/>
              <a:gd name="connsiteY16" fmla="*/ 1542071 h 1980221"/>
              <a:gd name="connsiteX17" fmla="*/ 2428875 w 7080250"/>
              <a:gd name="connsiteY17" fmla="*/ 1484921 h 1980221"/>
              <a:gd name="connsiteX18" fmla="*/ 2505075 w 7080250"/>
              <a:gd name="connsiteY18" fmla="*/ 1475396 h 1980221"/>
              <a:gd name="connsiteX19" fmla="*/ 2657475 w 7080250"/>
              <a:gd name="connsiteY19" fmla="*/ 1484921 h 1980221"/>
              <a:gd name="connsiteX20" fmla="*/ 2819400 w 7080250"/>
              <a:gd name="connsiteY20" fmla="*/ 1446821 h 1980221"/>
              <a:gd name="connsiteX21" fmla="*/ 2971800 w 7080250"/>
              <a:gd name="connsiteY21" fmla="*/ 1342046 h 1980221"/>
              <a:gd name="connsiteX22" fmla="*/ 3076575 w 7080250"/>
              <a:gd name="connsiteY22" fmla="*/ 1237271 h 1980221"/>
              <a:gd name="connsiteX23" fmla="*/ 3200400 w 7080250"/>
              <a:gd name="connsiteY23" fmla="*/ 1275371 h 1980221"/>
              <a:gd name="connsiteX24" fmla="*/ 3295650 w 7080250"/>
              <a:gd name="connsiteY24" fmla="*/ 1180121 h 1980221"/>
              <a:gd name="connsiteX25" fmla="*/ 3486150 w 7080250"/>
              <a:gd name="connsiteY25" fmla="*/ 1122971 h 1980221"/>
              <a:gd name="connsiteX26" fmla="*/ 3619500 w 7080250"/>
              <a:gd name="connsiteY26" fmla="*/ 1046771 h 1980221"/>
              <a:gd name="connsiteX27" fmla="*/ 3810000 w 7080250"/>
              <a:gd name="connsiteY27" fmla="*/ 999146 h 1980221"/>
              <a:gd name="connsiteX28" fmla="*/ 3895725 w 7080250"/>
              <a:gd name="connsiteY28" fmla="*/ 932471 h 1980221"/>
              <a:gd name="connsiteX29" fmla="*/ 4010025 w 7080250"/>
              <a:gd name="connsiteY29" fmla="*/ 980096 h 1980221"/>
              <a:gd name="connsiteX30" fmla="*/ 4124325 w 7080250"/>
              <a:gd name="connsiteY30" fmla="*/ 932471 h 1980221"/>
              <a:gd name="connsiteX31" fmla="*/ 4314825 w 7080250"/>
              <a:gd name="connsiteY31" fmla="*/ 961046 h 1980221"/>
              <a:gd name="connsiteX32" fmla="*/ 4371975 w 7080250"/>
              <a:gd name="connsiteY32" fmla="*/ 951521 h 1980221"/>
              <a:gd name="connsiteX33" fmla="*/ 4543425 w 7080250"/>
              <a:gd name="connsiteY33" fmla="*/ 1046771 h 1980221"/>
              <a:gd name="connsiteX34" fmla="*/ 4600575 w 7080250"/>
              <a:gd name="connsiteY34" fmla="*/ 1094396 h 1980221"/>
              <a:gd name="connsiteX35" fmla="*/ 4762500 w 7080250"/>
              <a:gd name="connsiteY35" fmla="*/ 1046771 h 1980221"/>
              <a:gd name="connsiteX36" fmla="*/ 4838700 w 7080250"/>
              <a:gd name="connsiteY36" fmla="*/ 1046771 h 1980221"/>
              <a:gd name="connsiteX37" fmla="*/ 5162550 w 7080250"/>
              <a:gd name="connsiteY37" fmla="*/ 961046 h 1980221"/>
              <a:gd name="connsiteX38" fmla="*/ 5410200 w 7080250"/>
              <a:gd name="connsiteY38" fmla="*/ 875321 h 1980221"/>
              <a:gd name="connsiteX39" fmla="*/ 5610225 w 7080250"/>
              <a:gd name="connsiteY39" fmla="*/ 837221 h 1980221"/>
              <a:gd name="connsiteX40" fmla="*/ 5743575 w 7080250"/>
              <a:gd name="connsiteY40" fmla="*/ 808646 h 1980221"/>
              <a:gd name="connsiteX41" fmla="*/ 5953125 w 7080250"/>
              <a:gd name="connsiteY41" fmla="*/ 741971 h 1980221"/>
              <a:gd name="connsiteX42" fmla="*/ 6096000 w 7080250"/>
              <a:gd name="connsiteY42" fmla="*/ 665771 h 1980221"/>
              <a:gd name="connsiteX43" fmla="*/ 6297696 w 7080250"/>
              <a:gd name="connsiteY43" fmla="*/ 540061 h 1980221"/>
              <a:gd name="connsiteX44" fmla="*/ 6496050 w 7080250"/>
              <a:gd name="connsiteY44" fmla="*/ 437171 h 1980221"/>
              <a:gd name="connsiteX45" fmla="*/ 6686550 w 7080250"/>
              <a:gd name="connsiteY45" fmla="*/ 303821 h 1980221"/>
              <a:gd name="connsiteX46" fmla="*/ 6905625 w 7080250"/>
              <a:gd name="connsiteY46" fmla="*/ 132371 h 1980221"/>
              <a:gd name="connsiteX47" fmla="*/ 7080250 w 7080250"/>
              <a:gd name="connsiteY47" fmla="*/ 0 h 198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080250" h="1980221">
                <a:moveTo>
                  <a:pt x="0" y="1980221"/>
                </a:moveTo>
                <a:lnTo>
                  <a:pt x="180975" y="1913546"/>
                </a:lnTo>
                <a:cubicBezTo>
                  <a:pt x="227012" y="1896084"/>
                  <a:pt x="247650" y="1900846"/>
                  <a:pt x="276225" y="1875446"/>
                </a:cubicBezTo>
                <a:cubicBezTo>
                  <a:pt x="304800" y="1850046"/>
                  <a:pt x="320675" y="1769083"/>
                  <a:pt x="352425" y="1761146"/>
                </a:cubicBezTo>
                <a:cubicBezTo>
                  <a:pt x="384175" y="1753209"/>
                  <a:pt x="423863" y="1818296"/>
                  <a:pt x="466725" y="1827821"/>
                </a:cubicBezTo>
                <a:cubicBezTo>
                  <a:pt x="509587" y="1837346"/>
                  <a:pt x="557213" y="1827821"/>
                  <a:pt x="609600" y="1818296"/>
                </a:cubicBezTo>
                <a:cubicBezTo>
                  <a:pt x="661987" y="1808771"/>
                  <a:pt x="781050" y="1770671"/>
                  <a:pt x="781050" y="1770671"/>
                </a:cubicBezTo>
                <a:cubicBezTo>
                  <a:pt x="838200" y="1754796"/>
                  <a:pt x="918939" y="1753275"/>
                  <a:pt x="968876" y="1728193"/>
                </a:cubicBezTo>
                <a:cubicBezTo>
                  <a:pt x="1018813" y="1703111"/>
                  <a:pt x="1043406" y="1620181"/>
                  <a:pt x="1080670" y="1620181"/>
                </a:cubicBezTo>
                <a:cubicBezTo>
                  <a:pt x="1117934" y="1620181"/>
                  <a:pt x="1145562" y="1701524"/>
                  <a:pt x="1192463" y="1728193"/>
                </a:cubicBezTo>
                <a:cubicBezTo>
                  <a:pt x="1239364" y="1754862"/>
                  <a:pt x="1362075" y="1780196"/>
                  <a:pt x="1362075" y="1780196"/>
                </a:cubicBezTo>
                <a:cubicBezTo>
                  <a:pt x="1414462" y="1791308"/>
                  <a:pt x="1447800" y="1811946"/>
                  <a:pt x="1495425" y="1808771"/>
                </a:cubicBezTo>
                <a:cubicBezTo>
                  <a:pt x="1543050" y="1805596"/>
                  <a:pt x="1601788" y="1783371"/>
                  <a:pt x="1647825" y="1761146"/>
                </a:cubicBezTo>
                <a:cubicBezTo>
                  <a:pt x="1693862" y="1738921"/>
                  <a:pt x="1724025" y="1696059"/>
                  <a:pt x="1771650" y="1675421"/>
                </a:cubicBezTo>
                <a:cubicBezTo>
                  <a:pt x="1819275" y="1654784"/>
                  <a:pt x="1890713" y="1645258"/>
                  <a:pt x="1933575" y="1637321"/>
                </a:cubicBezTo>
                <a:cubicBezTo>
                  <a:pt x="1976437" y="1629384"/>
                  <a:pt x="1979613" y="1643671"/>
                  <a:pt x="2028825" y="1627796"/>
                </a:cubicBezTo>
                <a:cubicBezTo>
                  <a:pt x="2078037" y="1611921"/>
                  <a:pt x="2162175" y="1565884"/>
                  <a:pt x="2228850" y="1542071"/>
                </a:cubicBezTo>
                <a:cubicBezTo>
                  <a:pt x="2295525" y="1518259"/>
                  <a:pt x="2382838" y="1496033"/>
                  <a:pt x="2428875" y="1484921"/>
                </a:cubicBezTo>
                <a:cubicBezTo>
                  <a:pt x="2474912" y="1473809"/>
                  <a:pt x="2466975" y="1475396"/>
                  <a:pt x="2505075" y="1475396"/>
                </a:cubicBezTo>
                <a:cubicBezTo>
                  <a:pt x="2543175" y="1475396"/>
                  <a:pt x="2605088" y="1489683"/>
                  <a:pt x="2657475" y="1484921"/>
                </a:cubicBezTo>
                <a:cubicBezTo>
                  <a:pt x="2709862" y="1480159"/>
                  <a:pt x="2767013" y="1470633"/>
                  <a:pt x="2819400" y="1446821"/>
                </a:cubicBezTo>
                <a:cubicBezTo>
                  <a:pt x="2871787" y="1423009"/>
                  <a:pt x="2928938" y="1376971"/>
                  <a:pt x="2971800" y="1342046"/>
                </a:cubicBezTo>
                <a:cubicBezTo>
                  <a:pt x="3014662" y="1307121"/>
                  <a:pt x="3038475" y="1248383"/>
                  <a:pt x="3076575" y="1237271"/>
                </a:cubicBezTo>
                <a:cubicBezTo>
                  <a:pt x="3114675" y="1226159"/>
                  <a:pt x="3163888" y="1284896"/>
                  <a:pt x="3200400" y="1275371"/>
                </a:cubicBezTo>
                <a:cubicBezTo>
                  <a:pt x="3236912" y="1265846"/>
                  <a:pt x="3248025" y="1205521"/>
                  <a:pt x="3295650" y="1180121"/>
                </a:cubicBezTo>
                <a:cubicBezTo>
                  <a:pt x="3343275" y="1154721"/>
                  <a:pt x="3432175" y="1145196"/>
                  <a:pt x="3486150" y="1122971"/>
                </a:cubicBezTo>
                <a:cubicBezTo>
                  <a:pt x="3540125" y="1100746"/>
                  <a:pt x="3565525" y="1067409"/>
                  <a:pt x="3619500" y="1046771"/>
                </a:cubicBezTo>
                <a:cubicBezTo>
                  <a:pt x="3673475" y="1026134"/>
                  <a:pt x="3763963" y="1018196"/>
                  <a:pt x="3810000" y="999146"/>
                </a:cubicBezTo>
                <a:cubicBezTo>
                  <a:pt x="3856037" y="980096"/>
                  <a:pt x="3862388" y="935646"/>
                  <a:pt x="3895725" y="932471"/>
                </a:cubicBezTo>
                <a:cubicBezTo>
                  <a:pt x="3929062" y="929296"/>
                  <a:pt x="3971925" y="980096"/>
                  <a:pt x="4010025" y="980096"/>
                </a:cubicBezTo>
                <a:cubicBezTo>
                  <a:pt x="4048125" y="980096"/>
                  <a:pt x="4073525" y="935646"/>
                  <a:pt x="4124325" y="932471"/>
                </a:cubicBezTo>
                <a:cubicBezTo>
                  <a:pt x="4175125" y="929296"/>
                  <a:pt x="4273550" y="957871"/>
                  <a:pt x="4314825" y="961046"/>
                </a:cubicBezTo>
                <a:cubicBezTo>
                  <a:pt x="4356100" y="964221"/>
                  <a:pt x="4333875" y="937234"/>
                  <a:pt x="4371975" y="951521"/>
                </a:cubicBezTo>
                <a:cubicBezTo>
                  <a:pt x="4410075" y="965808"/>
                  <a:pt x="4505325" y="1022959"/>
                  <a:pt x="4543425" y="1046771"/>
                </a:cubicBezTo>
                <a:cubicBezTo>
                  <a:pt x="4581525" y="1070583"/>
                  <a:pt x="4564063" y="1094396"/>
                  <a:pt x="4600575" y="1094396"/>
                </a:cubicBezTo>
                <a:cubicBezTo>
                  <a:pt x="4637087" y="1094396"/>
                  <a:pt x="4722813" y="1054708"/>
                  <a:pt x="4762500" y="1046771"/>
                </a:cubicBezTo>
                <a:cubicBezTo>
                  <a:pt x="4802187" y="1038834"/>
                  <a:pt x="4772025" y="1061058"/>
                  <a:pt x="4838700" y="1046771"/>
                </a:cubicBezTo>
                <a:cubicBezTo>
                  <a:pt x="4905375" y="1032484"/>
                  <a:pt x="5067300" y="989621"/>
                  <a:pt x="5162550" y="961046"/>
                </a:cubicBezTo>
                <a:cubicBezTo>
                  <a:pt x="5257800" y="932471"/>
                  <a:pt x="5335587" y="895959"/>
                  <a:pt x="5410200" y="875321"/>
                </a:cubicBezTo>
                <a:cubicBezTo>
                  <a:pt x="5484813" y="854683"/>
                  <a:pt x="5554662" y="848334"/>
                  <a:pt x="5610225" y="837221"/>
                </a:cubicBezTo>
                <a:cubicBezTo>
                  <a:pt x="5665788" y="826108"/>
                  <a:pt x="5686425" y="824521"/>
                  <a:pt x="5743575" y="808646"/>
                </a:cubicBezTo>
                <a:cubicBezTo>
                  <a:pt x="5800725" y="792771"/>
                  <a:pt x="5894388" y="765783"/>
                  <a:pt x="5953125" y="741971"/>
                </a:cubicBezTo>
                <a:cubicBezTo>
                  <a:pt x="6011862" y="718159"/>
                  <a:pt x="6038572" y="699423"/>
                  <a:pt x="6096000" y="665771"/>
                </a:cubicBezTo>
                <a:cubicBezTo>
                  <a:pt x="6153428" y="632119"/>
                  <a:pt x="6231021" y="578161"/>
                  <a:pt x="6297696" y="540061"/>
                </a:cubicBezTo>
                <a:cubicBezTo>
                  <a:pt x="6364371" y="501961"/>
                  <a:pt x="6431241" y="476544"/>
                  <a:pt x="6496050" y="437171"/>
                </a:cubicBezTo>
                <a:cubicBezTo>
                  <a:pt x="6560859" y="397798"/>
                  <a:pt x="6618288" y="354621"/>
                  <a:pt x="6686550" y="303821"/>
                </a:cubicBezTo>
                <a:cubicBezTo>
                  <a:pt x="6754813" y="253021"/>
                  <a:pt x="6840008" y="183008"/>
                  <a:pt x="6905625" y="132371"/>
                </a:cubicBezTo>
                <a:cubicBezTo>
                  <a:pt x="6971242" y="81734"/>
                  <a:pt x="7043870" y="20076"/>
                  <a:pt x="7080250" y="0"/>
                </a:cubicBezTo>
              </a:path>
            </a:pathLst>
          </a:custGeom>
          <a:ln w="38100">
            <a:solidFill>
              <a:srgbClr val="1B01DD"/>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44037" name="TextBox 4"/>
          <p:cNvSpPr txBox="1">
            <a:spLocks noChangeArrowheads="1"/>
          </p:cNvSpPr>
          <p:nvPr/>
        </p:nvSpPr>
        <p:spPr bwMode="auto">
          <a:xfrm>
            <a:off x="3491880" y="4581128"/>
            <a:ext cx="2016125" cy="368300"/>
          </a:xfrm>
          <a:prstGeom prst="rect">
            <a:avLst/>
          </a:prstGeom>
          <a:noFill/>
          <a:ln w="9525">
            <a:noFill/>
            <a:miter lim="800000"/>
            <a:headEnd/>
            <a:tailEnd/>
          </a:ln>
        </p:spPr>
        <p:txBody>
          <a:bodyPr>
            <a:spAutoFit/>
          </a:bodyPr>
          <a:lstStyle/>
          <a:p>
            <a:r>
              <a:rPr lang="en-GB" b="1" dirty="0">
                <a:solidFill>
                  <a:schemeClr val="bg1"/>
                </a:solidFill>
                <a:latin typeface="Times New Roman" pitchFamily="18" charset="0"/>
                <a:cs typeface="Times New Roman" pitchFamily="18" charset="0"/>
              </a:rPr>
              <a:t>Existing Nuclear</a:t>
            </a:r>
          </a:p>
        </p:txBody>
      </p:sp>
      <p:sp>
        <p:nvSpPr>
          <p:cNvPr id="6" name="TextBox 5"/>
          <p:cNvSpPr txBox="1">
            <a:spLocks noChangeArrowheads="1"/>
          </p:cNvSpPr>
          <p:nvPr/>
        </p:nvSpPr>
        <p:spPr bwMode="auto">
          <a:xfrm>
            <a:off x="3035300" y="3617913"/>
            <a:ext cx="2016125" cy="369887"/>
          </a:xfrm>
          <a:prstGeom prst="rect">
            <a:avLst/>
          </a:prstGeom>
          <a:noFill/>
          <a:ln w="9525">
            <a:noFill/>
            <a:miter lim="800000"/>
            <a:headEnd/>
            <a:tailEnd/>
          </a:ln>
        </p:spPr>
        <p:txBody>
          <a:bodyPr>
            <a:spAutoFit/>
          </a:bodyPr>
          <a:lstStyle/>
          <a:p>
            <a:r>
              <a:rPr lang="en-GB" b="1">
                <a:solidFill>
                  <a:schemeClr val="bg1"/>
                </a:solidFill>
                <a:latin typeface="Times New Roman" pitchFamily="18" charset="0"/>
                <a:cs typeface="Times New Roman" pitchFamily="18" charset="0"/>
              </a:rPr>
              <a:t>Existing Coal</a:t>
            </a:r>
          </a:p>
        </p:txBody>
      </p:sp>
      <p:sp>
        <p:nvSpPr>
          <p:cNvPr id="7" name="TextBox 6"/>
          <p:cNvSpPr txBox="1">
            <a:spLocks noChangeArrowheads="1"/>
          </p:cNvSpPr>
          <p:nvPr/>
        </p:nvSpPr>
        <p:spPr bwMode="auto">
          <a:xfrm>
            <a:off x="1222375" y="3219450"/>
            <a:ext cx="574675" cy="369888"/>
          </a:xfrm>
          <a:prstGeom prst="rect">
            <a:avLst/>
          </a:prstGeom>
          <a:noFill/>
          <a:ln w="9525">
            <a:noFill/>
            <a:miter lim="800000"/>
            <a:headEnd/>
            <a:tailEnd/>
          </a:ln>
        </p:spPr>
        <p:txBody>
          <a:bodyPr>
            <a:spAutoFit/>
          </a:bodyPr>
          <a:lstStyle/>
          <a:p>
            <a:r>
              <a:rPr lang="en-GB" b="1">
                <a:solidFill>
                  <a:schemeClr val="bg1"/>
                </a:solidFill>
                <a:latin typeface="Times New Roman" pitchFamily="18" charset="0"/>
                <a:cs typeface="Times New Roman" pitchFamily="18" charset="0"/>
              </a:rPr>
              <a:t>Oil</a:t>
            </a:r>
          </a:p>
        </p:txBody>
      </p:sp>
      <p:sp>
        <p:nvSpPr>
          <p:cNvPr id="8" name="TextBox 7"/>
          <p:cNvSpPr txBox="1">
            <a:spLocks noChangeArrowheads="1"/>
          </p:cNvSpPr>
          <p:nvPr/>
        </p:nvSpPr>
        <p:spPr bwMode="auto">
          <a:xfrm>
            <a:off x="4338638" y="2584450"/>
            <a:ext cx="1081087" cy="369888"/>
          </a:xfrm>
          <a:prstGeom prst="rect">
            <a:avLst/>
          </a:prstGeom>
          <a:noFill/>
          <a:ln w="9525">
            <a:noFill/>
            <a:miter lim="800000"/>
            <a:headEnd/>
            <a:tailEnd/>
          </a:ln>
        </p:spPr>
        <p:txBody>
          <a:bodyPr>
            <a:spAutoFit/>
          </a:bodyPr>
          <a:lstStyle/>
          <a:p>
            <a:r>
              <a:rPr lang="en-GB" b="1">
                <a:latin typeface="Times New Roman" pitchFamily="18" charset="0"/>
                <a:cs typeface="Times New Roman" pitchFamily="18" charset="0"/>
              </a:rPr>
              <a:t>UK Gas</a:t>
            </a:r>
          </a:p>
        </p:txBody>
      </p:sp>
      <p:sp>
        <p:nvSpPr>
          <p:cNvPr id="9" name="TextBox 8"/>
          <p:cNvSpPr txBox="1">
            <a:spLocks noChangeArrowheads="1"/>
          </p:cNvSpPr>
          <p:nvPr/>
        </p:nvSpPr>
        <p:spPr bwMode="auto">
          <a:xfrm>
            <a:off x="6151563" y="2295525"/>
            <a:ext cx="1296987" cy="647700"/>
          </a:xfrm>
          <a:prstGeom prst="rect">
            <a:avLst/>
          </a:prstGeom>
          <a:noFill/>
          <a:ln w="9525">
            <a:noFill/>
            <a:miter lim="800000"/>
            <a:headEnd/>
            <a:tailEnd/>
          </a:ln>
        </p:spPr>
        <p:txBody>
          <a:bodyPr>
            <a:spAutoFit/>
          </a:bodyPr>
          <a:lstStyle/>
          <a:p>
            <a:pPr algn="ctr"/>
            <a:r>
              <a:rPr lang="en-GB" b="1">
                <a:latin typeface="Times New Roman" pitchFamily="18" charset="0"/>
                <a:cs typeface="Times New Roman" pitchFamily="18" charset="0"/>
              </a:rPr>
              <a:t>Imported  Gas</a:t>
            </a:r>
          </a:p>
        </p:txBody>
      </p:sp>
      <p:sp>
        <p:nvSpPr>
          <p:cNvPr id="10" name="TextBox 9"/>
          <p:cNvSpPr txBox="1">
            <a:spLocks noChangeArrowheads="1"/>
          </p:cNvSpPr>
          <p:nvPr/>
        </p:nvSpPr>
        <p:spPr bwMode="auto">
          <a:xfrm>
            <a:off x="7631113" y="4414838"/>
            <a:ext cx="1512887" cy="276225"/>
          </a:xfrm>
          <a:prstGeom prst="rect">
            <a:avLst/>
          </a:prstGeom>
          <a:noFill/>
          <a:ln w="9525">
            <a:noFill/>
            <a:miter lim="800000"/>
            <a:headEnd/>
            <a:tailEnd/>
          </a:ln>
        </p:spPr>
        <p:txBody>
          <a:bodyPr lIns="0" tIns="0" rIns="0" bIns="0">
            <a:spAutoFit/>
          </a:bodyPr>
          <a:lstStyle/>
          <a:p>
            <a:r>
              <a:rPr lang="en-GB" b="1">
                <a:latin typeface="Times New Roman" pitchFamily="18" charset="0"/>
                <a:cs typeface="Times New Roman" pitchFamily="18" charset="0"/>
              </a:rPr>
              <a:t>New Nuclear</a:t>
            </a:r>
          </a:p>
        </p:txBody>
      </p:sp>
      <p:sp>
        <p:nvSpPr>
          <p:cNvPr id="11" name="TextBox 10"/>
          <p:cNvSpPr txBox="1">
            <a:spLocks noChangeArrowheads="1"/>
          </p:cNvSpPr>
          <p:nvPr/>
        </p:nvSpPr>
        <p:spPr bwMode="auto">
          <a:xfrm>
            <a:off x="7785100" y="3941763"/>
            <a:ext cx="1511300" cy="276225"/>
          </a:xfrm>
          <a:prstGeom prst="rect">
            <a:avLst/>
          </a:prstGeom>
          <a:noFill/>
          <a:ln w="9525">
            <a:noFill/>
            <a:miter lim="800000"/>
            <a:headEnd/>
            <a:tailEnd/>
          </a:ln>
        </p:spPr>
        <p:txBody>
          <a:bodyPr lIns="0" tIns="0" rIns="0" bIns="0">
            <a:spAutoFit/>
          </a:bodyPr>
          <a:lstStyle/>
          <a:p>
            <a:r>
              <a:rPr lang="en-GB" b="1">
                <a:latin typeface="Times New Roman" pitchFamily="18" charset="0"/>
                <a:cs typeface="Times New Roman" pitchFamily="18" charset="0"/>
              </a:rPr>
              <a:t>New Coal</a:t>
            </a:r>
          </a:p>
        </p:txBody>
      </p:sp>
      <p:sp>
        <p:nvSpPr>
          <p:cNvPr id="12" name="TextBox 11"/>
          <p:cNvSpPr txBox="1">
            <a:spLocks noChangeArrowheads="1"/>
          </p:cNvSpPr>
          <p:nvPr/>
        </p:nvSpPr>
        <p:spPr bwMode="auto">
          <a:xfrm>
            <a:off x="7632700" y="3365500"/>
            <a:ext cx="1511300" cy="492125"/>
          </a:xfrm>
          <a:prstGeom prst="rect">
            <a:avLst/>
          </a:prstGeom>
          <a:noFill/>
          <a:ln w="9525">
            <a:noFill/>
            <a:miter lim="800000"/>
            <a:headEnd/>
            <a:tailEnd/>
          </a:ln>
        </p:spPr>
        <p:txBody>
          <a:bodyPr lIns="0" tIns="0" rIns="0" bIns="0">
            <a:spAutoFit/>
          </a:bodyPr>
          <a:lstStyle/>
          <a:p>
            <a:r>
              <a:rPr lang="en-GB" sz="1600" b="1">
                <a:latin typeface="Times New Roman" pitchFamily="18" charset="0"/>
                <a:cs typeface="Times New Roman" pitchFamily="18" charset="0"/>
              </a:rPr>
              <a:t>Other Renewables</a:t>
            </a:r>
          </a:p>
        </p:txBody>
      </p:sp>
      <p:sp>
        <p:nvSpPr>
          <p:cNvPr id="13" name="TextBox 12"/>
          <p:cNvSpPr txBox="1">
            <a:spLocks noChangeArrowheads="1"/>
          </p:cNvSpPr>
          <p:nvPr/>
        </p:nvSpPr>
        <p:spPr bwMode="auto">
          <a:xfrm>
            <a:off x="7631113" y="2732088"/>
            <a:ext cx="1512887" cy="246062"/>
          </a:xfrm>
          <a:prstGeom prst="rect">
            <a:avLst/>
          </a:prstGeom>
          <a:noFill/>
          <a:ln w="9525">
            <a:noFill/>
            <a:miter lim="800000"/>
            <a:headEnd/>
            <a:tailEnd/>
          </a:ln>
        </p:spPr>
        <p:txBody>
          <a:bodyPr lIns="0" tIns="0" rIns="0" bIns="0">
            <a:spAutoFit/>
          </a:bodyPr>
          <a:lstStyle/>
          <a:p>
            <a:r>
              <a:rPr lang="en-GB" sz="1600" b="1">
                <a:latin typeface="Times New Roman" pitchFamily="18" charset="0"/>
                <a:cs typeface="Times New Roman" pitchFamily="18" charset="0"/>
              </a:rPr>
              <a:t>Offshore Wind</a:t>
            </a:r>
          </a:p>
        </p:txBody>
      </p:sp>
      <p:sp>
        <p:nvSpPr>
          <p:cNvPr id="14" name="TextBox 13"/>
          <p:cNvSpPr txBox="1">
            <a:spLocks noChangeArrowheads="1"/>
          </p:cNvSpPr>
          <p:nvPr/>
        </p:nvSpPr>
        <p:spPr bwMode="auto">
          <a:xfrm>
            <a:off x="7631113" y="3054350"/>
            <a:ext cx="1512887" cy="246063"/>
          </a:xfrm>
          <a:prstGeom prst="rect">
            <a:avLst/>
          </a:prstGeom>
          <a:noFill/>
          <a:ln w="9525">
            <a:noFill/>
            <a:miter lim="800000"/>
            <a:headEnd/>
            <a:tailEnd/>
          </a:ln>
        </p:spPr>
        <p:txBody>
          <a:bodyPr lIns="0" tIns="0" rIns="0" bIns="0">
            <a:spAutoFit/>
          </a:bodyPr>
          <a:lstStyle/>
          <a:p>
            <a:r>
              <a:rPr lang="en-GB" sz="1600" b="1">
                <a:latin typeface="Times New Roman" pitchFamily="18" charset="0"/>
                <a:cs typeface="Times New Roman" pitchFamily="18" charset="0"/>
              </a:rPr>
              <a:t>Onshore Wind</a:t>
            </a:r>
          </a:p>
        </p:txBody>
      </p:sp>
      <p:sp>
        <p:nvSpPr>
          <p:cNvPr id="19" name="TextBox 18"/>
          <p:cNvSpPr txBox="1"/>
          <p:nvPr/>
        </p:nvSpPr>
        <p:spPr>
          <a:xfrm>
            <a:off x="971600" y="548680"/>
            <a:ext cx="5626100" cy="1384300"/>
          </a:xfrm>
          <a:prstGeom prst="rect">
            <a:avLst/>
          </a:prstGeom>
          <a:solidFill>
            <a:srgbClr val="8EFF85"/>
          </a:solidFill>
          <a:ln>
            <a:solidFill>
              <a:prstClr val="black"/>
            </a:solidFill>
          </a:ln>
        </p:spPr>
        <p:txBody>
          <a:bodyPr lIns="36000" tIns="0" rIns="0" bIns="0">
            <a:spAutoFit/>
          </a:bodyPr>
          <a:lstStyle/>
          <a:p>
            <a:pPr fontAlgn="auto">
              <a:spcBef>
                <a:spcPts val="0"/>
              </a:spcBef>
              <a:spcAft>
                <a:spcPts val="0"/>
              </a:spcAft>
              <a:buFont typeface="Arial" pitchFamily="34" charset="0"/>
              <a:buChar char="•"/>
              <a:defRPr/>
            </a:pPr>
            <a:r>
              <a:rPr lang="en-GB" b="1" dirty="0">
                <a:solidFill>
                  <a:srgbClr val="FF0000"/>
                </a:solidFill>
                <a:latin typeface="Times New Roman" pitchFamily="18" charset="0"/>
                <a:cs typeface="Times New Roman" pitchFamily="18" charset="0"/>
              </a:rPr>
              <a:t>  1 new nuclear station completed each year after 2020.</a:t>
            </a:r>
          </a:p>
          <a:p>
            <a:pPr fontAlgn="auto">
              <a:spcBef>
                <a:spcPts val="0"/>
              </a:spcBef>
              <a:spcAft>
                <a:spcPts val="0"/>
              </a:spcAft>
              <a:buFont typeface="Arial" pitchFamily="34" charset="0"/>
              <a:buChar char="•"/>
              <a:defRPr/>
            </a:pPr>
            <a:r>
              <a:rPr lang="en-GB" b="1" dirty="0">
                <a:solidFill>
                  <a:srgbClr val="FF0000"/>
                </a:solidFill>
                <a:latin typeface="Times New Roman" pitchFamily="18" charset="0"/>
                <a:cs typeface="Times New Roman" pitchFamily="18" charset="0"/>
              </a:rPr>
              <a:t>  1 new coal station fitted with CCS each  year after 2020</a:t>
            </a:r>
          </a:p>
          <a:p>
            <a:pPr marL="174625" indent="-174625" fontAlgn="auto">
              <a:spcBef>
                <a:spcPts val="0"/>
              </a:spcBef>
              <a:spcAft>
                <a:spcPts val="0"/>
              </a:spcAft>
              <a:buFont typeface="Arial" pitchFamily="34" charset="0"/>
              <a:buChar char="•"/>
              <a:defRPr/>
            </a:pPr>
            <a:r>
              <a:rPr lang="en-GB" b="1" dirty="0">
                <a:solidFill>
                  <a:srgbClr val="FF0000"/>
                </a:solidFill>
                <a:latin typeface="Times New Roman" pitchFamily="18" charset="0"/>
                <a:cs typeface="Times New Roman" pitchFamily="18" charset="0"/>
              </a:rPr>
              <a:t>1  million homes fitted with PV each year from 2020         - 40% of homes fitted by 2030 </a:t>
            </a:r>
          </a:p>
          <a:p>
            <a:pPr marL="174625" indent="-174625" fontAlgn="auto">
              <a:spcBef>
                <a:spcPts val="0"/>
              </a:spcBef>
              <a:spcAft>
                <a:spcPts val="0"/>
              </a:spcAft>
              <a:buFont typeface="Arial" pitchFamily="34" charset="0"/>
              <a:buChar char="•"/>
              <a:defRPr/>
            </a:pPr>
            <a:r>
              <a:rPr lang="en-GB" b="1" dirty="0">
                <a:solidFill>
                  <a:srgbClr val="FF0000"/>
                </a:solidFill>
                <a:latin typeface="Times New Roman" pitchFamily="18" charset="0"/>
                <a:cs typeface="Times New Roman" pitchFamily="18" charset="0"/>
              </a:rPr>
              <a:t>19 GW of onshore wind by 2030 </a:t>
            </a:r>
            <a:r>
              <a:rPr lang="en-GB" b="1" dirty="0" err="1">
                <a:solidFill>
                  <a:srgbClr val="FF0000"/>
                </a:solidFill>
                <a:latin typeface="Times New Roman" pitchFamily="18" charset="0"/>
                <a:cs typeface="Times New Roman" pitchFamily="18" charset="0"/>
              </a:rPr>
              <a:t>cf</a:t>
            </a:r>
            <a:r>
              <a:rPr lang="en-GB" b="1" dirty="0">
                <a:solidFill>
                  <a:srgbClr val="FF0000"/>
                </a:solidFill>
                <a:latin typeface="Times New Roman" pitchFamily="18" charset="0"/>
                <a:cs typeface="Times New Roman" pitchFamily="18" charset="0"/>
              </a:rPr>
              <a:t> 4 GW now</a:t>
            </a:r>
            <a:endParaRPr lang="en-GB" b="1" dirty="0">
              <a:latin typeface="Times New Roman" pitchFamily="18" charset="0"/>
              <a:cs typeface="Times New Roman" pitchFamily="18" charset="0"/>
            </a:endParaRPr>
          </a:p>
        </p:txBody>
      </p:sp>
      <p:sp>
        <p:nvSpPr>
          <p:cNvPr id="44048" name="TextBox 19"/>
          <p:cNvSpPr txBox="1">
            <a:spLocks noChangeArrowheads="1"/>
          </p:cNvSpPr>
          <p:nvPr/>
        </p:nvSpPr>
        <p:spPr bwMode="auto">
          <a:xfrm>
            <a:off x="0" y="6337300"/>
            <a:ext cx="8964613" cy="554038"/>
          </a:xfrm>
          <a:prstGeom prst="rect">
            <a:avLst/>
          </a:prstGeom>
          <a:noFill/>
          <a:ln w="9525">
            <a:noFill/>
            <a:miter lim="800000"/>
            <a:headEnd/>
            <a:tailEnd/>
          </a:ln>
        </p:spPr>
        <p:txBody>
          <a:bodyPr>
            <a:spAutoFit/>
          </a:bodyPr>
          <a:lstStyle/>
          <a:p>
            <a:pPr algn="ctr">
              <a:lnSpc>
                <a:spcPts val="1800"/>
              </a:lnSpc>
            </a:pPr>
            <a:r>
              <a:rPr lang="en-GB" b="1">
                <a:solidFill>
                  <a:srgbClr val="0033CC"/>
                </a:solidFill>
                <a:latin typeface="Times New Roman" pitchFamily="18" charset="0"/>
                <a:cs typeface="Times New Roman" pitchFamily="18" charset="0"/>
              </a:rPr>
              <a:t>Data for modelling derived from DECC &amp; Climate Change Committee (2011)  - allowing for significant deployment of electric vehicles and heat pumps by  2030.</a:t>
            </a:r>
          </a:p>
        </p:txBody>
      </p:sp>
      <p:sp>
        <p:nvSpPr>
          <p:cNvPr id="44049" name="TextBox 5"/>
          <p:cNvSpPr txBox="1">
            <a:spLocks noChangeArrowheads="1"/>
          </p:cNvSpPr>
          <p:nvPr/>
        </p:nvSpPr>
        <p:spPr bwMode="auto">
          <a:xfrm>
            <a:off x="0" y="0"/>
            <a:ext cx="9144000" cy="461963"/>
          </a:xfrm>
          <a:prstGeom prst="rect">
            <a:avLst/>
          </a:prstGeom>
          <a:solidFill>
            <a:srgbClr val="FF0000"/>
          </a:solidFill>
          <a:ln w="9525">
            <a:noFill/>
            <a:miter lim="800000"/>
            <a:headEnd/>
            <a:tailEnd/>
          </a:ln>
        </p:spPr>
        <p:txBody>
          <a:bodyPr>
            <a:spAutoFit/>
          </a:bodyPr>
          <a:lstStyle/>
          <a:p>
            <a:pPr algn="ctr"/>
            <a:r>
              <a:rPr lang="en-GB" sz="2400" b="1">
                <a:solidFill>
                  <a:schemeClr val="bg1"/>
                </a:solidFill>
                <a:latin typeface="Times New Roman" pitchFamily="18" charset="0"/>
                <a:cs typeface="Times New Roman" pitchFamily="18" charset="0"/>
              </a:rPr>
              <a:t>Our looming over-dependence on gas for electricity generation</a:t>
            </a:r>
          </a:p>
        </p:txBody>
      </p:sp>
      <p:sp>
        <p:nvSpPr>
          <p:cNvPr id="44050" name="Slide Number Placeholder 17"/>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65FD33-FA0D-489B-B681-730DAEBB59B7}" type="slidenum">
              <a:rPr lang="en-GB" smtClean="0"/>
              <a:pPr fontAlgn="base">
                <a:spcBef>
                  <a:spcPct val="0"/>
                </a:spcBef>
                <a:spcAft>
                  <a:spcPct val="0"/>
                </a:spcAft>
              </a:pPr>
              <a:t>24</a:t>
            </a:fld>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dissolve">
                                      <p:cBhvr>
                                        <p:cTn id="7" dur="500"/>
                                        <p:tgtEl>
                                          <p:spTgt spid="2">
                                            <p:graphicEl>
                                              <a:chart seriesIdx="-3" categoryIdx="-3" bldStep="gridLegend"/>
                                            </p:graphic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dissolve">
                                      <p:cBhvr>
                                        <p:cTn id="15" dur="500"/>
                                        <p:tgtEl>
                                          <p:spTgt spid="2">
                                            <p:graphicEl>
                                              <a:chart seriesIdx="0" categoryIdx="-4" bldStep="series"/>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dissolve">
                                      <p:cBhvr>
                                        <p:cTn id="20" dur="500"/>
                                        <p:tgtEl>
                                          <p:spTgt spid="2">
                                            <p:graphicEl>
                                              <a:chart seriesIdx="1" categoryIdx="-4" bldStep="series"/>
                                            </p:graphic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9">
                                            <p:bg/>
                                          </p:spTgt>
                                        </p:tgtEl>
                                        <p:attrNameLst>
                                          <p:attrName>style.visibility</p:attrName>
                                        </p:attrNameLst>
                                      </p:cBhvr>
                                      <p:to>
                                        <p:strVal val="visible"/>
                                      </p:to>
                                    </p:set>
                                    <p:animEffect transition="in" filter="dissolve">
                                      <p:cBhvr>
                                        <p:cTn id="23" dur="500"/>
                                        <p:tgtEl>
                                          <p:spTgt spid="19">
                                            <p:bg/>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cTn>
                              </p:par>
                            </p:childTnLst>
                          </p:cTn>
                        </p:par>
                        <p:par>
                          <p:cTn id="27" fill="hold">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19">
                                            <p:txEl>
                                              <p:pRg st="0" end="0"/>
                                            </p:txEl>
                                          </p:spTgt>
                                        </p:tgtEl>
                                        <p:attrNameLst>
                                          <p:attrName>style.visibility</p:attrName>
                                        </p:attrNameLst>
                                      </p:cBhvr>
                                      <p:to>
                                        <p:strVal val="visible"/>
                                      </p:to>
                                    </p:set>
                                    <p:animEffect transition="in" filter="dissolve">
                                      <p:cBhvr>
                                        <p:cTn id="30" dur="500"/>
                                        <p:tgtEl>
                                          <p:spTgt spid="19">
                                            <p:txEl>
                                              <p:pRg st="0" end="0"/>
                                            </p:txEl>
                                          </p:spTgt>
                                        </p:tgtEl>
                                      </p:cBhvr>
                                    </p:animEffect>
                                  </p:childTnLst>
                                </p:cTn>
                              </p:par>
                            </p:childTnLst>
                          </p:cTn>
                        </p:par>
                        <p:par>
                          <p:cTn id="31" fill="hold">
                            <p:stCondLst>
                              <p:cond delay="1000"/>
                            </p:stCondLst>
                            <p:childTnLst>
                              <p:par>
                                <p:cTn id="32" presetID="9" presetClass="entr" presetSubtype="0" fill="hold" grpId="0" nodeType="afterEffect">
                                  <p:stCondLst>
                                    <p:cond delay="0"/>
                                  </p:stCondLst>
                                  <p:childTnLst>
                                    <p:set>
                                      <p:cBhvr>
                                        <p:cTn id="33" dur="1" fill="hold">
                                          <p:stCondLst>
                                            <p:cond delay="0"/>
                                          </p:stCondLst>
                                        </p:cTn>
                                        <p:tgtEl>
                                          <p:spTgt spid="2">
                                            <p:graphicEl>
                                              <a:chart seriesIdx="2" categoryIdx="-4" bldStep="series"/>
                                            </p:graphicEl>
                                          </p:spTgt>
                                        </p:tgtEl>
                                        <p:attrNameLst>
                                          <p:attrName>style.visibility</p:attrName>
                                        </p:attrNameLst>
                                      </p:cBhvr>
                                      <p:to>
                                        <p:strVal val="visible"/>
                                      </p:to>
                                    </p:set>
                                    <p:animEffect transition="in" filter="dissolve">
                                      <p:cBhvr>
                                        <p:cTn id="34" dur="500"/>
                                        <p:tgtEl>
                                          <p:spTgt spid="2">
                                            <p:graphicEl>
                                              <a:chart seriesIdx="2" categoryIdx="-4" bldStep="series"/>
                                            </p:graphic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dissolve">
                                      <p:cBhvr>
                                        <p:cTn id="37" dur="500"/>
                                        <p:tgtEl>
                                          <p:spTgt spid="6"/>
                                        </p:tgtEl>
                                      </p:cBhvr>
                                    </p:animEffect>
                                  </p:childTnLst>
                                </p:cTn>
                              </p:par>
                            </p:childTnLst>
                          </p:cTn>
                        </p:par>
                        <p:par>
                          <p:cTn id="38" fill="hold">
                            <p:stCondLst>
                              <p:cond delay="1500"/>
                            </p:stCondLst>
                            <p:childTnLst>
                              <p:par>
                                <p:cTn id="39" presetID="9" presetClass="entr" presetSubtype="0" fill="hold" grpId="0" nodeType="afterEffect">
                                  <p:stCondLst>
                                    <p:cond delay="0"/>
                                  </p:stCondLst>
                                  <p:childTnLst>
                                    <p:set>
                                      <p:cBhvr>
                                        <p:cTn id="40" dur="1" fill="hold">
                                          <p:stCondLst>
                                            <p:cond delay="0"/>
                                          </p:stCondLst>
                                        </p:cTn>
                                        <p:tgtEl>
                                          <p:spTgt spid="2">
                                            <p:graphicEl>
                                              <a:chart seriesIdx="3" categoryIdx="-4" bldStep="series"/>
                                            </p:graphicEl>
                                          </p:spTgt>
                                        </p:tgtEl>
                                        <p:attrNameLst>
                                          <p:attrName>style.visibility</p:attrName>
                                        </p:attrNameLst>
                                      </p:cBhvr>
                                      <p:to>
                                        <p:strVal val="visible"/>
                                      </p:to>
                                    </p:set>
                                    <p:animEffect transition="in" filter="dissolve">
                                      <p:cBhvr>
                                        <p:cTn id="41" dur="500"/>
                                        <p:tgtEl>
                                          <p:spTgt spid="2">
                                            <p:graphicEl>
                                              <a:chart seriesIdx="3" categoryIdx="-4" bldStep="series"/>
                                            </p:graphicEl>
                                          </p:spTgt>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dissolve">
                                      <p:cBhvr>
                                        <p:cTn id="44" dur="500"/>
                                        <p:tgtEl>
                                          <p:spTgt spid="11"/>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9">
                                            <p:txEl>
                                              <p:pRg st="1" end="1"/>
                                            </p:txEl>
                                          </p:spTgt>
                                        </p:tgtEl>
                                        <p:attrNameLst>
                                          <p:attrName>style.visibility</p:attrName>
                                        </p:attrNameLst>
                                      </p:cBhvr>
                                      <p:to>
                                        <p:strVal val="visible"/>
                                      </p:to>
                                    </p:set>
                                    <p:animEffect transition="in" filter="dissolve">
                                      <p:cBhvr>
                                        <p:cTn id="47" dur="500"/>
                                        <p:tgtEl>
                                          <p:spTgt spid="19">
                                            <p:txEl>
                                              <p:pRg st="1" end="1"/>
                                            </p:txEl>
                                          </p:spTgt>
                                        </p:tgtEl>
                                      </p:cBhvr>
                                    </p:animEffect>
                                  </p:childTnLst>
                                </p:cTn>
                              </p:par>
                            </p:childTnLst>
                          </p:cTn>
                        </p:par>
                        <p:par>
                          <p:cTn id="48" fill="hold">
                            <p:stCondLst>
                              <p:cond delay="2000"/>
                            </p:stCondLst>
                            <p:childTnLst>
                              <p:par>
                                <p:cTn id="49" presetID="9" presetClass="entr" presetSubtype="0" fill="hold" grpId="0" nodeType="afterEffect">
                                  <p:stCondLst>
                                    <p:cond delay="0"/>
                                  </p:stCondLst>
                                  <p:childTnLst>
                                    <p:set>
                                      <p:cBhvr>
                                        <p:cTn id="50" dur="1" fill="hold">
                                          <p:stCondLst>
                                            <p:cond delay="0"/>
                                          </p:stCondLst>
                                        </p:cTn>
                                        <p:tgtEl>
                                          <p:spTgt spid="2">
                                            <p:graphicEl>
                                              <a:chart seriesIdx="4" categoryIdx="-4" bldStep="series"/>
                                            </p:graphicEl>
                                          </p:spTgt>
                                        </p:tgtEl>
                                        <p:attrNameLst>
                                          <p:attrName>style.visibility</p:attrName>
                                        </p:attrNameLst>
                                      </p:cBhvr>
                                      <p:to>
                                        <p:strVal val="visible"/>
                                      </p:to>
                                    </p:set>
                                    <p:animEffect transition="in" filter="dissolve">
                                      <p:cBhvr>
                                        <p:cTn id="51" dur="500"/>
                                        <p:tgtEl>
                                          <p:spTgt spid="2">
                                            <p:graphicEl>
                                              <a:chart seriesIdx="4" categoryIdx="-4" bldStep="series"/>
                                            </p:graphicEl>
                                          </p:spTgt>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dissolve">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2">
                                            <p:graphicEl>
                                              <a:chart seriesIdx="5" categoryIdx="-4" bldStep="series"/>
                                            </p:graphicEl>
                                          </p:spTgt>
                                        </p:tgtEl>
                                        <p:attrNameLst>
                                          <p:attrName>style.visibility</p:attrName>
                                        </p:attrNameLst>
                                      </p:cBhvr>
                                      <p:to>
                                        <p:strVal val="visible"/>
                                      </p:to>
                                    </p:set>
                                    <p:animEffect transition="in" filter="dissolve">
                                      <p:cBhvr>
                                        <p:cTn id="59" dur="500"/>
                                        <p:tgtEl>
                                          <p:spTgt spid="2">
                                            <p:graphicEl>
                                              <a:chart seriesIdx="5" categoryIdx="-4" bldStep="series"/>
                                            </p:graphicEl>
                                          </p:spTgt>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dissolve">
                                      <p:cBhvr>
                                        <p:cTn id="62" dur="500"/>
                                        <p:tgtEl>
                                          <p:spTgt spid="12"/>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19">
                                            <p:txEl>
                                              <p:pRg st="2" end="2"/>
                                            </p:txEl>
                                          </p:spTgt>
                                        </p:tgtEl>
                                        <p:attrNameLst>
                                          <p:attrName>style.visibility</p:attrName>
                                        </p:attrNameLst>
                                      </p:cBhvr>
                                      <p:to>
                                        <p:strVal val="visible"/>
                                      </p:to>
                                    </p:set>
                                    <p:animEffect transition="in" filter="dissolve">
                                      <p:cBhvr>
                                        <p:cTn id="65" dur="500"/>
                                        <p:tgtEl>
                                          <p:spTgt spid="19">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2">
                                            <p:graphicEl>
                                              <a:chart seriesIdx="6" categoryIdx="-4" bldStep="series"/>
                                            </p:graphicEl>
                                          </p:spTgt>
                                        </p:tgtEl>
                                        <p:attrNameLst>
                                          <p:attrName>style.visibility</p:attrName>
                                        </p:attrNameLst>
                                      </p:cBhvr>
                                      <p:to>
                                        <p:strVal val="visible"/>
                                      </p:to>
                                    </p:set>
                                    <p:animEffect transition="in" filter="dissolve">
                                      <p:cBhvr>
                                        <p:cTn id="70" dur="500"/>
                                        <p:tgtEl>
                                          <p:spTgt spid="2">
                                            <p:graphicEl>
                                              <a:chart seriesIdx="6" categoryIdx="-4" bldStep="series"/>
                                            </p:graphicEl>
                                          </p:spTgt>
                                        </p:tgtEl>
                                      </p:cBhvr>
                                    </p:animEffect>
                                  </p:childTnLst>
                                </p:cTn>
                              </p:par>
                            </p:childTnLst>
                          </p:cTn>
                        </p:par>
                        <p:par>
                          <p:cTn id="71" fill="hold">
                            <p:stCondLst>
                              <p:cond delay="500"/>
                            </p:stCondLst>
                            <p:childTnLst>
                              <p:par>
                                <p:cTn id="72" presetID="9" presetClass="entr" presetSubtype="0" fill="hold" grpId="0"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dissolve">
                                      <p:cBhvr>
                                        <p:cTn id="74" dur="500"/>
                                        <p:tgtEl>
                                          <p:spTgt spid="14"/>
                                        </p:tgtEl>
                                      </p:cBhvr>
                                    </p:animEffect>
                                  </p:childTnLst>
                                </p:cTn>
                              </p:par>
                            </p:childTnLst>
                          </p:cTn>
                        </p:par>
                        <p:par>
                          <p:cTn id="75" fill="hold">
                            <p:stCondLst>
                              <p:cond delay="1000"/>
                            </p:stCondLst>
                            <p:childTnLst>
                              <p:par>
                                <p:cTn id="76" presetID="9" presetClass="entr" presetSubtype="0" fill="hold" grpId="0" nodeType="afterEffect">
                                  <p:stCondLst>
                                    <p:cond delay="0"/>
                                  </p:stCondLst>
                                  <p:childTnLst>
                                    <p:set>
                                      <p:cBhvr>
                                        <p:cTn id="77" dur="1" fill="hold">
                                          <p:stCondLst>
                                            <p:cond delay="0"/>
                                          </p:stCondLst>
                                        </p:cTn>
                                        <p:tgtEl>
                                          <p:spTgt spid="2">
                                            <p:graphicEl>
                                              <a:chart seriesIdx="7" categoryIdx="-4" bldStep="series"/>
                                            </p:graphicEl>
                                          </p:spTgt>
                                        </p:tgtEl>
                                        <p:attrNameLst>
                                          <p:attrName>style.visibility</p:attrName>
                                        </p:attrNameLst>
                                      </p:cBhvr>
                                      <p:to>
                                        <p:strVal val="visible"/>
                                      </p:to>
                                    </p:set>
                                    <p:animEffect transition="in" filter="dissolve">
                                      <p:cBhvr>
                                        <p:cTn id="78" dur="500"/>
                                        <p:tgtEl>
                                          <p:spTgt spid="2">
                                            <p:graphicEl>
                                              <a:chart seriesIdx="7" categoryIdx="-4" bldStep="series"/>
                                            </p:graphicEl>
                                          </p:spTgt>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19">
                                            <p:txEl>
                                              <p:pRg st="3" end="3"/>
                                            </p:txEl>
                                          </p:spTgt>
                                        </p:tgtEl>
                                        <p:attrNameLst>
                                          <p:attrName>style.visibility</p:attrName>
                                        </p:attrNameLst>
                                      </p:cBhvr>
                                      <p:to>
                                        <p:strVal val="visible"/>
                                      </p:to>
                                    </p:set>
                                    <p:animEffect transition="in" filter="dissolve">
                                      <p:cBhvr>
                                        <p:cTn id="81" dur="500"/>
                                        <p:tgtEl>
                                          <p:spTgt spid="19">
                                            <p:txEl>
                                              <p:pRg st="3" end="3"/>
                                            </p:txEl>
                                          </p:spTgt>
                                        </p:tgtEl>
                                      </p:cBhvr>
                                    </p:animEffect>
                                  </p:childTnLst>
                                </p:cTn>
                              </p:par>
                            </p:childTnLst>
                          </p:cTn>
                        </p:par>
                        <p:par>
                          <p:cTn id="82" fill="hold">
                            <p:stCondLst>
                              <p:cond delay="1500"/>
                            </p:stCondLst>
                            <p:childTnLst>
                              <p:par>
                                <p:cTn id="83" presetID="9" presetClass="entr" presetSubtype="0" fill="hold" grpId="0" nodeType="after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dissolve">
                                      <p:cBhvr>
                                        <p:cTn id="85" dur="500"/>
                                        <p:tgtEl>
                                          <p:spTgt spid="13"/>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grpId="0" nodeType="clickEffect">
                                  <p:stCondLst>
                                    <p:cond delay="0"/>
                                  </p:stCondLst>
                                  <p:childTnLst>
                                    <p:set>
                                      <p:cBhvr>
                                        <p:cTn id="89" dur="1" fill="hold">
                                          <p:stCondLst>
                                            <p:cond delay="0"/>
                                          </p:stCondLst>
                                        </p:cTn>
                                        <p:tgtEl>
                                          <p:spTgt spid="2">
                                            <p:graphicEl>
                                              <a:chart seriesIdx="8" categoryIdx="-4" bldStep="series"/>
                                            </p:graphicEl>
                                          </p:spTgt>
                                        </p:tgtEl>
                                        <p:attrNameLst>
                                          <p:attrName>style.visibility</p:attrName>
                                        </p:attrNameLst>
                                      </p:cBhvr>
                                      <p:to>
                                        <p:strVal val="visible"/>
                                      </p:to>
                                    </p:set>
                                    <p:animEffect transition="in" filter="dissolve">
                                      <p:cBhvr>
                                        <p:cTn id="90" dur="500"/>
                                        <p:tgtEl>
                                          <p:spTgt spid="2">
                                            <p:graphicEl>
                                              <a:chart seriesIdx="8" categoryIdx="-4" bldStep="series"/>
                                            </p:graphicEl>
                                          </p:spTgt>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dissolve">
                                      <p:cBhvr>
                                        <p:cTn id="93" dur="500"/>
                                        <p:tgtEl>
                                          <p:spTgt spid="8"/>
                                        </p:tgtEl>
                                      </p:cBhvr>
                                    </p:animEffect>
                                  </p:childTnLst>
                                </p:cTn>
                              </p:par>
                            </p:childTnLst>
                          </p:cTn>
                        </p:par>
                        <p:par>
                          <p:cTn id="94" fill="hold">
                            <p:stCondLst>
                              <p:cond delay="500"/>
                            </p:stCondLst>
                            <p:childTnLst>
                              <p:par>
                                <p:cTn id="95" presetID="9" presetClass="entr" presetSubtype="0" fill="hold" grpId="0" nodeType="afterEffect">
                                  <p:stCondLst>
                                    <p:cond delay="0"/>
                                  </p:stCondLst>
                                  <p:childTnLst>
                                    <p:set>
                                      <p:cBhvr>
                                        <p:cTn id="96" dur="1" fill="hold">
                                          <p:stCondLst>
                                            <p:cond delay="0"/>
                                          </p:stCondLst>
                                        </p:cTn>
                                        <p:tgtEl>
                                          <p:spTgt spid="2">
                                            <p:graphicEl>
                                              <a:chart seriesIdx="9" categoryIdx="-4" bldStep="series"/>
                                            </p:graphicEl>
                                          </p:spTgt>
                                        </p:tgtEl>
                                        <p:attrNameLst>
                                          <p:attrName>style.visibility</p:attrName>
                                        </p:attrNameLst>
                                      </p:cBhvr>
                                      <p:to>
                                        <p:strVal val="visible"/>
                                      </p:to>
                                    </p:set>
                                    <p:animEffect transition="in" filter="dissolve">
                                      <p:cBhvr>
                                        <p:cTn id="97" dur="500"/>
                                        <p:tgtEl>
                                          <p:spTgt spid="2">
                                            <p:graphicEl>
                                              <a:chart seriesIdx="9" categoryIdx="-4" bldStep="series"/>
                                            </p:graphicEl>
                                          </p:spTgt>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9"/>
                                        </p:tgtEl>
                                        <p:attrNameLst>
                                          <p:attrName>style.visibility</p:attrName>
                                        </p:attrNameLst>
                                      </p:cBhvr>
                                      <p:to>
                                        <p:strVal val="visible"/>
                                      </p:to>
                                    </p:set>
                                    <p:animEffect transition="in" filter="dissolve">
                                      <p:cBhvr>
                                        <p:cTn id="100" dur="500"/>
                                        <p:tgtEl>
                                          <p:spTgt spid="9"/>
                                        </p:tgtEl>
                                      </p:cBhvr>
                                    </p:animEffect>
                                  </p:childTnLst>
                                </p:cTn>
                              </p:par>
                            </p:childTnLst>
                          </p:cTn>
                        </p:par>
                      </p:childTnLst>
                    </p:cTn>
                  </p:par>
                  <p:par>
                    <p:cTn id="101" fill="hold">
                      <p:stCondLst>
                        <p:cond delay="indefinite"/>
                      </p:stCondLst>
                      <p:childTnLst>
                        <p:par>
                          <p:cTn id="102" fill="hold">
                            <p:stCondLst>
                              <p:cond delay="0"/>
                            </p:stCondLst>
                            <p:childTnLst>
                              <p:par>
                                <p:cTn id="103" presetID="9" presetClass="entr" presetSubtype="0" fill="hold" grpId="0" nodeType="clickEffect">
                                  <p:stCondLst>
                                    <p:cond delay="0"/>
                                  </p:stCondLst>
                                  <p:childTnLst>
                                    <p:set>
                                      <p:cBhvr>
                                        <p:cTn id="104" dur="1" fill="hold">
                                          <p:stCondLst>
                                            <p:cond delay="0"/>
                                          </p:stCondLst>
                                        </p:cTn>
                                        <p:tgtEl>
                                          <p:spTgt spid="2">
                                            <p:graphicEl>
                                              <a:chart seriesIdx="10" categoryIdx="-4" bldStep="series"/>
                                            </p:graphicEl>
                                          </p:spTgt>
                                        </p:tgtEl>
                                        <p:attrNameLst>
                                          <p:attrName>style.visibility</p:attrName>
                                        </p:attrNameLst>
                                      </p:cBhvr>
                                      <p:to>
                                        <p:strVal val="visible"/>
                                      </p:to>
                                    </p:set>
                                    <p:animEffect transition="in" filter="dissolve">
                                      <p:cBhvr>
                                        <p:cTn id="105" dur="500"/>
                                        <p:tgtEl>
                                          <p:spTgt spid="2">
                                            <p:graphicEl>
                                              <a:chart seriesIdx="1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p:bldSub>
      </p:bldGraphic>
      <p:bldP spid="4" grpId="0" animBg="1"/>
      <p:bldP spid="6" grpId="0"/>
      <p:bldP spid="7" grpId="0"/>
      <p:bldP spid="8" grpId="0"/>
      <p:bldP spid="9" grpId="0"/>
      <p:bldP spid="10" grpId="0"/>
      <p:bldP spid="11" grpId="0"/>
      <p:bldP spid="12" grpId="0"/>
      <p:bldP spid="13" grpId="0"/>
      <p:bldP spid="14" grpId="0"/>
      <p:bldP spid="19" grpId="0" build="p" bldLvl="5"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BB2884-186D-4A75-889D-F4F3D0019D51}" type="slidenum">
              <a:rPr lang="en-GB" smtClean="0"/>
              <a:pPr fontAlgn="base">
                <a:spcBef>
                  <a:spcPct val="0"/>
                </a:spcBef>
                <a:spcAft>
                  <a:spcPct val="0"/>
                </a:spcAft>
              </a:pPr>
              <a:t>25</a:t>
            </a:fld>
            <a:endParaRPr lang="en-GB" smtClean="0"/>
          </a:p>
        </p:txBody>
      </p:sp>
      <p:sp>
        <p:nvSpPr>
          <p:cNvPr id="25603" name="TextBox 5"/>
          <p:cNvSpPr txBox="1">
            <a:spLocks noChangeArrowheads="1"/>
          </p:cNvSpPr>
          <p:nvPr/>
        </p:nvSpPr>
        <p:spPr bwMode="auto">
          <a:xfrm>
            <a:off x="0" y="0"/>
            <a:ext cx="9144000" cy="461963"/>
          </a:xfrm>
          <a:prstGeom prst="rect">
            <a:avLst/>
          </a:prstGeom>
          <a:solidFill>
            <a:srgbClr val="FF0000"/>
          </a:solidFill>
          <a:ln w="9525">
            <a:noFill/>
            <a:miter lim="800000"/>
            <a:headEnd/>
            <a:tailEnd/>
          </a:ln>
        </p:spPr>
        <p:txBody>
          <a:bodyPr>
            <a:spAutoFit/>
          </a:bodyPr>
          <a:lstStyle/>
          <a:p>
            <a:pPr algn="ctr"/>
            <a:r>
              <a:rPr lang="en-GB" sz="2400" b="1" dirty="0" smtClean="0">
                <a:solidFill>
                  <a:schemeClr val="bg1"/>
                </a:solidFill>
                <a:latin typeface="Times New Roman" pitchFamily="18" charset="0"/>
                <a:cs typeface="Times New Roman" pitchFamily="18" charset="0"/>
              </a:rPr>
              <a:t>Overview of Presentation</a:t>
            </a:r>
            <a:endParaRPr lang="en-GB" sz="2400" b="1" dirty="0">
              <a:solidFill>
                <a:schemeClr val="bg1"/>
              </a:solidFill>
              <a:latin typeface="Times New Roman" pitchFamily="18" charset="0"/>
              <a:cs typeface="Times New Roman" pitchFamily="18" charset="0"/>
            </a:endParaRPr>
          </a:p>
        </p:txBody>
      </p:sp>
      <p:sp>
        <p:nvSpPr>
          <p:cNvPr id="4" name="TextBox 3"/>
          <p:cNvSpPr txBox="1"/>
          <p:nvPr/>
        </p:nvSpPr>
        <p:spPr>
          <a:xfrm>
            <a:off x="450543" y="519184"/>
            <a:ext cx="8202612" cy="6601807"/>
          </a:xfrm>
          <a:prstGeom prst="rect">
            <a:avLst/>
          </a:prstGeom>
          <a:noFill/>
        </p:spPr>
        <p:txBody>
          <a:bodyPr>
            <a:spAutoFit/>
          </a:bodyPr>
          <a:lstStyle/>
          <a:p>
            <a:pPr marL="355600" indent="-355600">
              <a:spcBef>
                <a:spcPts val="1800"/>
              </a:spcBef>
              <a:buFont typeface="Arial" pitchFamily="34" charset="0"/>
              <a:buChar char="•"/>
              <a:defRPr/>
            </a:pPr>
            <a:r>
              <a:rPr lang="en-GB" sz="2800" b="1" dirty="0">
                <a:solidFill>
                  <a:schemeClr val="tx1">
                    <a:lumMod val="75000"/>
                    <a:lumOff val="25000"/>
                  </a:schemeClr>
                </a:solidFill>
                <a:latin typeface="Times New Roman" pitchFamily="18" charset="0"/>
                <a:cs typeface="Times New Roman" pitchFamily="18" charset="0"/>
              </a:rPr>
              <a:t>ICE Energy Panel</a:t>
            </a:r>
          </a:p>
          <a:p>
            <a:pPr marL="355600" indent="-355600">
              <a:spcBef>
                <a:spcPts val="1800"/>
              </a:spcBef>
              <a:buFont typeface="Arial" pitchFamily="34" charset="0"/>
              <a:buChar char="•"/>
              <a:defRPr/>
            </a:pPr>
            <a:r>
              <a:rPr lang="en-GB" sz="2800" b="1" dirty="0">
                <a:solidFill>
                  <a:schemeClr val="tx1">
                    <a:lumMod val="75000"/>
                    <a:lumOff val="25000"/>
                  </a:schemeClr>
                </a:solidFill>
                <a:latin typeface="Times New Roman" pitchFamily="18" charset="0"/>
                <a:cs typeface="Times New Roman" pitchFamily="18" charset="0"/>
              </a:rPr>
              <a:t>Overview of the Three Challenges facing the UK Energy </a:t>
            </a:r>
            <a:r>
              <a:rPr lang="en-GB" sz="2800" b="1" dirty="0" smtClean="0">
                <a:solidFill>
                  <a:schemeClr val="tx1">
                    <a:lumMod val="75000"/>
                    <a:lumOff val="25000"/>
                  </a:schemeClr>
                </a:solidFill>
                <a:latin typeface="Times New Roman" pitchFamily="18" charset="0"/>
                <a:cs typeface="Times New Roman" pitchFamily="18" charset="0"/>
              </a:rPr>
              <a:t>scene. </a:t>
            </a:r>
            <a:r>
              <a:rPr lang="en-GB" sz="2000" b="1" dirty="0">
                <a:solidFill>
                  <a:schemeClr val="tx1">
                    <a:lumMod val="75000"/>
                    <a:lumOff val="25000"/>
                  </a:schemeClr>
                </a:solidFill>
                <a:latin typeface="Times New Roman" pitchFamily="18" charset="0"/>
                <a:cs typeface="Times New Roman" pitchFamily="18" charset="0"/>
              </a:rPr>
              <a:t>Carbon Reduction, Energy Security and Cost of our Future Energy Supplies</a:t>
            </a:r>
          </a:p>
          <a:p>
            <a:pPr marL="355600" indent="-355600">
              <a:spcBef>
                <a:spcPts val="1800"/>
              </a:spcBef>
              <a:buFont typeface="Arial" pitchFamily="34" charset="0"/>
              <a:buChar char="•"/>
              <a:defRPr/>
            </a:pPr>
            <a:r>
              <a:rPr lang="en-GB" sz="2800" b="1" dirty="0">
                <a:solidFill>
                  <a:schemeClr val="tx1">
                    <a:lumMod val="75000"/>
                    <a:lumOff val="25000"/>
                  </a:schemeClr>
                </a:solidFill>
                <a:latin typeface="Times New Roman" pitchFamily="18" charset="0"/>
                <a:cs typeface="Times New Roman" pitchFamily="18" charset="0"/>
              </a:rPr>
              <a:t>Options for Electricity generation</a:t>
            </a:r>
          </a:p>
          <a:p>
            <a:pPr marL="355600" indent="-355600">
              <a:spcBef>
                <a:spcPts val="1800"/>
              </a:spcBef>
              <a:buFont typeface="Arial" pitchFamily="34" charset="0"/>
              <a:buChar char="•"/>
              <a:defRPr/>
            </a:pPr>
            <a:r>
              <a:rPr lang="en-GB" sz="2800" b="1" dirty="0">
                <a:solidFill>
                  <a:schemeClr val="tx1">
                    <a:lumMod val="75000"/>
                    <a:lumOff val="25000"/>
                  </a:schemeClr>
                </a:solidFill>
                <a:latin typeface="Times New Roman" pitchFamily="18" charset="0"/>
                <a:cs typeface="Times New Roman" pitchFamily="18" charset="0"/>
              </a:rPr>
              <a:t>The </a:t>
            </a:r>
            <a:r>
              <a:rPr lang="en-GB" sz="2800" b="1" dirty="0" smtClean="0">
                <a:solidFill>
                  <a:schemeClr val="tx1">
                    <a:lumMod val="75000"/>
                    <a:lumOff val="25000"/>
                  </a:schemeClr>
                </a:solidFill>
                <a:latin typeface="Times New Roman" pitchFamily="18" charset="0"/>
                <a:cs typeface="Times New Roman" pitchFamily="18" charset="0"/>
              </a:rPr>
              <a:t>Challenges for 2020</a:t>
            </a:r>
            <a:endParaRPr lang="en-GB" sz="2800" b="1" dirty="0">
              <a:solidFill>
                <a:schemeClr val="tx1">
                  <a:lumMod val="75000"/>
                  <a:lumOff val="25000"/>
                </a:schemeClr>
              </a:solidFill>
              <a:latin typeface="Times New Roman" pitchFamily="18" charset="0"/>
              <a:cs typeface="Times New Roman" pitchFamily="18" charset="0"/>
            </a:endParaRPr>
          </a:p>
          <a:p>
            <a:pPr marL="355600" indent="-355600">
              <a:spcBef>
                <a:spcPts val="1800"/>
              </a:spcBef>
              <a:buFont typeface="Arial" pitchFamily="34" charset="0"/>
              <a:buChar char="•"/>
              <a:defRPr/>
            </a:pPr>
            <a:r>
              <a:rPr lang="en-GB" sz="2800" b="1" dirty="0" smtClean="0">
                <a:solidFill>
                  <a:srgbClr val="FF0000"/>
                </a:solidFill>
                <a:latin typeface="Times New Roman" pitchFamily="18" charset="0"/>
                <a:cs typeface="Times New Roman" pitchFamily="18" charset="0"/>
              </a:rPr>
              <a:t>Energy Management and Awareness Issues</a:t>
            </a:r>
            <a:endParaRPr lang="en-GB" sz="2800" b="1" dirty="0">
              <a:solidFill>
                <a:srgbClr val="FF0000"/>
              </a:solidFill>
              <a:latin typeface="Times New Roman" pitchFamily="18" charset="0"/>
              <a:cs typeface="Times New Roman" pitchFamily="18" charset="0"/>
            </a:endParaRPr>
          </a:p>
          <a:p>
            <a:pPr marL="355600" indent="-355600">
              <a:spcBef>
                <a:spcPts val="1800"/>
              </a:spcBef>
              <a:buFont typeface="Arial" pitchFamily="34" charset="0"/>
              <a:buChar char="•"/>
              <a:defRPr/>
            </a:pPr>
            <a:r>
              <a:rPr lang="en-GB" sz="2800" b="1" dirty="0">
                <a:latin typeface="Times New Roman" pitchFamily="18" charset="0"/>
                <a:cs typeface="Times New Roman" pitchFamily="18" charset="0"/>
              </a:rPr>
              <a:t>Some challenges and opportunities for renewable energy and energy conservation</a:t>
            </a:r>
          </a:p>
          <a:p>
            <a:pPr marL="355600" indent="-355600">
              <a:spcBef>
                <a:spcPts val="1800"/>
              </a:spcBef>
              <a:buFont typeface="Arial" pitchFamily="34" charset="0"/>
              <a:buChar char="•"/>
              <a:defRPr/>
            </a:pPr>
            <a:r>
              <a:rPr lang="en-GB" sz="2800" b="1" dirty="0" smtClean="0">
                <a:latin typeface="Times New Roman" pitchFamily="18" charset="0"/>
                <a:cs typeface="Times New Roman" pitchFamily="18" charset="0"/>
              </a:rPr>
              <a:t>Conclusions</a:t>
            </a:r>
            <a:endParaRPr lang="en-GB" sz="2800" b="1" dirty="0">
              <a:latin typeface="Times New Roman" pitchFamily="18" charset="0"/>
              <a:cs typeface="Times New Roman" pitchFamily="18" charset="0"/>
            </a:endParaRPr>
          </a:p>
          <a:p>
            <a:pPr marL="355600" indent="-355600">
              <a:spcBef>
                <a:spcPts val="1800"/>
              </a:spcBef>
              <a:buFont typeface="Arial" pitchFamily="34" charset="0"/>
              <a:buChar char="•"/>
              <a:defRPr/>
            </a:pPr>
            <a:endParaRPr lang="en-GB" sz="2800" b="1" dirty="0">
              <a:latin typeface="Times New Roman" pitchFamily="18" charset="0"/>
              <a:cs typeface="Times New Roman" pitchFamily="18" charset="0"/>
            </a:endParaRPr>
          </a:p>
          <a:p>
            <a:pPr>
              <a:defRPr/>
            </a:pP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6"/>
          <p:cNvSpPr txBox="1">
            <a:spLocks noGrp="1" noChangeArrowheads="1"/>
          </p:cNvSpPr>
          <p:nvPr/>
        </p:nvSpPr>
        <p:spPr bwMode="auto">
          <a:xfrm>
            <a:off x="7010400" y="6619875"/>
            <a:ext cx="2133600" cy="476250"/>
          </a:xfrm>
          <a:prstGeom prst="rect">
            <a:avLst/>
          </a:prstGeom>
          <a:noFill/>
          <a:ln w="9525">
            <a:noFill/>
            <a:miter lim="800000"/>
            <a:headEnd/>
            <a:tailEnd/>
          </a:ln>
        </p:spPr>
        <p:txBody>
          <a:bodyPr/>
          <a:lstStyle/>
          <a:p>
            <a:pPr algn="r"/>
            <a:fld id="{466E26CF-F1A4-4DCC-929F-E9850037371C}" type="slidenum">
              <a:rPr lang="en-GB" sz="1400" b="1">
                <a:solidFill>
                  <a:srgbClr val="FFFF99"/>
                </a:solidFill>
              </a:rPr>
              <a:pPr algn="r"/>
              <a:t>26</a:t>
            </a:fld>
            <a:endParaRPr lang="en-GB" sz="1400" b="1">
              <a:solidFill>
                <a:srgbClr val="FFFF99"/>
              </a:solidFill>
            </a:endParaRPr>
          </a:p>
        </p:txBody>
      </p:sp>
      <p:sp>
        <p:nvSpPr>
          <p:cNvPr id="5125" name="Rectangle 8"/>
          <p:cNvSpPr>
            <a:spLocks noGrp="1" noChangeArrowheads="1"/>
          </p:cNvSpPr>
          <p:nvPr>
            <p:ph type="title" idx="4294967295"/>
          </p:nvPr>
        </p:nvSpPr>
        <p:spPr>
          <a:xfrm>
            <a:off x="0" y="0"/>
            <a:ext cx="9144000" cy="400050"/>
          </a:xfrm>
          <a:solidFill>
            <a:srgbClr val="FF0000"/>
          </a:solidFill>
        </p:spPr>
        <p:txBody>
          <a:bodyPr lIns="0" tIns="0" rIns="0" bIns="0"/>
          <a:lstStyle/>
          <a:p>
            <a:pPr eaLnBrk="1" hangingPunct="1"/>
            <a:r>
              <a:rPr lang="en-GB" sz="2400" smtClean="0">
                <a:solidFill>
                  <a:srgbClr val="FFFF00"/>
                </a:solidFill>
              </a:rPr>
              <a:t>The Behavioural Dimension: Awareness raising</a:t>
            </a:r>
          </a:p>
        </p:txBody>
      </p:sp>
      <p:graphicFrame>
        <p:nvGraphicFramePr>
          <p:cNvPr id="119812" name="Object 4"/>
          <p:cNvGraphicFramePr>
            <a:graphicFrameLocks noChangeAspect="1"/>
          </p:cNvGraphicFramePr>
          <p:nvPr>
            <p:ph sz="half" idx="4294967295"/>
          </p:nvPr>
        </p:nvGraphicFramePr>
        <p:xfrm>
          <a:off x="0" y="336550"/>
          <a:ext cx="6069013" cy="3375025"/>
        </p:xfrm>
        <a:graphic>
          <a:graphicData uri="http://schemas.openxmlformats.org/presentationml/2006/ole">
            <p:oleObj spid="_x0000_s4098" name="Chart" r:id="rId4" imgW="5276888" imgH="2933852" progId="Excel.Sheet.8">
              <p:embed/>
            </p:oleObj>
          </a:graphicData>
        </a:graphic>
      </p:graphicFrame>
      <p:graphicFrame>
        <p:nvGraphicFramePr>
          <p:cNvPr id="119815" name="Object 7"/>
          <p:cNvGraphicFramePr>
            <a:graphicFrameLocks noChangeAspect="1"/>
          </p:cNvGraphicFramePr>
          <p:nvPr>
            <p:ph sz="half" idx="4294967295"/>
          </p:nvPr>
        </p:nvGraphicFramePr>
        <p:xfrm>
          <a:off x="0" y="3570288"/>
          <a:ext cx="6078538" cy="3287712"/>
        </p:xfrm>
        <a:graphic>
          <a:graphicData uri="http://schemas.openxmlformats.org/presentationml/2006/ole">
            <p:oleObj spid="_x0000_s4099" name="Chart" r:id="rId5" imgW="6200661" imgH="3409798" progId="Excel.Sheet.8">
              <p:embed/>
            </p:oleObj>
          </a:graphicData>
        </a:graphic>
      </p:graphicFrame>
      <p:sp>
        <p:nvSpPr>
          <p:cNvPr id="119818" name="Text Box 10"/>
          <p:cNvSpPr txBox="1">
            <a:spLocks noChangeArrowheads="1"/>
          </p:cNvSpPr>
          <p:nvPr/>
        </p:nvSpPr>
        <p:spPr bwMode="auto">
          <a:xfrm>
            <a:off x="6083300" y="493713"/>
            <a:ext cx="2989263" cy="6188075"/>
          </a:xfrm>
          <a:prstGeom prst="rect">
            <a:avLst/>
          </a:prstGeom>
          <a:noFill/>
          <a:ln w="9525">
            <a:noFill/>
            <a:miter lim="800000"/>
            <a:headEnd/>
            <a:tailEnd/>
          </a:ln>
        </p:spPr>
        <p:txBody>
          <a:bodyPr lIns="0" rIns="0">
            <a:spAutoFit/>
          </a:bodyPr>
          <a:lstStyle/>
          <a:p>
            <a:pPr>
              <a:spcBef>
                <a:spcPct val="50000"/>
              </a:spcBef>
            </a:pPr>
            <a:r>
              <a:rPr lang="en-GB" sz="2000" b="1">
                <a:solidFill>
                  <a:srgbClr val="0000CC"/>
                </a:solidFill>
                <a:latin typeface="Times New Roman" pitchFamily="18" charset="0"/>
              </a:rPr>
              <a:t>Social Attitudes towards energy consumption have a profound effect on actual consumption</a:t>
            </a:r>
          </a:p>
          <a:p>
            <a:pPr>
              <a:spcBef>
                <a:spcPct val="100000"/>
              </a:spcBef>
            </a:pPr>
            <a:r>
              <a:rPr lang="en-GB" sz="2000" b="1">
                <a:solidFill>
                  <a:srgbClr val="0000CC"/>
                </a:solidFill>
                <a:latin typeface="Times New Roman" pitchFamily="18" charset="0"/>
              </a:rPr>
              <a:t>Data collected from 114 houses in Norwich between mid November 2006 and mid March 2007</a:t>
            </a:r>
          </a:p>
          <a:p>
            <a:pPr>
              <a:spcBef>
                <a:spcPct val="100000"/>
              </a:spcBef>
            </a:pPr>
            <a:r>
              <a:rPr lang="en-GB" sz="2000" b="1">
                <a:solidFill>
                  <a:srgbClr val="0000CC"/>
                </a:solidFill>
                <a:latin typeface="Times New Roman" pitchFamily="18" charset="0"/>
              </a:rPr>
              <a:t>For a given size of household electricity consumption for appliances [NOT HEATING or HOT WATER] can vary by as much as 9 times.</a:t>
            </a:r>
          </a:p>
          <a:p>
            <a:pPr>
              <a:spcBef>
                <a:spcPct val="100000"/>
              </a:spcBef>
            </a:pPr>
            <a:r>
              <a:rPr lang="en-GB" sz="2000" b="1">
                <a:solidFill>
                  <a:srgbClr val="0000CC"/>
                </a:solidFill>
                <a:latin typeface="Times New Roman" pitchFamily="18" charset="0"/>
              </a:rPr>
              <a:t>When income levels are accounted for,  variation is still 6 times </a:t>
            </a:r>
          </a:p>
        </p:txBody>
      </p:sp>
      <p:sp>
        <p:nvSpPr>
          <p:cNvPr id="5127"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8602B6-2D77-4419-807C-7F9189E7C9C3}" type="slidenum">
              <a:rPr lang="en-GB" smtClean="0">
                <a:latin typeface="Arial" charset="0"/>
              </a:rPr>
              <a:pPr fontAlgn="base">
                <a:spcBef>
                  <a:spcPct val="0"/>
                </a:spcBef>
                <a:spcAft>
                  <a:spcPct val="0"/>
                </a:spcAft>
              </a:pPr>
              <a:t>26</a:t>
            </a:fld>
            <a:endParaRPr lang="en-GB"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9812"/>
                                        </p:tgtEl>
                                        <p:attrNameLst>
                                          <p:attrName>style.visibility</p:attrName>
                                        </p:attrNameLst>
                                      </p:cBhvr>
                                      <p:to>
                                        <p:strVal val="visible"/>
                                      </p:to>
                                    </p:set>
                                    <p:animEffect transition="in" filter="dissolve">
                                      <p:cBhvr>
                                        <p:cTn id="7" dur="500"/>
                                        <p:tgtEl>
                                          <p:spTgt spid="1198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9815"/>
                                        </p:tgtEl>
                                        <p:attrNameLst>
                                          <p:attrName>style.visibility</p:attrName>
                                        </p:attrNameLst>
                                      </p:cBhvr>
                                      <p:to>
                                        <p:strVal val="visible"/>
                                      </p:to>
                                    </p:set>
                                    <p:animEffect transition="in" filter="dissolve">
                                      <p:cBhvr>
                                        <p:cTn id="12" dur="500"/>
                                        <p:tgtEl>
                                          <p:spTgt spid="119815"/>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19818">
                                            <p:txEl>
                                              <p:pRg st="0" end="0"/>
                                            </p:txEl>
                                          </p:spTgt>
                                        </p:tgtEl>
                                        <p:attrNameLst>
                                          <p:attrName>style.visibility</p:attrName>
                                        </p:attrNameLst>
                                      </p:cBhvr>
                                      <p:to>
                                        <p:strVal val="visible"/>
                                      </p:to>
                                    </p:set>
                                    <p:animEffect transition="in" filter="dissolve">
                                      <p:cBhvr>
                                        <p:cTn id="16" dur="500"/>
                                        <p:tgtEl>
                                          <p:spTgt spid="119818">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19818">
                                            <p:txEl>
                                              <p:pRg st="1" end="1"/>
                                            </p:txEl>
                                          </p:spTgt>
                                        </p:tgtEl>
                                        <p:attrNameLst>
                                          <p:attrName>style.visibility</p:attrName>
                                        </p:attrNameLst>
                                      </p:cBhvr>
                                      <p:to>
                                        <p:strVal val="visible"/>
                                      </p:to>
                                    </p:set>
                                    <p:animEffect transition="in" filter="dissolve">
                                      <p:cBhvr>
                                        <p:cTn id="21" dur="500"/>
                                        <p:tgtEl>
                                          <p:spTgt spid="119818">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19818">
                                            <p:txEl>
                                              <p:pRg st="2" end="2"/>
                                            </p:txEl>
                                          </p:spTgt>
                                        </p:tgtEl>
                                        <p:attrNameLst>
                                          <p:attrName>style.visibility</p:attrName>
                                        </p:attrNameLst>
                                      </p:cBhvr>
                                      <p:to>
                                        <p:strVal val="visible"/>
                                      </p:to>
                                    </p:set>
                                    <p:animEffect transition="in" filter="dissolve">
                                      <p:cBhvr>
                                        <p:cTn id="26" dur="500"/>
                                        <p:tgtEl>
                                          <p:spTgt spid="119818">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19818">
                                            <p:txEl>
                                              <p:pRg st="3" end="3"/>
                                            </p:txEl>
                                          </p:spTgt>
                                        </p:tgtEl>
                                        <p:attrNameLst>
                                          <p:attrName>style.visibility</p:attrName>
                                        </p:attrNameLst>
                                      </p:cBhvr>
                                      <p:to>
                                        <p:strVal val="visible"/>
                                      </p:to>
                                    </p:set>
                                    <p:animEffect transition="in" filter="dissolve">
                                      <p:cBhvr>
                                        <p:cTn id="31" dur="500"/>
                                        <p:tgtEl>
                                          <p:spTgt spid="1198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19812" grpId="0"/>
      <p:bldOleChart spid="119815" grpId="0"/>
      <p:bldP spid="11981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6"/>
          <p:cNvSpPr txBox="1">
            <a:spLocks noGrp="1" noChangeArrowheads="1"/>
          </p:cNvSpPr>
          <p:nvPr/>
        </p:nvSpPr>
        <p:spPr bwMode="auto">
          <a:xfrm>
            <a:off x="7010400" y="6619875"/>
            <a:ext cx="2133600" cy="476250"/>
          </a:xfrm>
          <a:prstGeom prst="rect">
            <a:avLst/>
          </a:prstGeom>
          <a:noFill/>
          <a:ln w="9525">
            <a:noFill/>
            <a:miter lim="800000"/>
            <a:headEnd/>
            <a:tailEnd/>
          </a:ln>
        </p:spPr>
        <p:txBody>
          <a:bodyPr/>
          <a:lstStyle/>
          <a:p>
            <a:pPr algn="r"/>
            <a:fld id="{FCA99F1B-1A49-4C2F-8437-A37177E4E65D}" type="slidenum">
              <a:rPr lang="en-GB" sz="1400" b="1">
                <a:solidFill>
                  <a:srgbClr val="FFFF99"/>
                </a:solidFill>
              </a:rPr>
              <a:pPr algn="r"/>
              <a:t>27</a:t>
            </a:fld>
            <a:endParaRPr lang="en-GB" sz="1400" b="1">
              <a:solidFill>
                <a:srgbClr val="FFFF99"/>
              </a:solidFill>
            </a:endParaRPr>
          </a:p>
        </p:txBody>
      </p:sp>
      <p:sp>
        <p:nvSpPr>
          <p:cNvPr id="6148" name="Slide Number Placeholder 3"/>
          <p:cNvSpPr txBox="1">
            <a:spLocks noGrp="1"/>
          </p:cNvSpPr>
          <p:nvPr/>
        </p:nvSpPr>
        <p:spPr bwMode="auto">
          <a:xfrm>
            <a:off x="7010400" y="6619875"/>
            <a:ext cx="2133600" cy="476250"/>
          </a:xfrm>
          <a:prstGeom prst="rect">
            <a:avLst/>
          </a:prstGeom>
          <a:noFill/>
          <a:ln w="9525">
            <a:noFill/>
            <a:miter lim="800000"/>
            <a:headEnd/>
            <a:tailEnd/>
          </a:ln>
        </p:spPr>
        <p:txBody>
          <a:bodyPr/>
          <a:lstStyle/>
          <a:p>
            <a:pPr algn="r"/>
            <a:fld id="{3763EA44-8292-448B-9F1C-1E4339BAA96B}" type="slidenum">
              <a:rPr lang="en-GB" sz="1400" b="1">
                <a:solidFill>
                  <a:srgbClr val="FFFF99"/>
                </a:solidFill>
              </a:rPr>
              <a:pPr algn="r"/>
              <a:t>27</a:t>
            </a:fld>
            <a:endParaRPr lang="en-GB" sz="1400" b="1">
              <a:solidFill>
                <a:srgbClr val="FFFF99"/>
              </a:solidFill>
            </a:endParaRPr>
          </a:p>
        </p:txBody>
      </p:sp>
      <p:graphicFrame>
        <p:nvGraphicFramePr>
          <p:cNvPr id="133122" name="Object 2"/>
          <p:cNvGraphicFramePr>
            <a:graphicFrameLocks noChangeAspect="1"/>
          </p:cNvGraphicFramePr>
          <p:nvPr>
            <p:ph idx="4294967295"/>
          </p:nvPr>
        </p:nvGraphicFramePr>
        <p:xfrm>
          <a:off x="0" y="771525"/>
          <a:ext cx="7981950" cy="5326063"/>
        </p:xfrm>
        <a:graphic>
          <a:graphicData uri="http://schemas.openxmlformats.org/presentationml/2006/ole">
            <p:oleObj spid="_x0000_s5122" name="Chart" r:id="rId4" imgW="6096000" imgH="4067243" progId="MSGraph.Chart.8">
              <p:embed followColorScheme="full"/>
            </p:oleObj>
          </a:graphicData>
        </a:graphic>
      </p:graphicFrame>
      <p:sp>
        <p:nvSpPr>
          <p:cNvPr id="5125" name="Text Box 3"/>
          <p:cNvSpPr txBox="1">
            <a:spLocks noChangeArrowheads="1"/>
          </p:cNvSpPr>
          <p:nvPr/>
        </p:nvSpPr>
        <p:spPr bwMode="auto">
          <a:xfrm>
            <a:off x="0" y="428625"/>
            <a:ext cx="9144000" cy="461963"/>
          </a:xfrm>
          <a:prstGeom prst="rect">
            <a:avLst/>
          </a:prstGeom>
          <a:noFill/>
          <a:ln w="9525">
            <a:noFill/>
            <a:miter lim="800000"/>
            <a:headEnd/>
            <a:tailEnd/>
          </a:ln>
        </p:spPr>
        <p:txBody>
          <a:bodyPr lIns="0" rIns="0">
            <a:spAutoFit/>
          </a:bodyPr>
          <a:lstStyle/>
          <a:p>
            <a:pPr algn="ctr">
              <a:spcBef>
                <a:spcPct val="50000"/>
              </a:spcBef>
            </a:pPr>
            <a:r>
              <a:rPr lang="en-GB" sz="2400" b="1">
                <a:solidFill>
                  <a:srgbClr val="FF0000"/>
                </a:solidFill>
                <a:latin typeface="Times New Roman" pitchFamily="18" charset="0"/>
              </a:rPr>
              <a:t>Good Management has reduced Energy Requirements</a:t>
            </a:r>
          </a:p>
        </p:txBody>
      </p:sp>
      <p:grpSp>
        <p:nvGrpSpPr>
          <p:cNvPr id="2" name="Group 6"/>
          <p:cNvGrpSpPr>
            <a:grpSpLocks/>
          </p:cNvGrpSpPr>
          <p:nvPr/>
        </p:nvGrpSpPr>
        <p:grpSpPr bwMode="auto">
          <a:xfrm>
            <a:off x="928688" y="1668463"/>
            <a:ext cx="3379787" cy="3046412"/>
            <a:chOff x="784" y="1543"/>
            <a:chExt cx="2266" cy="1672"/>
          </a:xfrm>
        </p:grpSpPr>
        <p:sp>
          <p:nvSpPr>
            <p:cNvPr id="6159" name="Line 7"/>
            <p:cNvSpPr>
              <a:spLocks noChangeShapeType="1"/>
            </p:cNvSpPr>
            <p:nvPr/>
          </p:nvSpPr>
          <p:spPr bwMode="auto">
            <a:xfrm flipV="1">
              <a:off x="3030" y="1678"/>
              <a:ext cx="0" cy="1537"/>
            </a:xfrm>
            <a:prstGeom prst="line">
              <a:avLst/>
            </a:prstGeom>
            <a:noFill/>
            <a:ln w="57150">
              <a:solidFill>
                <a:srgbClr val="B20000"/>
              </a:solidFill>
              <a:prstDash val="sysDot"/>
              <a:round/>
              <a:headEnd/>
              <a:tailEnd/>
            </a:ln>
          </p:spPr>
          <p:txBody>
            <a:bodyPr/>
            <a:lstStyle/>
            <a:p>
              <a:endParaRPr lang="en-GB"/>
            </a:p>
          </p:txBody>
        </p:sp>
        <p:sp>
          <p:nvSpPr>
            <p:cNvPr id="6160" name="Line 8"/>
            <p:cNvSpPr>
              <a:spLocks noChangeShapeType="1"/>
            </p:cNvSpPr>
            <p:nvPr/>
          </p:nvSpPr>
          <p:spPr bwMode="auto">
            <a:xfrm flipH="1">
              <a:off x="1085" y="1646"/>
              <a:ext cx="1965" cy="0"/>
            </a:xfrm>
            <a:prstGeom prst="line">
              <a:avLst/>
            </a:prstGeom>
            <a:noFill/>
            <a:ln w="57150">
              <a:solidFill>
                <a:srgbClr val="B20000"/>
              </a:solidFill>
              <a:prstDash val="sysDot"/>
              <a:round/>
              <a:headEnd/>
              <a:tailEnd type="arrow" w="med" len="med"/>
            </a:ln>
          </p:spPr>
          <p:txBody>
            <a:bodyPr/>
            <a:lstStyle/>
            <a:p>
              <a:endParaRPr lang="en-GB"/>
            </a:p>
          </p:txBody>
        </p:sp>
        <p:grpSp>
          <p:nvGrpSpPr>
            <p:cNvPr id="3" name="Group 9"/>
            <p:cNvGrpSpPr>
              <a:grpSpLocks/>
            </p:cNvGrpSpPr>
            <p:nvPr/>
          </p:nvGrpSpPr>
          <p:grpSpPr bwMode="auto">
            <a:xfrm>
              <a:off x="784" y="1543"/>
              <a:ext cx="312" cy="209"/>
              <a:chOff x="728" y="1543"/>
              <a:chExt cx="312" cy="209"/>
            </a:xfrm>
          </p:grpSpPr>
          <p:sp>
            <p:nvSpPr>
              <p:cNvPr id="6162" name="Rectangle 10"/>
              <p:cNvSpPr>
                <a:spLocks noChangeArrowheads="1"/>
              </p:cNvSpPr>
              <p:nvPr/>
            </p:nvSpPr>
            <p:spPr bwMode="auto">
              <a:xfrm>
                <a:off x="728" y="1544"/>
                <a:ext cx="312" cy="208"/>
              </a:xfrm>
              <a:prstGeom prst="rect">
                <a:avLst/>
              </a:prstGeom>
              <a:solidFill>
                <a:srgbClr val="FFFF00"/>
              </a:solidFill>
              <a:ln w="28575">
                <a:solidFill>
                  <a:srgbClr val="FF0000"/>
                </a:solidFill>
                <a:miter lim="800000"/>
                <a:headEnd/>
                <a:tailEnd/>
              </a:ln>
            </p:spPr>
            <p:txBody>
              <a:bodyPr wrap="none" anchor="ctr"/>
              <a:lstStyle/>
              <a:p>
                <a:endParaRPr lang="en-GB"/>
              </a:p>
            </p:txBody>
          </p:sp>
          <p:sp>
            <p:nvSpPr>
              <p:cNvPr id="6163" name="Text Box 11"/>
              <p:cNvSpPr txBox="1">
                <a:spLocks noChangeArrowheads="1"/>
              </p:cNvSpPr>
              <p:nvPr/>
            </p:nvSpPr>
            <p:spPr bwMode="auto">
              <a:xfrm>
                <a:off x="731" y="1543"/>
                <a:ext cx="303" cy="163"/>
              </a:xfrm>
              <a:prstGeom prst="rect">
                <a:avLst/>
              </a:prstGeom>
              <a:noFill/>
              <a:ln w="9525">
                <a:noFill/>
                <a:miter lim="800000"/>
                <a:headEnd/>
                <a:tailEnd/>
              </a:ln>
            </p:spPr>
            <p:txBody>
              <a:bodyPr lIns="0" tIns="10800" rIns="0" bIns="10800">
                <a:spAutoFit/>
              </a:bodyPr>
              <a:lstStyle/>
              <a:p>
                <a:pPr algn="ctr">
                  <a:spcBef>
                    <a:spcPct val="50000"/>
                  </a:spcBef>
                </a:pPr>
                <a:r>
                  <a:rPr lang="en-GB"/>
                  <a:t>800</a:t>
                </a:r>
              </a:p>
            </p:txBody>
          </p:sp>
        </p:grpSp>
      </p:grpSp>
      <p:grpSp>
        <p:nvGrpSpPr>
          <p:cNvPr id="4" name="Group 12"/>
          <p:cNvGrpSpPr>
            <a:grpSpLocks/>
          </p:cNvGrpSpPr>
          <p:nvPr/>
        </p:nvGrpSpPr>
        <p:grpSpPr bwMode="auto">
          <a:xfrm>
            <a:off x="814388" y="3255963"/>
            <a:ext cx="3448050" cy="330200"/>
            <a:chOff x="769" y="2492"/>
            <a:chExt cx="2281" cy="208"/>
          </a:xfrm>
        </p:grpSpPr>
        <p:sp>
          <p:nvSpPr>
            <p:cNvPr id="6155" name="Line 13"/>
            <p:cNvSpPr>
              <a:spLocks noChangeShapeType="1"/>
            </p:cNvSpPr>
            <p:nvPr/>
          </p:nvSpPr>
          <p:spPr bwMode="auto">
            <a:xfrm flipH="1">
              <a:off x="1085" y="2554"/>
              <a:ext cx="1965" cy="0"/>
            </a:xfrm>
            <a:prstGeom prst="line">
              <a:avLst/>
            </a:prstGeom>
            <a:noFill/>
            <a:ln w="57150">
              <a:solidFill>
                <a:srgbClr val="000066"/>
              </a:solidFill>
              <a:prstDash val="sysDot"/>
              <a:round/>
              <a:headEnd/>
              <a:tailEnd type="arrow" w="med" len="med"/>
            </a:ln>
          </p:spPr>
          <p:txBody>
            <a:bodyPr/>
            <a:lstStyle/>
            <a:p>
              <a:endParaRPr lang="en-GB"/>
            </a:p>
          </p:txBody>
        </p:sp>
        <p:grpSp>
          <p:nvGrpSpPr>
            <p:cNvPr id="5" name="Group 14"/>
            <p:cNvGrpSpPr>
              <a:grpSpLocks/>
            </p:cNvGrpSpPr>
            <p:nvPr/>
          </p:nvGrpSpPr>
          <p:grpSpPr bwMode="auto">
            <a:xfrm>
              <a:off x="769" y="2492"/>
              <a:ext cx="318" cy="208"/>
              <a:chOff x="636" y="3002"/>
              <a:chExt cx="318" cy="208"/>
            </a:xfrm>
          </p:grpSpPr>
          <p:sp>
            <p:nvSpPr>
              <p:cNvPr id="6157" name="Rectangle 15"/>
              <p:cNvSpPr>
                <a:spLocks noChangeArrowheads="1"/>
              </p:cNvSpPr>
              <p:nvPr/>
            </p:nvSpPr>
            <p:spPr bwMode="auto">
              <a:xfrm>
                <a:off x="642" y="3002"/>
                <a:ext cx="312" cy="208"/>
              </a:xfrm>
              <a:prstGeom prst="rect">
                <a:avLst/>
              </a:prstGeom>
              <a:solidFill>
                <a:srgbClr val="FFFF00"/>
              </a:solidFill>
              <a:ln w="28575">
                <a:solidFill>
                  <a:srgbClr val="0000FF"/>
                </a:solidFill>
                <a:miter lim="800000"/>
                <a:headEnd/>
                <a:tailEnd/>
              </a:ln>
            </p:spPr>
            <p:txBody>
              <a:bodyPr wrap="none" anchor="ctr"/>
              <a:lstStyle/>
              <a:p>
                <a:endParaRPr lang="en-GB"/>
              </a:p>
            </p:txBody>
          </p:sp>
          <p:sp>
            <p:nvSpPr>
              <p:cNvPr id="6158" name="Text Box 16"/>
              <p:cNvSpPr txBox="1">
                <a:spLocks noChangeArrowheads="1"/>
              </p:cNvSpPr>
              <p:nvPr/>
            </p:nvSpPr>
            <p:spPr bwMode="auto">
              <a:xfrm>
                <a:off x="636" y="3016"/>
                <a:ext cx="303" cy="187"/>
              </a:xfrm>
              <a:prstGeom prst="rect">
                <a:avLst/>
              </a:prstGeom>
              <a:noFill/>
              <a:ln w="9525">
                <a:noFill/>
                <a:miter lim="800000"/>
                <a:headEnd/>
                <a:tailEnd/>
              </a:ln>
            </p:spPr>
            <p:txBody>
              <a:bodyPr lIns="0" tIns="10800" rIns="0" bIns="10800">
                <a:spAutoFit/>
              </a:bodyPr>
              <a:lstStyle/>
              <a:p>
                <a:pPr algn="ctr">
                  <a:spcBef>
                    <a:spcPct val="50000"/>
                  </a:spcBef>
                </a:pPr>
                <a:r>
                  <a:rPr lang="en-GB"/>
                  <a:t>350</a:t>
                </a:r>
              </a:p>
            </p:txBody>
          </p:sp>
        </p:grpSp>
      </p:grpSp>
      <p:sp>
        <p:nvSpPr>
          <p:cNvPr id="133137" name="Text Box 17"/>
          <p:cNvSpPr txBox="1">
            <a:spLocks noChangeArrowheads="1"/>
          </p:cNvSpPr>
          <p:nvPr/>
        </p:nvSpPr>
        <p:spPr bwMode="auto">
          <a:xfrm>
            <a:off x="957263" y="5995988"/>
            <a:ext cx="6729412" cy="785812"/>
          </a:xfrm>
          <a:prstGeom prst="rect">
            <a:avLst/>
          </a:prstGeom>
          <a:solidFill>
            <a:schemeClr val="bg1"/>
          </a:solidFill>
          <a:ln w="19050">
            <a:solidFill>
              <a:srgbClr val="FF0000"/>
            </a:solidFill>
            <a:miter lim="800000"/>
            <a:headEnd/>
            <a:tailEnd/>
          </a:ln>
        </p:spPr>
        <p:txBody>
          <a:bodyPr>
            <a:spAutoFit/>
          </a:bodyPr>
          <a:lstStyle/>
          <a:p>
            <a:pPr>
              <a:spcBef>
                <a:spcPct val="50000"/>
              </a:spcBef>
            </a:pPr>
            <a:r>
              <a:rPr lang="en-GB" sz="2000" b="1">
                <a:solidFill>
                  <a:srgbClr val="FF0000"/>
                </a:solidFill>
                <a:latin typeface="Times New Roman" pitchFamily="18" charset="0"/>
              </a:rPr>
              <a:t>Space Heating Consumption reduced by 57% </a:t>
            </a:r>
          </a:p>
          <a:p>
            <a:pPr>
              <a:spcBef>
                <a:spcPts val="600"/>
              </a:spcBef>
            </a:pPr>
            <a:r>
              <a:rPr lang="en-GB" sz="2000" b="1">
                <a:solidFill>
                  <a:srgbClr val="FF0000"/>
                </a:solidFill>
                <a:latin typeface="Times New Roman" pitchFamily="18" charset="0"/>
              </a:rPr>
              <a:t>CO</a:t>
            </a:r>
            <a:r>
              <a:rPr lang="en-GB" sz="2000" b="1" baseline="-25000">
                <a:solidFill>
                  <a:srgbClr val="FF0000"/>
                </a:solidFill>
                <a:latin typeface="Times New Roman" pitchFamily="18" charset="0"/>
              </a:rPr>
              <a:t>2</a:t>
            </a:r>
            <a:r>
              <a:rPr lang="en-GB" sz="2000" b="1">
                <a:solidFill>
                  <a:srgbClr val="FF0000"/>
                </a:solidFill>
                <a:latin typeface="Times New Roman" pitchFamily="18" charset="0"/>
              </a:rPr>
              <a:t> emissions reduced by 17.5 tonnes per annum.</a:t>
            </a:r>
          </a:p>
        </p:txBody>
      </p:sp>
      <p:sp>
        <p:nvSpPr>
          <p:cNvPr id="6153" name="Slide Number Placeholder 20"/>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9721BE-20C4-4CD8-ACE2-DAF84BE2E181}" type="slidenum">
              <a:rPr lang="en-GB" smtClean="0"/>
              <a:pPr fontAlgn="base">
                <a:spcBef>
                  <a:spcPct val="0"/>
                </a:spcBef>
                <a:spcAft>
                  <a:spcPct val="0"/>
                </a:spcAft>
              </a:pPr>
              <a:t>27</a:t>
            </a:fld>
            <a:endParaRPr lang="en-GB" smtClean="0"/>
          </a:p>
        </p:txBody>
      </p:sp>
      <p:sp>
        <p:nvSpPr>
          <p:cNvPr id="6154" name="Rectangle 12"/>
          <p:cNvSpPr>
            <a:spLocks noChangeArrowheads="1"/>
          </p:cNvSpPr>
          <p:nvPr/>
        </p:nvSpPr>
        <p:spPr bwMode="auto">
          <a:xfrm>
            <a:off x="0" y="0"/>
            <a:ext cx="9144000" cy="444500"/>
          </a:xfrm>
          <a:prstGeom prst="rect">
            <a:avLst/>
          </a:prstGeom>
          <a:solidFill>
            <a:srgbClr val="FF0000"/>
          </a:solidFill>
          <a:ln w="9525">
            <a:noFill/>
            <a:miter lim="800000"/>
            <a:headEnd/>
            <a:tailEnd/>
          </a:ln>
        </p:spPr>
        <p:txBody>
          <a:bodyPr anchor="ctr"/>
          <a:lstStyle/>
          <a:p>
            <a:pPr algn="ctr" eaLnBrk="0" hangingPunct="0"/>
            <a:r>
              <a:rPr lang="en-GB" sz="2400" b="1">
                <a:solidFill>
                  <a:schemeClr val="bg1"/>
                </a:solidFill>
                <a:latin typeface="Times New Roman" pitchFamily="18" charset="0"/>
                <a:cs typeface="Times New Roman" pitchFamily="18" charset="0"/>
              </a:rPr>
              <a:t>Performance of ZICER Building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3122">
                                            <p:oleChartEl type="gridLegend"/>
                                          </p:spTgt>
                                        </p:tgtEl>
                                        <p:attrNameLst>
                                          <p:attrName>style.visibility</p:attrName>
                                        </p:attrNameLst>
                                      </p:cBhvr>
                                      <p:to>
                                        <p:strVal val="visible"/>
                                      </p:to>
                                    </p:set>
                                    <p:animEffect transition="in" filter="dissolve">
                                      <p:cBhvr>
                                        <p:cTn id="7" dur="500"/>
                                        <p:tgtEl>
                                          <p:spTgt spid="133122">
                                            <p:oleChartEl type="gridLegend"/>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3122">
                                            <p:oleChartEl type="series" lvl="1"/>
                                          </p:spTgt>
                                        </p:tgtEl>
                                        <p:attrNameLst>
                                          <p:attrName>style.visibility</p:attrName>
                                        </p:attrNameLst>
                                      </p:cBhvr>
                                      <p:to>
                                        <p:strVal val="visible"/>
                                      </p:to>
                                    </p:set>
                                    <p:animEffect transition="in" filter="dissolve">
                                      <p:cBhvr>
                                        <p:cTn id="11" dur="500"/>
                                        <p:tgtEl>
                                          <p:spTgt spid="133122">
                                            <p:oleChartEl type="series" lvl="1"/>
                                          </p:spTgt>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33122">
                                            <p:oleChartEl type="series" lvl="2"/>
                                          </p:spTgt>
                                        </p:tgtEl>
                                        <p:attrNameLst>
                                          <p:attrName>style.visibility</p:attrName>
                                        </p:attrNameLst>
                                      </p:cBhvr>
                                      <p:to>
                                        <p:strVal val="visible"/>
                                      </p:to>
                                    </p:set>
                                    <p:animEffect transition="in" filter="dissolve">
                                      <p:cBhvr>
                                        <p:cTn id="20" dur="500"/>
                                        <p:tgtEl>
                                          <p:spTgt spid="133122">
                                            <p:oleChartEl type="series" lvl="2"/>
                                          </p:spTgt>
                                        </p:tgtEl>
                                      </p:cBhvr>
                                    </p:animEffect>
                                  </p:childTnLst>
                                </p:cTn>
                              </p:par>
                            </p:childTnLst>
                          </p:cTn>
                        </p:par>
                        <p:par>
                          <p:cTn id="21" fill="hold" nodeType="afterGroup">
                            <p:stCondLst>
                              <p:cond delay="500"/>
                            </p:stCondLst>
                            <p:childTnLst>
                              <p:par>
                                <p:cTn id="22" presetID="9" presetClass="entr" presetSubtype="0" fill="hold" grpId="0" nodeType="afterEffect">
                                  <p:stCondLst>
                                    <p:cond delay="500"/>
                                  </p:stCondLst>
                                  <p:childTnLst>
                                    <p:set>
                                      <p:cBhvr>
                                        <p:cTn id="23" dur="1" fill="hold">
                                          <p:stCondLst>
                                            <p:cond delay="0"/>
                                          </p:stCondLst>
                                        </p:cTn>
                                        <p:tgtEl>
                                          <p:spTgt spid="133122">
                                            <p:oleChartEl type="series" lvl="3"/>
                                          </p:spTgt>
                                        </p:tgtEl>
                                        <p:attrNameLst>
                                          <p:attrName>style.visibility</p:attrName>
                                        </p:attrNameLst>
                                      </p:cBhvr>
                                      <p:to>
                                        <p:strVal val="visible"/>
                                      </p:to>
                                    </p:set>
                                    <p:animEffect transition="in" filter="dissolve">
                                      <p:cBhvr>
                                        <p:cTn id="24" dur="500"/>
                                        <p:tgtEl>
                                          <p:spTgt spid="133122">
                                            <p:oleChartEl type="series" lvl="3"/>
                                          </p:spTgt>
                                        </p:tgtEl>
                                      </p:cBhvr>
                                    </p:animEffect>
                                  </p:childTnLst>
                                </p:cTn>
                              </p:par>
                            </p:childTnLst>
                          </p:cTn>
                        </p:par>
                        <p:par>
                          <p:cTn id="25" fill="hold" nodeType="afterGroup">
                            <p:stCondLst>
                              <p:cond delay="1500"/>
                            </p:stCondLst>
                            <p:childTnLst>
                              <p:par>
                                <p:cTn id="26" presetID="9" presetClass="entr" presetSubtype="0" fill="hold" nodeType="afterEffect">
                                  <p:stCondLst>
                                    <p:cond delay="500"/>
                                  </p:stCondLst>
                                  <p:childTnLst>
                                    <p:set>
                                      <p:cBhvr>
                                        <p:cTn id="27" dur="1" fill="hold">
                                          <p:stCondLst>
                                            <p:cond delay="0"/>
                                          </p:stCondLst>
                                        </p:cTn>
                                        <p:tgtEl>
                                          <p:spTgt spid="4"/>
                                        </p:tgtEl>
                                        <p:attrNameLst>
                                          <p:attrName>style.visibility</p:attrName>
                                        </p:attrNameLst>
                                      </p:cBhvr>
                                      <p:to>
                                        <p:strVal val="visible"/>
                                      </p:to>
                                    </p:set>
                                    <p:animEffect transition="in" filter="dissolve">
                                      <p:cBhvr>
                                        <p:cTn id="28" dur="500"/>
                                        <p:tgtEl>
                                          <p:spTgt spid="4"/>
                                        </p:tgtEl>
                                      </p:cBhvr>
                                    </p:animEffect>
                                  </p:childTnLst>
                                </p:cTn>
                              </p:par>
                            </p:childTnLst>
                          </p:cTn>
                        </p:par>
                        <p:par>
                          <p:cTn id="29" fill="hold" nodeType="afterGroup">
                            <p:stCondLst>
                              <p:cond delay="2500"/>
                            </p:stCondLst>
                            <p:childTnLst>
                              <p:par>
                                <p:cTn id="30" presetID="1" presetClass="entr" presetSubtype="0" fill="hold" grpId="0" nodeType="afterEffect">
                                  <p:stCondLst>
                                    <p:cond delay="500"/>
                                  </p:stCondLst>
                                  <p:childTnLst>
                                    <p:set>
                                      <p:cBhvr>
                                        <p:cTn id="31" dur="1" fill="hold">
                                          <p:stCondLst>
                                            <p:cond delay="0"/>
                                          </p:stCondLst>
                                        </p:cTn>
                                        <p:tgtEl>
                                          <p:spTgt spid="133137"/>
                                        </p:tgtEl>
                                        <p:attrNameLst>
                                          <p:attrName>style.visibility</p:attrName>
                                        </p:attrNameLst>
                                      </p:cBhvr>
                                      <p:to>
                                        <p:strVal val="visible"/>
                                      </p:to>
                                    </p:set>
                                  </p:childTnLst>
                                </p:cTn>
                              </p:par>
                            </p:childTnLst>
                          </p:cTn>
                        </p:par>
                        <p:par>
                          <p:cTn id="32" fill="hold" nodeType="afterGroup">
                            <p:stCondLst>
                              <p:cond delay="3000"/>
                            </p:stCondLst>
                            <p:childTnLst>
                              <p:par>
                                <p:cTn id="33" presetID="9" presetClass="entr" presetSubtype="0" fill="hold" grpId="0" nodeType="afterEffect">
                                  <p:stCondLst>
                                    <p:cond delay="0"/>
                                  </p:stCondLst>
                                  <p:childTnLst>
                                    <p:set>
                                      <p:cBhvr>
                                        <p:cTn id="34" dur="1" fill="hold">
                                          <p:stCondLst>
                                            <p:cond delay="0"/>
                                          </p:stCondLst>
                                        </p:cTn>
                                        <p:tgtEl>
                                          <p:spTgt spid="5125"/>
                                        </p:tgtEl>
                                        <p:attrNameLst>
                                          <p:attrName>style.visibility</p:attrName>
                                        </p:attrNameLst>
                                      </p:cBhvr>
                                      <p:to>
                                        <p:strVal val="visible"/>
                                      </p:to>
                                    </p:set>
                                    <p:animEffect transition="in" filter="dissolve">
                                      <p:cBhvr>
                                        <p:cTn id="35"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33122" grpId="0" bld="series"/>
      <p:bldP spid="5125" grpId="0"/>
      <p:bldP spid="13313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a:spLocks noChangeArrowheads="1"/>
          </p:cNvSpPr>
          <p:nvPr/>
        </p:nvSpPr>
        <p:spPr bwMode="auto">
          <a:xfrm>
            <a:off x="0" y="-20638"/>
            <a:ext cx="9144000" cy="560388"/>
          </a:xfrm>
          <a:prstGeom prst="rect">
            <a:avLst/>
          </a:prstGeom>
          <a:solidFill>
            <a:srgbClr val="FF0000"/>
          </a:solidFill>
          <a:ln w="9525">
            <a:noFill/>
            <a:miter lim="800000"/>
            <a:headEnd/>
            <a:tailEnd/>
          </a:ln>
        </p:spPr>
        <p:txBody>
          <a:bodyPr anchor="ctr"/>
          <a:lstStyle/>
          <a:p>
            <a:pPr algn="ctr" eaLnBrk="0" hangingPunct="0"/>
            <a:r>
              <a:rPr lang="en-GB" sz="2400" b="1">
                <a:solidFill>
                  <a:schemeClr val="bg1"/>
                </a:solidFill>
                <a:latin typeface="Times New Roman" pitchFamily="18" charset="0"/>
                <a:cs typeface="Times New Roman" pitchFamily="18" charset="0"/>
              </a:rPr>
              <a:t>Electricity Consumption in an Office Building in East Anglia</a:t>
            </a:r>
          </a:p>
        </p:txBody>
      </p:sp>
      <p:graphicFrame>
        <p:nvGraphicFramePr>
          <p:cNvPr id="135177" name="Object 9"/>
          <p:cNvGraphicFramePr>
            <a:graphicFrameLocks noChangeAspect="1"/>
          </p:cNvGraphicFramePr>
          <p:nvPr>
            <p:ph idx="1"/>
          </p:nvPr>
        </p:nvGraphicFramePr>
        <p:xfrm>
          <a:off x="266700" y="457200"/>
          <a:ext cx="8128000" cy="4851400"/>
        </p:xfrm>
        <a:graphic>
          <a:graphicData uri="http://schemas.openxmlformats.org/presentationml/2006/ole">
            <p:oleObj spid="_x0000_s6146" name="Chart" r:id="rId4" imgW="6096000" imgH="3638685" progId="MSGraph.Chart.8">
              <p:embed followColorScheme="full"/>
            </p:oleObj>
          </a:graphicData>
        </a:graphic>
      </p:graphicFrame>
      <p:sp>
        <p:nvSpPr>
          <p:cNvPr id="135178" name="Text Box 10"/>
          <p:cNvSpPr txBox="1">
            <a:spLocks noChangeArrowheads="1"/>
          </p:cNvSpPr>
          <p:nvPr/>
        </p:nvSpPr>
        <p:spPr bwMode="auto">
          <a:xfrm>
            <a:off x="757238" y="5302250"/>
            <a:ext cx="7732712" cy="1508125"/>
          </a:xfrm>
          <a:prstGeom prst="rect">
            <a:avLst/>
          </a:prstGeom>
          <a:noFill/>
          <a:ln w="9525">
            <a:noFill/>
            <a:miter lim="800000"/>
            <a:headEnd/>
            <a:tailEnd/>
          </a:ln>
        </p:spPr>
        <p:txBody>
          <a:bodyPr>
            <a:spAutoFit/>
          </a:bodyPr>
          <a:lstStyle/>
          <a:p>
            <a:pPr>
              <a:spcBef>
                <a:spcPct val="20000"/>
              </a:spcBef>
              <a:buFontTx/>
              <a:buChar char="•"/>
            </a:pPr>
            <a:r>
              <a:rPr lang="en-GB" sz="2000" b="1">
                <a:latin typeface="Times New Roman" pitchFamily="18" charset="0"/>
              </a:rPr>
              <a:t>  Consumption rose to nearly double level of early 2005.  </a:t>
            </a:r>
          </a:p>
          <a:p>
            <a:pPr>
              <a:spcBef>
                <a:spcPct val="20000"/>
              </a:spcBef>
              <a:buFontTx/>
              <a:buChar char="•"/>
            </a:pPr>
            <a:r>
              <a:rPr lang="en-GB" sz="2000" b="1">
                <a:latin typeface="Times New Roman" pitchFamily="18" charset="0"/>
              </a:rPr>
              <a:t>   Malfunction of Air-conditioning plant.</a:t>
            </a:r>
          </a:p>
          <a:p>
            <a:pPr>
              <a:spcBef>
                <a:spcPct val="20000"/>
              </a:spcBef>
              <a:buFontTx/>
              <a:buChar char="•"/>
            </a:pPr>
            <a:r>
              <a:rPr lang="en-GB" sz="2000" b="1">
                <a:latin typeface="Times New Roman" pitchFamily="18" charset="0"/>
              </a:rPr>
              <a:t>   Extra fuel cost £12 000 per annum      ~£1000 to repair fault</a:t>
            </a:r>
          </a:p>
          <a:p>
            <a:pPr>
              <a:spcBef>
                <a:spcPct val="20000"/>
              </a:spcBef>
              <a:buFontTx/>
              <a:buChar char="•"/>
            </a:pPr>
            <a:r>
              <a:rPr lang="en-GB" sz="2000" b="1">
                <a:latin typeface="Times New Roman" pitchFamily="18" charset="0"/>
              </a:rPr>
              <a:t>   Additional  CO</a:t>
            </a:r>
            <a:r>
              <a:rPr lang="en-GB" sz="2000" b="1" baseline="-25000">
                <a:latin typeface="Times New Roman" pitchFamily="18" charset="0"/>
              </a:rPr>
              <a:t>2</a:t>
            </a:r>
            <a:r>
              <a:rPr lang="en-GB" sz="2000" b="1">
                <a:latin typeface="Times New Roman" pitchFamily="18" charset="0"/>
              </a:rPr>
              <a:t> emitted ~ 100 tonnes.   </a:t>
            </a:r>
          </a:p>
        </p:txBody>
      </p:sp>
      <p:sp>
        <p:nvSpPr>
          <p:cNvPr id="135180" name="Line 12"/>
          <p:cNvSpPr>
            <a:spLocks noChangeShapeType="1"/>
          </p:cNvSpPr>
          <p:nvPr/>
        </p:nvSpPr>
        <p:spPr bwMode="auto">
          <a:xfrm flipV="1">
            <a:off x="1752600" y="1473200"/>
            <a:ext cx="3249613" cy="0"/>
          </a:xfrm>
          <a:prstGeom prst="line">
            <a:avLst/>
          </a:prstGeom>
          <a:noFill/>
          <a:ln w="38100">
            <a:solidFill>
              <a:srgbClr val="FF9900"/>
            </a:solidFill>
            <a:round/>
            <a:headEnd/>
            <a:tailEnd/>
          </a:ln>
        </p:spPr>
        <p:txBody>
          <a:bodyPr/>
          <a:lstStyle/>
          <a:p>
            <a:endParaRPr lang="en-GB"/>
          </a:p>
        </p:txBody>
      </p:sp>
      <p:sp>
        <p:nvSpPr>
          <p:cNvPr id="135181" name="Line 13"/>
          <p:cNvSpPr>
            <a:spLocks noChangeShapeType="1"/>
          </p:cNvSpPr>
          <p:nvPr/>
        </p:nvSpPr>
        <p:spPr bwMode="auto">
          <a:xfrm flipV="1">
            <a:off x="1758950" y="1817688"/>
            <a:ext cx="3249613" cy="12700"/>
          </a:xfrm>
          <a:prstGeom prst="line">
            <a:avLst/>
          </a:prstGeom>
          <a:noFill/>
          <a:ln w="38100">
            <a:solidFill>
              <a:srgbClr val="000000"/>
            </a:solidFill>
            <a:prstDash val="dash"/>
            <a:round/>
            <a:headEnd/>
            <a:tailEnd/>
          </a:ln>
        </p:spPr>
        <p:txBody>
          <a:bodyPr/>
          <a:lstStyle/>
          <a:p>
            <a:endParaRPr lang="en-GB"/>
          </a:p>
        </p:txBody>
      </p:sp>
      <p:sp>
        <p:nvSpPr>
          <p:cNvPr id="135182" name="Line 14"/>
          <p:cNvSpPr>
            <a:spLocks noChangeShapeType="1"/>
          </p:cNvSpPr>
          <p:nvPr/>
        </p:nvSpPr>
        <p:spPr bwMode="auto">
          <a:xfrm>
            <a:off x="1778000" y="2219325"/>
            <a:ext cx="3211513" cy="0"/>
          </a:xfrm>
          <a:prstGeom prst="line">
            <a:avLst/>
          </a:prstGeom>
          <a:noFill/>
          <a:ln w="38100">
            <a:solidFill>
              <a:srgbClr val="0000FF"/>
            </a:solidFill>
            <a:round/>
            <a:headEnd/>
            <a:tailEnd/>
          </a:ln>
        </p:spPr>
        <p:txBody>
          <a:bodyPr/>
          <a:lstStyle/>
          <a:p>
            <a:endParaRPr lang="en-GB"/>
          </a:p>
        </p:txBody>
      </p:sp>
      <p:sp>
        <p:nvSpPr>
          <p:cNvPr id="135183" name="Line 15"/>
          <p:cNvSpPr>
            <a:spLocks noChangeShapeType="1"/>
          </p:cNvSpPr>
          <p:nvPr/>
        </p:nvSpPr>
        <p:spPr bwMode="auto">
          <a:xfrm flipV="1">
            <a:off x="6021388" y="2301875"/>
            <a:ext cx="2100262" cy="0"/>
          </a:xfrm>
          <a:prstGeom prst="line">
            <a:avLst/>
          </a:prstGeom>
          <a:noFill/>
          <a:ln w="38100">
            <a:solidFill>
              <a:srgbClr val="FF6600"/>
            </a:solidFill>
            <a:round/>
            <a:headEnd/>
            <a:tailEnd/>
          </a:ln>
        </p:spPr>
        <p:txBody>
          <a:bodyPr/>
          <a:lstStyle/>
          <a:p>
            <a:endParaRPr lang="en-GB"/>
          </a:p>
        </p:txBody>
      </p:sp>
      <p:sp>
        <p:nvSpPr>
          <p:cNvPr id="135184" name="Line 16"/>
          <p:cNvSpPr>
            <a:spLocks noChangeShapeType="1"/>
          </p:cNvSpPr>
          <p:nvPr/>
        </p:nvSpPr>
        <p:spPr bwMode="auto">
          <a:xfrm flipV="1">
            <a:off x="6046788" y="2444750"/>
            <a:ext cx="2112962" cy="25400"/>
          </a:xfrm>
          <a:prstGeom prst="line">
            <a:avLst/>
          </a:prstGeom>
          <a:noFill/>
          <a:ln w="38100">
            <a:solidFill>
              <a:srgbClr val="000000"/>
            </a:solidFill>
            <a:prstDash val="dash"/>
            <a:round/>
            <a:headEnd/>
            <a:tailEnd/>
          </a:ln>
        </p:spPr>
        <p:txBody>
          <a:bodyPr/>
          <a:lstStyle/>
          <a:p>
            <a:endParaRPr lang="en-GB"/>
          </a:p>
        </p:txBody>
      </p:sp>
      <p:sp>
        <p:nvSpPr>
          <p:cNvPr id="135185" name="Line 17"/>
          <p:cNvSpPr>
            <a:spLocks noChangeShapeType="1"/>
          </p:cNvSpPr>
          <p:nvPr/>
        </p:nvSpPr>
        <p:spPr bwMode="auto">
          <a:xfrm>
            <a:off x="6059488" y="2647950"/>
            <a:ext cx="2011362" cy="0"/>
          </a:xfrm>
          <a:prstGeom prst="line">
            <a:avLst/>
          </a:prstGeom>
          <a:noFill/>
          <a:ln w="38100">
            <a:solidFill>
              <a:srgbClr val="0000FF"/>
            </a:solidFill>
            <a:round/>
            <a:headEnd/>
            <a:tailEnd/>
          </a:ln>
        </p:spPr>
        <p:txBody>
          <a:bodyPr/>
          <a:lstStyle/>
          <a:p>
            <a:endParaRPr lang="en-GB"/>
          </a:p>
        </p:txBody>
      </p:sp>
      <p:sp>
        <p:nvSpPr>
          <p:cNvPr id="135186" name="Text Box 18"/>
          <p:cNvSpPr txBox="1">
            <a:spLocks noChangeArrowheads="1"/>
          </p:cNvSpPr>
          <p:nvPr/>
        </p:nvSpPr>
        <p:spPr bwMode="auto">
          <a:xfrm>
            <a:off x="4889500" y="949325"/>
            <a:ext cx="1676400" cy="488950"/>
          </a:xfrm>
          <a:prstGeom prst="rect">
            <a:avLst/>
          </a:prstGeom>
          <a:noFill/>
          <a:ln w="9525" algn="ctr">
            <a:noFill/>
            <a:miter lim="800000"/>
            <a:headEnd/>
            <a:tailEnd/>
          </a:ln>
        </p:spPr>
        <p:txBody>
          <a:bodyPr lIns="0" tIns="0" rIns="0" bIns="0">
            <a:spAutoFit/>
          </a:bodyPr>
          <a:lstStyle/>
          <a:p>
            <a:pPr algn="ctr">
              <a:spcBef>
                <a:spcPct val="50000"/>
              </a:spcBef>
            </a:pPr>
            <a:r>
              <a:rPr lang="en-GB" sz="1600" b="1">
                <a:solidFill>
                  <a:srgbClr val="0033CC"/>
                </a:solidFill>
                <a:latin typeface="Times New Roman" pitchFamily="18" charset="0"/>
              </a:rPr>
              <a:t>Low Energy Lighting Installed</a:t>
            </a:r>
          </a:p>
        </p:txBody>
      </p:sp>
      <p:grpSp>
        <p:nvGrpSpPr>
          <p:cNvPr id="2" name="Group 22"/>
          <p:cNvGrpSpPr>
            <a:grpSpLocks/>
          </p:cNvGrpSpPr>
          <p:nvPr/>
        </p:nvGrpSpPr>
        <p:grpSpPr bwMode="auto">
          <a:xfrm>
            <a:off x="5197475" y="1543050"/>
            <a:ext cx="695325" cy="180975"/>
            <a:chOff x="2490" y="1254"/>
            <a:chExt cx="342" cy="114"/>
          </a:xfrm>
        </p:grpSpPr>
        <p:sp>
          <p:nvSpPr>
            <p:cNvPr id="7182" name="Line 19"/>
            <p:cNvSpPr>
              <a:spLocks noChangeShapeType="1"/>
            </p:cNvSpPr>
            <p:nvPr/>
          </p:nvSpPr>
          <p:spPr bwMode="auto">
            <a:xfrm>
              <a:off x="2490" y="1260"/>
              <a:ext cx="342" cy="0"/>
            </a:xfrm>
            <a:prstGeom prst="line">
              <a:avLst/>
            </a:prstGeom>
            <a:noFill/>
            <a:ln w="25400">
              <a:solidFill>
                <a:srgbClr val="0000FF"/>
              </a:solidFill>
              <a:round/>
              <a:headEnd/>
              <a:tailEnd/>
            </a:ln>
          </p:spPr>
          <p:txBody>
            <a:bodyPr/>
            <a:lstStyle/>
            <a:p>
              <a:endParaRPr lang="en-GB"/>
            </a:p>
          </p:txBody>
        </p:sp>
        <p:sp>
          <p:nvSpPr>
            <p:cNvPr id="7183" name="Line 20"/>
            <p:cNvSpPr>
              <a:spLocks noChangeShapeType="1"/>
            </p:cNvSpPr>
            <p:nvPr/>
          </p:nvSpPr>
          <p:spPr bwMode="auto">
            <a:xfrm>
              <a:off x="2490" y="1254"/>
              <a:ext cx="0" cy="114"/>
            </a:xfrm>
            <a:prstGeom prst="line">
              <a:avLst/>
            </a:prstGeom>
            <a:noFill/>
            <a:ln w="25400">
              <a:solidFill>
                <a:srgbClr val="0000FF"/>
              </a:solidFill>
              <a:round/>
              <a:headEnd/>
              <a:tailEnd type="triangle" w="med" len="med"/>
            </a:ln>
          </p:spPr>
          <p:txBody>
            <a:bodyPr/>
            <a:lstStyle/>
            <a:p>
              <a:endParaRPr lang="en-GB"/>
            </a:p>
          </p:txBody>
        </p:sp>
        <p:sp>
          <p:nvSpPr>
            <p:cNvPr id="7184" name="Line 21"/>
            <p:cNvSpPr>
              <a:spLocks noChangeShapeType="1"/>
            </p:cNvSpPr>
            <p:nvPr/>
          </p:nvSpPr>
          <p:spPr bwMode="auto">
            <a:xfrm>
              <a:off x="2820" y="1266"/>
              <a:ext cx="6" cy="90"/>
            </a:xfrm>
            <a:prstGeom prst="line">
              <a:avLst/>
            </a:prstGeom>
            <a:noFill/>
            <a:ln w="25400">
              <a:solidFill>
                <a:srgbClr val="0000FF"/>
              </a:solidFill>
              <a:round/>
              <a:headEnd/>
              <a:tailEnd type="triangle" w="med" len="med"/>
            </a:ln>
          </p:spPr>
          <p:txBody>
            <a:bodyPr/>
            <a:lstStyle/>
            <a:p>
              <a:endParaRPr lang="en-GB"/>
            </a:p>
          </p:txBody>
        </p:sp>
      </p:grpSp>
      <p:sp>
        <p:nvSpPr>
          <p:cNvPr id="7181" name="Slide Number Placeholder 18"/>
          <p:cNvSpPr>
            <a:spLocks noGrp="1"/>
          </p:cNvSpPr>
          <p:nvPr>
            <p:ph type="sldNum" sz="quarter" idx="12"/>
          </p:nvPr>
        </p:nvSpPr>
        <p:spPr bwMode="auto">
          <a:xfrm>
            <a:off x="70104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6DB268BC-458F-4CAB-8753-A77434931479}" type="slidenum">
              <a:rPr lang="en-GB" smtClean="0">
                <a:solidFill>
                  <a:schemeClr val="tx1"/>
                </a:solidFill>
                <a:latin typeface="Arial" charset="0"/>
              </a:rPr>
              <a:pPr fontAlgn="base">
                <a:spcBef>
                  <a:spcPct val="0"/>
                </a:spcBef>
                <a:spcAft>
                  <a:spcPct val="0"/>
                </a:spcAft>
              </a:pPr>
              <a:t>28</a:t>
            </a:fld>
            <a:endParaRPr lang="en-GB" smtClean="0">
              <a:solidFill>
                <a:schemeClr val="tx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35177">
                                            <p:oleChartEl type="gridLegend"/>
                                          </p:spTgt>
                                        </p:tgtEl>
                                        <p:attrNameLst>
                                          <p:attrName>style.visibility</p:attrName>
                                        </p:attrNameLst>
                                      </p:cBhvr>
                                      <p:to>
                                        <p:strVal val="visible"/>
                                      </p:to>
                                    </p:set>
                                    <p:animEffect transition="in" filter="dissolve">
                                      <p:cBhvr>
                                        <p:cTn id="7" dur="500"/>
                                        <p:tgtEl>
                                          <p:spTgt spid="135177">
                                            <p:oleChartEl type="gridLegend"/>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5177">
                                            <p:oleChartEl type="series" lvl="1"/>
                                          </p:spTgt>
                                        </p:tgtEl>
                                        <p:attrNameLst>
                                          <p:attrName>style.visibility</p:attrName>
                                        </p:attrNameLst>
                                      </p:cBhvr>
                                      <p:to>
                                        <p:strVal val="visible"/>
                                      </p:to>
                                    </p:set>
                                    <p:animEffect transition="in" filter="dissolve">
                                      <p:cBhvr>
                                        <p:cTn id="11" dur="500"/>
                                        <p:tgtEl>
                                          <p:spTgt spid="135177">
                                            <p:oleChartEl type="series" lvl="1"/>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35181"/>
                                        </p:tgtEl>
                                        <p:attrNameLst>
                                          <p:attrName>style.visibility</p:attrName>
                                        </p:attrNameLst>
                                      </p:cBhvr>
                                      <p:to>
                                        <p:strVal val="visible"/>
                                      </p:to>
                                    </p:set>
                                    <p:animEffect transition="in" filter="dissolve">
                                      <p:cBhvr>
                                        <p:cTn id="16" dur="500"/>
                                        <p:tgtEl>
                                          <p:spTgt spid="135181"/>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35180"/>
                                        </p:tgtEl>
                                        <p:attrNameLst>
                                          <p:attrName>style.visibility</p:attrName>
                                        </p:attrNameLst>
                                      </p:cBhvr>
                                      <p:to>
                                        <p:strVal val="visible"/>
                                      </p:to>
                                    </p:set>
                                    <p:animEffect transition="in" filter="dissolve">
                                      <p:cBhvr>
                                        <p:cTn id="20" dur="500"/>
                                        <p:tgtEl>
                                          <p:spTgt spid="135180"/>
                                        </p:tgtEl>
                                      </p:cBhvr>
                                    </p:animEffect>
                                  </p:childTnLst>
                                </p:cTn>
                              </p:par>
                            </p:childTnLst>
                          </p:cTn>
                        </p:par>
                        <p:par>
                          <p:cTn id="21" fill="hold" nodeType="afterGroup">
                            <p:stCondLst>
                              <p:cond delay="1000"/>
                            </p:stCondLst>
                            <p:childTnLst>
                              <p:par>
                                <p:cTn id="22" presetID="9" presetClass="entr" presetSubtype="0" fill="hold" grpId="0" nodeType="afterEffect">
                                  <p:stCondLst>
                                    <p:cond delay="0"/>
                                  </p:stCondLst>
                                  <p:childTnLst>
                                    <p:set>
                                      <p:cBhvr>
                                        <p:cTn id="23" dur="1" fill="hold">
                                          <p:stCondLst>
                                            <p:cond delay="0"/>
                                          </p:stCondLst>
                                        </p:cTn>
                                        <p:tgtEl>
                                          <p:spTgt spid="135182"/>
                                        </p:tgtEl>
                                        <p:attrNameLst>
                                          <p:attrName>style.visibility</p:attrName>
                                        </p:attrNameLst>
                                      </p:cBhvr>
                                      <p:to>
                                        <p:strVal val="visible"/>
                                      </p:to>
                                    </p:set>
                                    <p:animEffect transition="in" filter="dissolve">
                                      <p:cBhvr>
                                        <p:cTn id="24" dur="500"/>
                                        <p:tgtEl>
                                          <p:spTgt spid="13518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35186"/>
                                        </p:tgtEl>
                                        <p:attrNameLst>
                                          <p:attrName>style.visibility</p:attrName>
                                        </p:attrNameLst>
                                      </p:cBhvr>
                                      <p:to>
                                        <p:strVal val="visible"/>
                                      </p:to>
                                    </p:set>
                                    <p:animEffect transition="in" filter="dissolve">
                                      <p:cBhvr>
                                        <p:cTn id="29" dur="500"/>
                                        <p:tgtEl>
                                          <p:spTgt spid="135186"/>
                                        </p:tgtEl>
                                      </p:cBhvr>
                                    </p:animEffect>
                                  </p:childTnLst>
                                </p:cTn>
                              </p:par>
                              <p:par>
                                <p:cTn id="30" presetID="9"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dissolve">
                                      <p:cBhvr>
                                        <p:cTn id="32" dur="500"/>
                                        <p:tgtEl>
                                          <p:spTgt spid="2"/>
                                        </p:tgtEl>
                                      </p:cBhvr>
                                    </p:animEffect>
                                  </p:childTnLst>
                                </p:cTn>
                              </p:par>
                            </p:childTnLst>
                          </p:cTn>
                        </p:par>
                        <p:par>
                          <p:cTn id="33" fill="hold" nodeType="afterGroup">
                            <p:stCondLst>
                              <p:cond delay="500"/>
                            </p:stCondLst>
                            <p:childTnLst>
                              <p:par>
                                <p:cTn id="34" presetID="9" presetClass="entr" presetSubtype="0" fill="hold" grpId="0" nodeType="afterEffect">
                                  <p:stCondLst>
                                    <p:cond delay="500"/>
                                  </p:stCondLst>
                                  <p:childTnLst>
                                    <p:set>
                                      <p:cBhvr>
                                        <p:cTn id="35" dur="1" fill="hold">
                                          <p:stCondLst>
                                            <p:cond delay="0"/>
                                          </p:stCondLst>
                                        </p:cTn>
                                        <p:tgtEl>
                                          <p:spTgt spid="135177">
                                            <p:oleChartEl type="series" lvl="2"/>
                                          </p:spTgt>
                                        </p:tgtEl>
                                        <p:attrNameLst>
                                          <p:attrName>style.visibility</p:attrName>
                                        </p:attrNameLst>
                                      </p:cBhvr>
                                      <p:to>
                                        <p:strVal val="visible"/>
                                      </p:to>
                                    </p:set>
                                    <p:animEffect transition="in" filter="dissolve">
                                      <p:cBhvr>
                                        <p:cTn id="36" dur="500"/>
                                        <p:tgtEl>
                                          <p:spTgt spid="135177">
                                            <p:oleChartEl type="series" lvl="2"/>
                                          </p:spTgt>
                                        </p:tgtEl>
                                      </p:cBhvr>
                                    </p:animEffect>
                                  </p:childTnLst>
                                </p:cTn>
                              </p:par>
                            </p:childTnLst>
                          </p:cTn>
                        </p:par>
                        <p:par>
                          <p:cTn id="37" fill="hold" nodeType="afterGroup">
                            <p:stCondLst>
                              <p:cond delay="1500"/>
                            </p:stCondLst>
                            <p:childTnLst>
                              <p:par>
                                <p:cTn id="38" presetID="9" presetClass="entr" presetSubtype="0" fill="hold" grpId="0" nodeType="afterEffect">
                                  <p:stCondLst>
                                    <p:cond delay="500"/>
                                  </p:stCondLst>
                                  <p:childTnLst>
                                    <p:set>
                                      <p:cBhvr>
                                        <p:cTn id="39" dur="1" fill="hold">
                                          <p:stCondLst>
                                            <p:cond delay="0"/>
                                          </p:stCondLst>
                                        </p:cTn>
                                        <p:tgtEl>
                                          <p:spTgt spid="135183"/>
                                        </p:tgtEl>
                                        <p:attrNameLst>
                                          <p:attrName>style.visibility</p:attrName>
                                        </p:attrNameLst>
                                      </p:cBhvr>
                                      <p:to>
                                        <p:strVal val="visible"/>
                                      </p:to>
                                    </p:set>
                                    <p:animEffect transition="in" filter="dissolve">
                                      <p:cBhvr>
                                        <p:cTn id="40" dur="500"/>
                                        <p:tgtEl>
                                          <p:spTgt spid="135183"/>
                                        </p:tgtEl>
                                      </p:cBhvr>
                                    </p:animEffect>
                                  </p:childTnLst>
                                </p:cTn>
                              </p:par>
                            </p:childTnLst>
                          </p:cTn>
                        </p:par>
                        <p:par>
                          <p:cTn id="41" fill="hold" nodeType="afterGroup">
                            <p:stCondLst>
                              <p:cond delay="2500"/>
                            </p:stCondLst>
                            <p:childTnLst>
                              <p:par>
                                <p:cTn id="42" presetID="9" presetClass="entr" presetSubtype="0" fill="hold" grpId="0" nodeType="afterEffect">
                                  <p:stCondLst>
                                    <p:cond delay="0"/>
                                  </p:stCondLst>
                                  <p:childTnLst>
                                    <p:set>
                                      <p:cBhvr>
                                        <p:cTn id="43" dur="1" fill="hold">
                                          <p:stCondLst>
                                            <p:cond delay="0"/>
                                          </p:stCondLst>
                                        </p:cTn>
                                        <p:tgtEl>
                                          <p:spTgt spid="135184"/>
                                        </p:tgtEl>
                                        <p:attrNameLst>
                                          <p:attrName>style.visibility</p:attrName>
                                        </p:attrNameLst>
                                      </p:cBhvr>
                                      <p:to>
                                        <p:strVal val="visible"/>
                                      </p:to>
                                    </p:set>
                                    <p:animEffect transition="in" filter="dissolve">
                                      <p:cBhvr>
                                        <p:cTn id="44" dur="500"/>
                                        <p:tgtEl>
                                          <p:spTgt spid="135184"/>
                                        </p:tgtEl>
                                      </p:cBhvr>
                                    </p:animEffect>
                                  </p:childTnLst>
                                </p:cTn>
                              </p:par>
                            </p:childTnLst>
                          </p:cTn>
                        </p:par>
                        <p:par>
                          <p:cTn id="45" fill="hold" nodeType="afterGroup">
                            <p:stCondLst>
                              <p:cond delay="3000"/>
                            </p:stCondLst>
                            <p:childTnLst>
                              <p:par>
                                <p:cTn id="46" presetID="9" presetClass="entr" presetSubtype="0" fill="hold" grpId="0" nodeType="afterEffect">
                                  <p:stCondLst>
                                    <p:cond delay="0"/>
                                  </p:stCondLst>
                                  <p:childTnLst>
                                    <p:set>
                                      <p:cBhvr>
                                        <p:cTn id="47" dur="1" fill="hold">
                                          <p:stCondLst>
                                            <p:cond delay="0"/>
                                          </p:stCondLst>
                                        </p:cTn>
                                        <p:tgtEl>
                                          <p:spTgt spid="135185"/>
                                        </p:tgtEl>
                                        <p:attrNameLst>
                                          <p:attrName>style.visibility</p:attrName>
                                        </p:attrNameLst>
                                      </p:cBhvr>
                                      <p:to>
                                        <p:strVal val="visible"/>
                                      </p:to>
                                    </p:set>
                                    <p:animEffect transition="in" filter="dissolve">
                                      <p:cBhvr>
                                        <p:cTn id="48" dur="500"/>
                                        <p:tgtEl>
                                          <p:spTgt spid="13518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35177">
                                            <p:oleChartEl type="series" lvl="3"/>
                                          </p:spTgt>
                                        </p:tgtEl>
                                        <p:attrNameLst>
                                          <p:attrName>style.visibility</p:attrName>
                                        </p:attrNameLst>
                                      </p:cBhvr>
                                      <p:to>
                                        <p:strVal val="visible"/>
                                      </p:to>
                                    </p:set>
                                    <p:animEffect transition="in" filter="dissolve">
                                      <p:cBhvr>
                                        <p:cTn id="53" dur="500"/>
                                        <p:tgtEl>
                                          <p:spTgt spid="135177">
                                            <p:oleChartEl type="series" lvl="3"/>
                                          </p:spTgt>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135177">
                                            <p:oleChartEl type="series" lvl="4"/>
                                          </p:spTgt>
                                        </p:tgtEl>
                                        <p:attrNameLst>
                                          <p:attrName>style.visibility</p:attrName>
                                        </p:attrNameLst>
                                      </p:cBhvr>
                                      <p:to>
                                        <p:strVal val="visible"/>
                                      </p:to>
                                    </p:set>
                                    <p:animEffect transition="in" filter="dissolve">
                                      <p:cBhvr>
                                        <p:cTn id="56" dur="500"/>
                                        <p:tgtEl>
                                          <p:spTgt spid="135177">
                                            <p:oleChartEl type="series" lvl="4"/>
                                          </p:spTgt>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135177">
                                            <p:oleChartEl type="series" lvl="5"/>
                                          </p:spTgt>
                                        </p:tgtEl>
                                        <p:attrNameLst>
                                          <p:attrName>style.visibility</p:attrName>
                                        </p:attrNameLst>
                                      </p:cBhvr>
                                      <p:to>
                                        <p:strVal val="visible"/>
                                      </p:to>
                                    </p:set>
                                    <p:animEffect transition="in" filter="dissolve">
                                      <p:cBhvr>
                                        <p:cTn id="59" dur="500"/>
                                        <p:tgtEl>
                                          <p:spTgt spid="135177">
                                            <p:oleChartEl type="series" lvl="5"/>
                                          </p:spTgt>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135177">
                                            <p:oleChartEl type="series" lvl="6"/>
                                          </p:spTgt>
                                        </p:tgtEl>
                                        <p:attrNameLst>
                                          <p:attrName>style.visibility</p:attrName>
                                        </p:attrNameLst>
                                      </p:cBhvr>
                                      <p:to>
                                        <p:strVal val="visible"/>
                                      </p:to>
                                    </p:set>
                                    <p:animEffect transition="in" filter="dissolve">
                                      <p:cBhvr>
                                        <p:cTn id="62" dur="500"/>
                                        <p:tgtEl>
                                          <p:spTgt spid="135177">
                                            <p:oleChartEl type="series" lvl="6"/>
                                          </p:spTgt>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135177">
                                            <p:oleChartEl type="series" lvl="7"/>
                                          </p:spTgt>
                                        </p:tgtEl>
                                        <p:attrNameLst>
                                          <p:attrName>style.visibility</p:attrName>
                                        </p:attrNameLst>
                                      </p:cBhvr>
                                      <p:to>
                                        <p:strVal val="visible"/>
                                      </p:to>
                                    </p:set>
                                    <p:animEffect transition="in" filter="dissolve">
                                      <p:cBhvr>
                                        <p:cTn id="65" dur="500"/>
                                        <p:tgtEl>
                                          <p:spTgt spid="135177">
                                            <p:oleChartEl type="series" lvl="7"/>
                                          </p:spTgt>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135177">
                                            <p:oleChartEl type="series" lvl="8"/>
                                          </p:spTgt>
                                        </p:tgtEl>
                                        <p:attrNameLst>
                                          <p:attrName>style.visibility</p:attrName>
                                        </p:attrNameLst>
                                      </p:cBhvr>
                                      <p:to>
                                        <p:strVal val="visible"/>
                                      </p:to>
                                    </p:set>
                                    <p:animEffect transition="in" filter="dissolve">
                                      <p:cBhvr>
                                        <p:cTn id="68" dur="500"/>
                                        <p:tgtEl>
                                          <p:spTgt spid="135177">
                                            <p:oleChartEl type="series" lvl="8"/>
                                          </p:spTgt>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135177">
                                            <p:oleChartEl type="series" lvl="9"/>
                                          </p:spTgt>
                                        </p:tgtEl>
                                        <p:attrNameLst>
                                          <p:attrName>style.visibility</p:attrName>
                                        </p:attrNameLst>
                                      </p:cBhvr>
                                      <p:to>
                                        <p:strVal val="visible"/>
                                      </p:to>
                                    </p:set>
                                    <p:animEffect transition="in" filter="dissolve">
                                      <p:cBhvr>
                                        <p:cTn id="71" dur="500"/>
                                        <p:tgtEl>
                                          <p:spTgt spid="135177">
                                            <p:oleChartEl type="series" lvl="9"/>
                                          </p:spTgt>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135178">
                                            <p:txEl>
                                              <p:pRg st="0" end="0"/>
                                            </p:txEl>
                                          </p:spTgt>
                                        </p:tgtEl>
                                        <p:attrNameLst>
                                          <p:attrName>style.visibility</p:attrName>
                                        </p:attrNameLst>
                                      </p:cBhvr>
                                      <p:to>
                                        <p:strVal val="visible"/>
                                      </p:to>
                                    </p:set>
                                    <p:animEffect transition="in" filter="dissolve">
                                      <p:cBhvr>
                                        <p:cTn id="76" dur="500"/>
                                        <p:tgtEl>
                                          <p:spTgt spid="135178">
                                            <p:txEl>
                                              <p:pRg st="0" end="0"/>
                                            </p:txEl>
                                          </p:spTgt>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135178">
                                            <p:txEl>
                                              <p:pRg st="1" end="1"/>
                                            </p:txEl>
                                          </p:spTgt>
                                        </p:tgtEl>
                                        <p:attrNameLst>
                                          <p:attrName>style.visibility</p:attrName>
                                        </p:attrNameLst>
                                      </p:cBhvr>
                                      <p:to>
                                        <p:strVal val="visible"/>
                                      </p:to>
                                    </p:set>
                                    <p:animEffect transition="in" filter="dissolve">
                                      <p:cBhvr>
                                        <p:cTn id="81" dur="500"/>
                                        <p:tgtEl>
                                          <p:spTgt spid="135178">
                                            <p:txEl>
                                              <p:pRg st="1" end="1"/>
                                            </p:txEl>
                                          </p:spTgt>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135178">
                                            <p:txEl>
                                              <p:pRg st="2" end="2"/>
                                            </p:txEl>
                                          </p:spTgt>
                                        </p:tgtEl>
                                        <p:attrNameLst>
                                          <p:attrName>style.visibility</p:attrName>
                                        </p:attrNameLst>
                                      </p:cBhvr>
                                      <p:to>
                                        <p:strVal val="visible"/>
                                      </p:to>
                                    </p:set>
                                    <p:animEffect transition="in" filter="dissolve">
                                      <p:cBhvr>
                                        <p:cTn id="86" dur="500"/>
                                        <p:tgtEl>
                                          <p:spTgt spid="135178">
                                            <p:txEl>
                                              <p:pRg st="2" end="2"/>
                                            </p:txEl>
                                          </p:spTgt>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135178">
                                            <p:txEl>
                                              <p:pRg st="3" end="3"/>
                                            </p:txEl>
                                          </p:spTgt>
                                        </p:tgtEl>
                                        <p:attrNameLst>
                                          <p:attrName>style.visibility</p:attrName>
                                        </p:attrNameLst>
                                      </p:cBhvr>
                                      <p:to>
                                        <p:strVal val="visible"/>
                                      </p:to>
                                    </p:set>
                                    <p:animEffect transition="in" filter="dissolve">
                                      <p:cBhvr>
                                        <p:cTn id="91" dur="500"/>
                                        <p:tgtEl>
                                          <p:spTgt spid="1351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35177" grpId="0" bld="series"/>
      <p:bldP spid="135178" grpId="0" build="p"/>
      <p:bldP spid="135180" grpId="0" animBg="1"/>
      <p:bldP spid="135181" grpId="0" animBg="1"/>
      <p:bldP spid="135182" grpId="0" animBg="1"/>
      <p:bldP spid="135183" grpId="0" animBg="1"/>
      <p:bldP spid="135184" grpId="0" animBg="1"/>
      <p:bldP spid="135185" grpId="0" animBg="1"/>
      <p:bldP spid="13518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990" name="Group 294"/>
          <p:cNvGraphicFramePr>
            <a:graphicFrameLocks noGrp="1"/>
          </p:cNvGraphicFramePr>
          <p:nvPr/>
        </p:nvGraphicFramePr>
        <p:xfrm>
          <a:off x="344488" y="449263"/>
          <a:ext cx="8456612" cy="4489520"/>
        </p:xfrm>
        <a:graphic>
          <a:graphicData uri="http://schemas.openxmlformats.org/drawingml/2006/table">
            <a:tbl>
              <a:tblPr/>
              <a:tblGrid>
                <a:gridCol w="3077842"/>
                <a:gridCol w="1120965"/>
                <a:gridCol w="1061968"/>
                <a:gridCol w="1106216"/>
                <a:gridCol w="2089621"/>
              </a:tblGrid>
              <a:tr h="33019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p>
                  </a:txBody>
                  <a:tcPr marL="0" marR="0" marT="0" marB="0" anchor="ctr" horzOverflow="overflow">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 kWh</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 cost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Rank</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GB" sz="1800" b="1" i="0"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Renewables</a:t>
                      </a:r>
                      <a:r>
                        <a:rPr kumimoji="0" lang="en-GB" sz="18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p>
                  </a:txBody>
                  <a:tcPr marL="0" marR="0" marT="0" marB="0" anchor="ctr" horzOverflow="overflow">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r>
              <a:tr h="274312">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Norwich</a:t>
                      </a:r>
                    </a:p>
                  </a:txBody>
                  <a:tcPr marL="0" marR="0" marT="0" marB="0" anchor="ctr" horzOverflow="overflow">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3,535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8000"/>
                          </a:solidFill>
                          <a:effectLst/>
                          <a:latin typeface="Times New Roman" pitchFamily="18" charset="0"/>
                          <a:ea typeface="SimSun" pitchFamily="2" charset="-122"/>
                          <a:cs typeface="Times New Roman" pitchFamily="18" charset="0"/>
                        </a:rPr>
                        <a:t>79%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algn="ctr" fontAlgn="b"/>
                      <a:r>
                        <a:rPr lang="en-GB" sz="1600" b="1" i="0" u="none" strike="noStrike" dirty="0">
                          <a:solidFill>
                            <a:srgbClr val="000000"/>
                          </a:solidFill>
                          <a:latin typeface="Times New Roman" pitchFamily="18" charset="0"/>
                          <a:cs typeface="Times New Roman" pitchFamily="18" charset="0"/>
                        </a:rPr>
                        <a:t>0.0%</a:t>
                      </a:r>
                    </a:p>
                  </a:txBody>
                  <a:tcPr marL="9526" marR="9526"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r>
              <a:tr h="274312">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Ipswich</a:t>
                      </a:r>
                    </a:p>
                  </a:txBody>
                  <a:tcPr marL="0" marR="0" marT="0" marB="0" anchor="ctr" horzOverflow="overflow">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EFE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4,349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EFE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8000"/>
                          </a:solidFill>
                          <a:effectLst/>
                          <a:latin typeface="Times New Roman" pitchFamily="18" charset="0"/>
                          <a:ea typeface="SimSun" pitchFamily="2" charset="-122"/>
                          <a:cs typeface="Times New Roman" pitchFamily="18" charset="0"/>
                        </a:rPr>
                        <a:t>97%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EFE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159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EFEC0"/>
                    </a:solidFill>
                  </a:tcPr>
                </a:tc>
                <a:tc>
                  <a:txBody>
                    <a:bodyPr/>
                    <a:lstStyle/>
                    <a:p>
                      <a:pPr algn="ctr" fontAlgn="b"/>
                      <a:r>
                        <a:rPr lang="en-GB" sz="1600" b="1" i="0" u="none" strike="noStrike" dirty="0">
                          <a:solidFill>
                            <a:srgbClr val="000000"/>
                          </a:solidFill>
                          <a:latin typeface="Times New Roman" pitchFamily="18" charset="0"/>
                          <a:cs typeface="Times New Roman" pitchFamily="18" charset="0"/>
                        </a:rPr>
                        <a:t>0.0%</a:t>
                      </a:r>
                    </a:p>
                  </a:txBody>
                  <a:tcPr marL="9526" marR="9526"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EFEC0"/>
                    </a:solidFill>
                  </a:tcPr>
                </a:tc>
              </a:tr>
              <a:tr h="274312">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Waveney</a:t>
                      </a:r>
                    </a:p>
                  </a:txBody>
                  <a:tcPr marL="0" marR="0" marT="0" marB="0" anchor="ctr" horzOverflow="overflow">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EFE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4,417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EFE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8000"/>
                          </a:solidFill>
                          <a:effectLst/>
                          <a:latin typeface="Times New Roman" pitchFamily="18" charset="0"/>
                          <a:ea typeface="SimSun" pitchFamily="2" charset="-122"/>
                          <a:cs typeface="Times New Roman" pitchFamily="18" charset="0"/>
                        </a:rPr>
                        <a:t>99%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EFE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181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EFEC0"/>
                    </a:solidFill>
                  </a:tcPr>
                </a:tc>
                <a:tc>
                  <a:txBody>
                    <a:bodyPr/>
                    <a:lstStyle/>
                    <a:p>
                      <a:pPr algn="ctr" fontAlgn="b"/>
                      <a:r>
                        <a:rPr lang="en-GB" sz="1600" b="1" i="0" u="none" strike="noStrike" dirty="0">
                          <a:solidFill>
                            <a:srgbClr val="000000"/>
                          </a:solidFill>
                          <a:latin typeface="Times New Roman" pitchFamily="18" charset="0"/>
                          <a:cs typeface="Times New Roman" pitchFamily="18" charset="0"/>
                        </a:rPr>
                        <a:t>1.9%</a:t>
                      </a:r>
                    </a:p>
                  </a:txBody>
                  <a:tcPr marL="9526" marR="9526"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EFEC0"/>
                    </a:solidFill>
                  </a:tcPr>
                </a:tc>
              </a:tr>
              <a:tr h="274312">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Broadland</a:t>
                      </a:r>
                    </a:p>
                  </a:txBody>
                  <a:tcPr marL="0" marR="0" marT="0" marB="0" anchor="ctr" horzOverflow="overflow">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4,618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0000"/>
                          </a:solidFill>
                          <a:effectLst/>
                          <a:latin typeface="Times New Roman" pitchFamily="18" charset="0"/>
                          <a:ea typeface="SimSun" pitchFamily="2" charset="-122"/>
                          <a:cs typeface="Times New Roman" pitchFamily="18" charset="0"/>
                        </a:rPr>
                        <a:t>103%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231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algn="ctr" fontAlgn="b"/>
                      <a:r>
                        <a:rPr lang="en-GB" sz="1600" b="1" i="0" u="none" strike="noStrike" dirty="0">
                          <a:solidFill>
                            <a:srgbClr val="000000"/>
                          </a:solidFill>
                          <a:latin typeface="Times New Roman" pitchFamily="18" charset="0"/>
                          <a:cs typeface="Times New Roman" pitchFamily="18" charset="0"/>
                        </a:rPr>
                        <a:t>3.0%</a:t>
                      </a:r>
                    </a:p>
                  </a:txBody>
                  <a:tcPr marL="9526" marR="9526"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r>
              <a:tr h="274312">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Great Yarmouth</a:t>
                      </a:r>
                    </a:p>
                  </a:txBody>
                  <a:tcPr marL="0" marR="0" marT="0" marB="0" anchor="ctr" horzOverflow="overflow">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4,699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0000"/>
                          </a:solidFill>
                          <a:effectLst/>
                          <a:latin typeface="Times New Roman" pitchFamily="18" charset="0"/>
                          <a:ea typeface="SimSun" pitchFamily="2" charset="-122"/>
                          <a:cs typeface="Times New Roman" pitchFamily="18" charset="0"/>
                        </a:rPr>
                        <a:t>105%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252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algn="ctr" fontAlgn="b"/>
                      <a:r>
                        <a:rPr lang="en-GB" sz="1600" b="1" i="0" u="none" strike="noStrike" dirty="0">
                          <a:solidFill>
                            <a:srgbClr val="000000"/>
                          </a:solidFill>
                          <a:latin typeface="Times New Roman" pitchFamily="18" charset="0"/>
                          <a:cs typeface="Times New Roman" pitchFamily="18" charset="0"/>
                        </a:rPr>
                        <a:t>30.0%</a:t>
                      </a:r>
                    </a:p>
                  </a:txBody>
                  <a:tcPr marL="9526" marR="9526"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r>
              <a:tr h="28681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St </a:t>
                      </a:r>
                      <a:r>
                        <a:rPr kumimoji="0" lang="en-GB" sz="1800" b="1" i="0"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Edmundsbury</a:t>
                      </a:r>
                      <a:endParaRPr kumimoji="0" lang="en-GB" sz="18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endParaRPr>
                    </a:p>
                  </a:txBody>
                  <a:tcPr marL="0" marR="0" marT="0" marB="0" anchor="ctr" horzOverflow="overflow">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EFE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4,869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EFE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0000"/>
                          </a:solidFill>
                          <a:effectLst/>
                          <a:latin typeface="Times New Roman" pitchFamily="18" charset="0"/>
                          <a:ea typeface="SimSun" pitchFamily="2" charset="-122"/>
                          <a:cs typeface="Times New Roman" pitchFamily="18" charset="0"/>
                        </a:rPr>
                        <a:t>109%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EFE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280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EFEC0"/>
                    </a:solidFill>
                  </a:tcPr>
                </a:tc>
                <a:tc>
                  <a:txBody>
                    <a:bodyPr/>
                    <a:lstStyle/>
                    <a:p>
                      <a:pPr algn="ctr" fontAlgn="b"/>
                      <a:r>
                        <a:rPr lang="en-GB" sz="1600" b="1" i="0" u="none" strike="noStrike" dirty="0">
                          <a:solidFill>
                            <a:srgbClr val="000000"/>
                          </a:solidFill>
                          <a:latin typeface="Times New Roman" pitchFamily="18" charset="0"/>
                          <a:cs typeface="Times New Roman" pitchFamily="18" charset="0"/>
                        </a:rPr>
                        <a:t>1.0%</a:t>
                      </a:r>
                    </a:p>
                  </a:txBody>
                  <a:tcPr marL="9526" marR="9526"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EFEC0"/>
                    </a:solidFill>
                  </a:tcPr>
                </a:tc>
              </a:tr>
              <a:tr h="274312">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Breckland</a:t>
                      </a:r>
                      <a:endParaRPr kumimoji="0" lang="en-GB" sz="18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endParaRPr>
                    </a:p>
                  </a:txBody>
                  <a:tcPr marL="0" marR="0" marT="0" marB="0" anchor="ctr" horzOverflow="overflow">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5,028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0000"/>
                          </a:solidFill>
                          <a:effectLst/>
                          <a:latin typeface="Times New Roman" pitchFamily="18" charset="0"/>
                          <a:ea typeface="SimSun" pitchFamily="2" charset="-122"/>
                          <a:cs typeface="Times New Roman" pitchFamily="18" charset="0"/>
                        </a:rPr>
                        <a:t>112%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312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algn="ctr" fontAlgn="b"/>
                      <a:r>
                        <a:rPr lang="en-GB" sz="1600" b="1" i="0" u="none" strike="noStrike" dirty="0">
                          <a:solidFill>
                            <a:srgbClr val="000000"/>
                          </a:solidFill>
                          <a:latin typeface="Times New Roman" pitchFamily="18" charset="0"/>
                          <a:cs typeface="Times New Roman" pitchFamily="18" charset="0"/>
                        </a:rPr>
                        <a:t>31.8%</a:t>
                      </a:r>
                    </a:p>
                  </a:txBody>
                  <a:tcPr marL="9526" marR="9526"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r>
              <a:tr h="274312">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Forest Heath</a:t>
                      </a:r>
                    </a:p>
                  </a:txBody>
                  <a:tcPr marL="0" marR="0" marT="0" marB="0" anchor="ctr" horzOverflow="overflow">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EFE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5,174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EFE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0000"/>
                          </a:solidFill>
                          <a:effectLst/>
                          <a:latin typeface="Times New Roman" pitchFamily="18" charset="0"/>
                          <a:ea typeface="SimSun" pitchFamily="2" charset="-122"/>
                          <a:cs typeface="Times New Roman" pitchFamily="18" charset="0"/>
                        </a:rPr>
                        <a:t>116%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EFE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336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EFEC0"/>
                    </a:solidFill>
                  </a:tcPr>
                </a:tc>
                <a:tc>
                  <a:txBody>
                    <a:bodyPr/>
                    <a:lstStyle/>
                    <a:p>
                      <a:pPr algn="ctr" fontAlgn="b"/>
                      <a:r>
                        <a:rPr lang="en-GB" sz="1600" b="1" i="0" u="none" strike="noStrike" dirty="0">
                          <a:solidFill>
                            <a:srgbClr val="000000"/>
                          </a:solidFill>
                          <a:latin typeface="Times New Roman" pitchFamily="18" charset="0"/>
                          <a:cs typeface="Times New Roman" pitchFamily="18" charset="0"/>
                        </a:rPr>
                        <a:t>0.0%</a:t>
                      </a:r>
                    </a:p>
                  </a:txBody>
                  <a:tcPr marL="9526" marR="9526"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EFEC0"/>
                    </a:solidFill>
                  </a:tcPr>
                </a:tc>
              </a:tr>
              <a:tr h="274312">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Babergh</a:t>
                      </a:r>
                    </a:p>
                  </a:txBody>
                  <a:tcPr marL="0" marR="0" marT="0" marB="0" anchor="ctr" horzOverflow="overflow">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EFE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5,252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EFE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0000"/>
                          </a:solidFill>
                          <a:effectLst/>
                          <a:latin typeface="Times New Roman" pitchFamily="18" charset="0"/>
                          <a:ea typeface="SimSun" pitchFamily="2" charset="-122"/>
                          <a:cs typeface="Times New Roman" pitchFamily="18" charset="0"/>
                        </a:rPr>
                        <a:t>117%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EFE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343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EFEC0"/>
                    </a:solidFill>
                  </a:tcPr>
                </a:tc>
                <a:tc>
                  <a:txBody>
                    <a:bodyPr/>
                    <a:lstStyle/>
                    <a:p>
                      <a:pPr algn="ctr" fontAlgn="b"/>
                      <a:r>
                        <a:rPr lang="en-GB" sz="1600" b="1" i="0" u="none" strike="noStrike" dirty="0">
                          <a:solidFill>
                            <a:srgbClr val="000000"/>
                          </a:solidFill>
                          <a:latin typeface="Times New Roman" pitchFamily="18" charset="0"/>
                          <a:cs typeface="Times New Roman" pitchFamily="18" charset="0"/>
                        </a:rPr>
                        <a:t>0.1%</a:t>
                      </a:r>
                    </a:p>
                  </a:txBody>
                  <a:tcPr marL="9526" marR="9526"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EFEC0"/>
                    </a:solidFill>
                  </a:tcPr>
                </a:tc>
              </a:tr>
              <a:tr h="27463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South Norfolk</a:t>
                      </a:r>
                    </a:p>
                  </a:txBody>
                  <a:tcPr marL="0" marR="0" marT="0" marB="0" anchor="ctr" horzOverflow="overflow">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5,347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0000"/>
                          </a:solidFill>
                          <a:effectLst/>
                          <a:latin typeface="Times New Roman" pitchFamily="18" charset="0"/>
                          <a:ea typeface="SimSun" pitchFamily="2" charset="-122"/>
                          <a:cs typeface="Times New Roman" pitchFamily="18" charset="0"/>
                        </a:rPr>
                        <a:t>119%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358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algn="ctr" fontAlgn="b"/>
                      <a:r>
                        <a:rPr lang="en-GB" sz="1600" b="1" i="0" u="none" strike="noStrike" dirty="0">
                          <a:solidFill>
                            <a:srgbClr val="000000"/>
                          </a:solidFill>
                          <a:latin typeface="Times New Roman" pitchFamily="18" charset="0"/>
                          <a:cs typeface="Times New Roman" pitchFamily="18" charset="0"/>
                        </a:rPr>
                        <a:t>5.0%</a:t>
                      </a:r>
                    </a:p>
                  </a:txBody>
                  <a:tcPr marL="9526" marR="9526"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r>
              <a:tr h="27463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Suffolk Coastal</a:t>
                      </a:r>
                    </a:p>
                  </a:txBody>
                  <a:tcPr marL="0" marR="0" marT="0" marB="0" anchor="ctr" horzOverflow="overflow">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EFE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5,371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EFE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0000"/>
                          </a:solidFill>
                          <a:effectLst/>
                          <a:latin typeface="Times New Roman" pitchFamily="18" charset="0"/>
                          <a:ea typeface="SimSun" pitchFamily="2" charset="-122"/>
                          <a:cs typeface="Times New Roman" pitchFamily="18" charset="0"/>
                        </a:rPr>
                        <a:t>120%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EFE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360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EFEC0"/>
                    </a:solidFill>
                  </a:tcPr>
                </a:tc>
                <a:tc>
                  <a:txBody>
                    <a:bodyPr/>
                    <a:lstStyle/>
                    <a:p>
                      <a:pPr algn="ctr" fontAlgn="b"/>
                      <a:r>
                        <a:rPr lang="en-GB" sz="1600" b="1" i="0" u="none" strike="noStrike" dirty="0">
                          <a:solidFill>
                            <a:srgbClr val="000000"/>
                          </a:solidFill>
                          <a:latin typeface="Times New Roman" pitchFamily="18" charset="0"/>
                          <a:cs typeface="Times New Roman" pitchFamily="18" charset="0"/>
                        </a:rPr>
                        <a:t>1.0%</a:t>
                      </a:r>
                    </a:p>
                  </a:txBody>
                  <a:tcPr marL="9526" marR="9526"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EFEC0"/>
                    </a:solidFill>
                  </a:tcPr>
                </a:tc>
              </a:tr>
              <a:tr h="27463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North Norfolk</a:t>
                      </a:r>
                    </a:p>
                  </a:txBody>
                  <a:tcPr marL="0" marR="0" marT="0" marB="0" anchor="ctr" horzOverflow="overflow">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5,641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0000"/>
                          </a:solidFill>
                          <a:effectLst/>
                          <a:latin typeface="Times New Roman" pitchFamily="18" charset="0"/>
                          <a:ea typeface="SimSun" pitchFamily="2" charset="-122"/>
                          <a:cs typeface="Times New Roman" pitchFamily="18" charset="0"/>
                        </a:rPr>
                        <a:t>126%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385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algn="ctr" fontAlgn="b"/>
                      <a:r>
                        <a:rPr lang="en-GB" sz="1600" b="1" i="0" u="none" strike="noStrike" dirty="0">
                          <a:solidFill>
                            <a:srgbClr val="000000"/>
                          </a:solidFill>
                          <a:latin typeface="Times New Roman" pitchFamily="18" charset="0"/>
                          <a:cs typeface="Times New Roman" pitchFamily="18" charset="0"/>
                        </a:rPr>
                        <a:t>1.3%</a:t>
                      </a:r>
                    </a:p>
                  </a:txBody>
                  <a:tcPr marL="9526" marR="9526"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r>
              <a:tr h="27463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Mid Suffolk</a:t>
                      </a:r>
                    </a:p>
                  </a:txBody>
                  <a:tcPr marL="0" marR="0" marT="0" marB="0" anchor="ctr" horzOverflow="overflow">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EFE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5,723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EFE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0000"/>
                          </a:solidFill>
                          <a:effectLst/>
                          <a:latin typeface="Times New Roman" pitchFamily="18" charset="0"/>
                          <a:ea typeface="SimSun" pitchFamily="2" charset="-122"/>
                          <a:cs typeface="Times New Roman" pitchFamily="18" charset="0"/>
                        </a:rPr>
                        <a:t>128%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EFE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390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EFEC0"/>
                    </a:solidFill>
                  </a:tcPr>
                </a:tc>
                <a:tc>
                  <a:txBody>
                    <a:bodyPr/>
                    <a:lstStyle/>
                    <a:p>
                      <a:pPr algn="ctr" fontAlgn="b"/>
                      <a:r>
                        <a:rPr lang="en-GB" sz="1600" b="1" i="0" u="none" strike="noStrike" dirty="0">
                          <a:solidFill>
                            <a:srgbClr val="000000"/>
                          </a:solidFill>
                          <a:latin typeface="Times New Roman" pitchFamily="18" charset="0"/>
                          <a:cs typeface="Times New Roman" pitchFamily="18" charset="0"/>
                        </a:rPr>
                        <a:t>18.3%</a:t>
                      </a:r>
                    </a:p>
                  </a:txBody>
                  <a:tcPr marL="9526" marR="9526"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EFEC0"/>
                    </a:solidFill>
                  </a:tcPr>
                </a:tc>
              </a:tr>
              <a:tr h="27463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King's Lynn and West Norfolk</a:t>
                      </a:r>
                    </a:p>
                  </a:txBody>
                  <a:tcPr marL="0" marR="0" marT="0" marB="0" anchor="ctr" horzOverflow="overflow">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5,731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0000"/>
                          </a:solidFill>
                          <a:effectLst/>
                          <a:latin typeface="Times New Roman" pitchFamily="18" charset="0"/>
                          <a:ea typeface="SimSun" pitchFamily="2" charset="-122"/>
                          <a:cs typeface="Times New Roman" pitchFamily="18" charset="0"/>
                        </a:rPr>
                        <a:t>128%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393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algn="ctr" fontAlgn="b"/>
                      <a:r>
                        <a:rPr lang="en-GB" sz="1600" b="1" i="0" u="none" strike="noStrike" dirty="0">
                          <a:solidFill>
                            <a:srgbClr val="000000"/>
                          </a:solidFill>
                          <a:latin typeface="Times New Roman" pitchFamily="18" charset="0"/>
                          <a:cs typeface="Times New Roman" pitchFamily="18" charset="0"/>
                        </a:rPr>
                        <a:t>2.5%</a:t>
                      </a:r>
                    </a:p>
                  </a:txBody>
                  <a:tcPr marL="9526" marR="9526"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r>
              <a:tr h="304791">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bg1"/>
                          </a:solidFill>
                          <a:effectLst/>
                          <a:latin typeface="Times New Roman" pitchFamily="18" charset="0"/>
                          <a:ea typeface="SimSun" pitchFamily="2" charset="-122"/>
                          <a:cs typeface="Times New Roman" pitchFamily="18" charset="0"/>
                        </a:rPr>
                        <a:t>UK Average</a:t>
                      </a:r>
                    </a:p>
                  </a:txBody>
                  <a:tcPr marL="0" marR="0" marT="0" marB="0" anchor="ctr" horzOverflow="overflow">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bg1"/>
                          </a:solidFill>
                          <a:effectLst/>
                          <a:latin typeface="Times New Roman" pitchFamily="18" charset="0"/>
                          <a:ea typeface="SimSun" pitchFamily="2" charset="-122"/>
                          <a:cs typeface="Times New Roman" pitchFamily="18" charset="0"/>
                        </a:rPr>
                        <a:t>4478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solidFill>
                      <a:srgbClr val="FF0000"/>
                    </a:solid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bg1"/>
                        </a:solidFill>
                        <a:effectLst/>
                        <a:latin typeface="Times New Roman" pitchFamily="18" charset="0"/>
                        <a:ea typeface="SimSun" pitchFamily="2" charset="-122"/>
                        <a:cs typeface="Times New Roman" pitchFamily="18"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solidFill>
                      <a:srgbClr val="FF0000"/>
                    </a:solidFill>
                  </a:tcPr>
                </a:tc>
                <a:tc hMerge="1">
                  <a:txBody>
                    <a:bodyPr/>
                    <a:lstStyle/>
                    <a:p>
                      <a:endParaRPr lang="en-GB"/>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bg1"/>
                        </a:solidFill>
                        <a:effectLst/>
                        <a:latin typeface="Times New Roman" pitchFamily="18" charset="0"/>
                        <a:ea typeface="SimSun" pitchFamily="2" charset="-122"/>
                        <a:cs typeface="Times New Roman" pitchFamily="18" charset="0"/>
                      </a:endParaRPr>
                    </a:p>
                  </a:txBody>
                  <a:tcPr marL="0" marR="0" marT="0" marB="0" anchor="ctr" horzOverflow="overflow">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solidFill>
                      <a:srgbClr val="FF0000"/>
                    </a:solidFill>
                  </a:tcPr>
                </a:tc>
              </a:tr>
            </a:tbl>
          </a:graphicData>
        </a:graphic>
      </p:graphicFrame>
      <p:sp>
        <p:nvSpPr>
          <p:cNvPr id="47209" name="TextBox 6"/>
          <p:cNvSpPr txBox="1">
            <a:spLocks noChangeArrowheads="1"/>
          </p:cNvSpPr>
          <p:nvPr/>
        </p:nvSpPr>
        <p:spPr bwMode="auto">
          <a:xfrm>
            <a:off x="271463" y="4899025"/>
            <a:ext cx="8601075" cy="708025"/>
          </a:xfrm>
          <a:prstGeom prst="rect">
            <a:avLst/>
          </a:prstGeom>
          <a:noFill/>
          <a:ln w="9525">
            <a:noFill/>
            <a:miter lim="800000"/>
            <a:headEnd/>
            <a:tailEnd/>
          </a:ln>
        </p:spPr>
        <p:txBody>
          <a:bodyPr>
            <a:spAutoFit/>
          </a:bodyPr>
          <a:lstStyle/>
          <a:p>
            <a:pPr>
              <a:buFont typeface="Arial" charset="0"/>
              <a:buChar char="•"/>
            </a:pPr>
            <a:r>
              <a:rPr lang="en-GB" sz="2000" b="1">
                <a:solidFill>
                  <a:srgbClr val="0000CC"/>
                </a:solidFill>
                <a:latin typeface="Times New Roman" pitchFamily="18" charset="0"/>
                <a:cs typeface="Times New Roman" pitchFamily="18" charset="0"/>
              </a:rPr>
              <a:t>     % of average cost of electricity bills compared to National Average </a:t>
            </a:r>
          </a:p>
          <a:p>
            <a:pPr>
              <a:buFont typeface="Arial" charset="0"/>
              <a:buChar char="•"/>
            </a:pPr>
            <a:r>
              <a:rPr lang="en-GB" sz="2000" b="1">
                <a:solidFill>
                  <a:srgbClr val="0000CC"/>
                </a:solidFill>
                <a:latin typeface="Times New Roman" pitchFamily="18" charset="0"/>
                <a:cs typeface="Times New Roman" pitchFamily="18" charset="0"/>
              </a:rPr>
              <a:t>     Rank position in UK out of 408 Local Authorities</a:t>
            </a:r>
          </a:p>
        </p:txBody>
      </p:sp>
      <p:sp>
        <p:nvSpPr>
          <p:cNvPr id="29820" name="TextBox 7"/>
          <p:cNvSpPr txBox="1">
            <a:spLocks noChangeArrowheads="1"/>
          </p:cNvSpPr>
          <p:nvPr/>
        </p:nvSpPr>
        <p:spPr bwMode="auto">
          <a:xfrm>
            <a:off x="171450" y="5526088"/>
            <a:ext cx="8786813" cy="1811337"/>
          </a:xfrm>
          <a:prstGeom prst="rect">
            <a:avLst/>
          </a:prstGeom>
          <a:noFill/>
          <a:ln w="9525">
            <a:noFill/>
            <a:miter lim="800000"/>
            <a:headEnd/>
            <a:tailEnd/>
          </a:ln>
        </p:spPr>
        <p:txBody>
          <a:bodyPr lIns="0" rIns="0">
            <a:spAutoFit/>
          </a:bodyPr>
          <a:lstStyle/>
          <a:p>
            <a:pPr>
              <a:defRPr/>
            </a:pPr>
            <a:r>
              <a:rPr lang="en-GB" sz="2000" b="1" dirty="0">
                <a:latin typeface="Times New Roman" pitchFamily="18" charset="0"/>
                <a:cs typeface="Times New Roman" pitchFamily="18" charset="0"/>
              </a:rPr>
              <a:t>Average house in Norwich emits </a:t>
            </a:r>
            <a:r>
              <a:rPr lang="en-GB" sz="2000" b="1" dirty="0">
                <a:solidFill>
                  <a:srgbClr val="FF0000"/>
                </a:solidFill>
                <a:latin typeface="Times New Roman" pitchFamily="18" charset="0"/>
                <a:cs typeface="Times New Roman" pitchFamily="18" charset="0"/>
              </a:rPr>
              <a:t>1.87</a:t>
            </a:r>
            <a:r>
              <a:rPr lang="en-GB" sz="2000" b="1" dirty="0">
                <a:latin typeface="Times New Roman" pitchFamily="18" charset="0"/>
                <a:cs typeface="Times New Roman" pitchFamily="18" charset="0"/>
              </a:rPr>
              <a:t> tonnes of CO</a:t>
            </a:r>
            <a:r>
              <a:rPr lang="en-GB" sz="2000" b="1" baseline="-25000" dirty="0">
                <a:latin typeface="Times New Roman" pitchFamily="18" charset="0"/>
                <a:cs typeface="Times New Roman" pitchFamily="18" charset="0"/>
              </a:rPr>
              <a:t>2 </a:t>
            </a:r>
            <a:r>
              <a:rPr lang="en-GB" sz="2000" b="1" dirty="0">
                <a:latin typeface="Times New Roman" pitchFamily="18" charset="0"/>
                <a:cs typeface="Times New Roman" pitchFamily="18" charset="0"/>
              </a:rPr>
              <a:t>from electricity consumption</a:t>
            </a:r>
          </a:p>
          <a:p>
            <a:pPr marL="1614488">
              <a:defRPr/>
            </a:pPr>
            <a:r>
              <a:rPr lang="en-GB" sz="2000" b="1" dirty="0">
                <a:latin typeface="Times New Roman" pitchFamily="18" charset="0"/>
                <a:cs typeface="Times New Roman" pitchFamily="18" charset="0"/>
              </a:rPr>
              <a:t>in Kings Lynn      </a:t>
            </a:r>
            <a:r>
              <a:rPr lang="en-GB" sz="2000" b="1" dirty="0">
                <a:solidFill>
                  <a:srgbClr val="FF0000"/>
                </a:solidFill>
                <a:latin typeface="Times New Roman" pitchFamily="18" charset="0"/>
                <a:cs typeface="Times New Roman" pitchFamily="18" charset="0"/>
              </a:rPr>
              <a:t>3.04</a:t>
            </a:r>
            <a:r>
              <a:rPr lang="en-GB" sz="2000" b="1" dirty="0">
                <a:latin typeface="Times New Roman" pitchFamily="18" charset="0"/>
                <a:cs typeface="Times New Roman" pitchFamily="18" charset="0"/>
              </a:rPr>
              <a:t> tonnes of CO</a:t>
            </a:r>
            <a:r>
              <a:rPr lang="en-GB" sz="2000" b="1" baseline="-25000" dirty="0">
                <a:latin typeface="Times New Roman" pitchFamily="18" charset="0"/>
                <a:cs typeface="Times New Roman" pitchFamily="18" charset="0"/>
              </a:rPr>
              <a:t>2</a:t>
            </a:r>
            <a:r>
              <a:rPr lang="en-GB" sz="2000" b="1" dirty="0">
                <a:latin typeface="Times New Roman" pitchFamily="18" charset="0"/>
                <a:cs typeface="Times New Roman" pitchFamily="18" charset="0"/>
              </a:rPr>
              <a:t> (based on UK emission factors)</a:t>
            </a:r>
          </a:p>
          <a:p>
            <a:pPr>
              <a:spcBef>
                <a:spcPts val="600"/>
              </a:spcBef>
              <a:defRPr/>
            </a:pPr>
            <a:r>
              <a:rPr lang="en-GB" sz="2000" b="1" dirty="0">
                <a:solidFill>
                  <a:srgbClr val="0000CC"/>
                </a:solidFill>
                <a:latin typeface="Times New Roman" pitchFamily="18" charset="0"/>
                <a:cs typeface="Times New Roman" pitchFamily="18" charset="0"/>
              </a:rPr>
              <a:t>Average household electricity bill in Norwich is 64% that in Kings Lynn </a:t>
            </a:r>
          </a:p>
          <a:p>
            <a:pPr>
              <a:defRPr/>
            </a:pPr>
            <a:endParaRPr lang="en-GB" sz="2000" b="1" baseline="-25000" dirty="0">
              <a:latin typeface="Times New Roman" pitchFamily="18" charset="0"/>
              <a:cs typeface="Times New Roman" pitchFamily="18" charset="0"/>
            </a:endParaRPr>
          </a:p>
          <a:p>
            <a:pPr>
              <a:defRPr/>
            </a:pPr>
            <a:r>
              <a:rPr lang="en-GB" sz="2000" b="1" baseline="-25000" dirty="0">
                <a:latin typeface="Times New Roman" pitchFamily="18" charset="0"/>
                <a:cs typeface="Times New Roman" pitchFamily="18" charset="0"/>
              </a:rPr>
              <a:t>         </a:t>
            </a:r>
          </a:p>
        </p:txBody>
      </p:sp>
      <p:sp>
        <p:nvSpPr>
          <p:cNvPr id="47211" name="TextBox 8"/>
          <p:cNvSpPr txBox="1">
            <a:spLocks noChangeArrowheads="1"/>
          </p:cNvSpPr>
          <p:nvPr/>
        </p:nvSpPr>
        <p:spPr bwMode="auto">
          <a:xfrm>
            <a:off x="0" y="0"/>
            <a:ext cx="9144000" cy="461963"/>
          </a:xfrm>
          <a:prstGeom prst="rect">
            <a:avLst/>
          </a:prstGeom>
          <a:solidFill>
            <a:srgbClr val="FF0000"/>
          </a:solidFill>
          <a:ln w="9525">
            <a:noFill/>
            <a:miter lim="800000"/>
            <a:headEnd/>
            <a:tailEnd/>
          </a:ln>
        </p:spPr>
        <p:txBody>
          <a:bodyPr lIns="0" rIns="0">
            <a:spAutoFit/>
          </a:bodyPr>
          <a:lstStyle/>
          <a:p>
            <a:pPr algn="ctr" eaLnBrk="0" hangingPunct="0"/>
            <a:r>
              <a:rPr lang="en-GB" sz="2400" b="1">
                <a:solidFill>
                  <a:schemeClr val="bg1"/>
                </a:solidFill>
                <a:latin typeface="Times New Roman" pitchFamily="18" charset="0"/>
                <a:cs typeface="Times New Roman" pitchFamily="18" charset="0"/>
              </a:rPr>
              <a:t>Average Domestic Electricity Consumption in Norfolk and Suffolk</a:t>
            </a:r>
          </a:p>
        </p:txBody>
      </p:sp>
      <p:sp>
        <p:nvSpPr>
          <p:cNvPr id="47212"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058C64-0C22-4A7B-8324-636654356AE9}" type="slidenum">
              <a:rPr lang="en-GB" smtClean="0"/>
              <a:pPr fontAlgn="base">
                <a:spcBef>
                  <a:spcPct val="0"/>
                </a:spcBef>
                <a:spcAft>
                  <a:spcPct val="0"/>
                </a:spcAft>
              </a:pPr>
              <a:t>29</a:t>
            </a:fld>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820"/>
                                        </p:tgtEl>
                                        <p:attrNameLst>
                                          <p:attrName>style.visibility</p:attrName>
                                        </p:attrNameLst>
                                      </p:cBhvr>
                                      <p:to>
                                        <p:strVal val="visible"/>
                                      </p:to>
                                    </p:set>
                                    <p:animEffect transition="in" filter="dissolve">
                                      <p:cBhvr>
                                        <p:cTn id="7" dur="500"/>
                                        <p:tgtEl>
                                          <p:spTgt spid="29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20"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12800"/>
            <a:ext cx="8674100" cy="4525963"/>
          </a:xfrm>
        </p:spPr>
        <p:txBody>
          <a:bodyPr lIns="36000" rIns="36000">
            <a:noAutofit/>
          </a:bodyPr>
          <a:lstStyle/>
          <a:p>
            <a:pPr marL="0" indent="12700" algn="l">
              <a:defRPr/>
            </a:pPr>
            <a:r>
              <a:rPr lang="en-GB" sz="2400" b="1" dirty="0" smtClean="0">
                <a:solidFill>
                  <a:srgbClr val="FF0000"/>
                </a:solidFill>
                <a:latin typeface="Times New Roman" pitchFamily="18" charset="0"/>
                <a:cs typeface="Times New Roman" pitchFamily="18" charset="0"/>
              </a:rPr>
              <a:t>UK Businesses and Individuals are faced with three challenges associated with Energy Use:</a:t>
            </a:r>
          </a:p>
          <a:p>
            <a:pPr marL="355600" indent="-355600" algn="l">
              <a:buFont typeface="Arial" pitchFamily="34" charset="0"/>
              <a:buChar char="•"/>
              <a:defRPr/>
            </a:pPr>
            <a:r>
              <a:rPr lang="en-GB" sz="2400" b="1" dirty="0" smtClean="0">
                <a:latin typeface="Times New Roman" pitchFamily="18" charset="0"/>
                <a:cs typeface="Times New Roman" pitchFamily="18" charset="0"/>
              </a:rPr>
              <a:t>Increasing Evidence of Anthropogenic Climate Change       </a:t>
            </a:r>
          </a:p>
          <a:p>
            <a:pPr marL="1701800" indent="-355600" algn="l">
              <a:defRPr/>
            </a:pPr>
            <a:r>
              <a:rPr lang="en-GB" sz="2400" b="1" dirty="0" smtClean="0">
                <a:solidFill>
                  <a:srgbClr val="0033CC"/>
                </a:solidFill>
                <a:latin typeface="Times New Roman" pitchFamily="18" charset="0"/>
                <a:cs typeface="Times New Roman" pitchFamily="18" charset="0"/>
              </a:rPr>
              <a:t>– and consequential legislation</a:t>
            </a:r>
          </a:p>
          <a:p>
            <a:pPr algn="l">
              <a:buFont typeface="Arial" pitchFamily="34" charset="0"/>
              <a:buChar char="•"/>
              <a:defRPr/>
            </a:pPr>
            <a:r>
              <a:rPr lang="en-GB" sz="2400" b="1" dirty="0" smtClean="0">
                <a:latin typeface="Times New Roman" pitchFamily="18" charset="0"/>
                <a:cs typeface="Times New Roman" pitchFamily="18" charset="0"/>
              </a:rPr>
              <a:t>Issues of Energy Security – particularly in UK</a:t>
            </a:r>
          </a:p>
          <a:p>
            <a:pPr marL="363538" indent="-363538" algn="l">
              <a:buFont typeface="Arial" pitchFamily="34" charset="0"/>
              <a:buChar char="•"/>
              <a:defRPr/>
            </a:pPr>
            <a:r>
              <a:rPr lang="en-GB" sz="2400" b="1" dirty="0" smtClean="0">
                <a:latin typeface="Times New Roman" pitchFamily="18" charset="0"/>
                <a:cs typeface="Times New Roman" pitchFamily="18" charset="0"/>
              </a:rPr>
              <a:t>The need to minimise cost exposures to price fluctuations in Energy</a:t>
            </a:r>
          </a:p>
          <a:p>
            <a:pPr algn="l">
              <a:lnSpc>
                <a:spcPct val="200000"/>
              </a:lnSpc>
              <a:defRPr/>
            </a:pPr>
            <a:r>
              <a:rPr lang="en-GB" sz="2400" b="1" dirty="0" smtClean="0">
                <a:solidFill>
                  <a:srgbClr val="FF0000"/>
                </a:solidFill>
                <a:latin typeface="Times New Roman" pitchFamily="18" charset="0"/>
                <a:cs typeface="Times New Roman" pitchFamily="18" charset="0"/>
              </a:rPr>
              <a:t>These Challenges can be addressed by:</a:t>
            </a:r>
          </a:p>
          <a:p>
            <a:pPr algn="l">
              <a:buFont typeface="Arial" pitchFamily="34" charset="0"/>
              <a:buChar char="•"/>
              <a:defRPr/>
            </a:pPr>
            <a:r>
              <a:rPr lang="en-GB" sz="2400" b="1" dirty="0" smtClean="0">
                <a:latin typeface="Times New Roman" pitchFamily="18" charset="0"/>
                <a:cs typeface="Times New Roman" pitchFamily="18" charset="0"/>
              </a:rPr>
              <a:t>Moving to Low Carbon Energy Supply</a:t>
            </a:r>
          </a:p>
          <a:p>
            <a:pPr algn="l">
              <a:buFont typeface="Arial" pitchFamily="34" charset="0"/>
              <a:buChar char="•"/>
              <a:defRPr/>
            </a:pPr>
            <a:r>
              <a:rPr lang="en-GB" sz="2400" b="1" dirty="0" smtClean="0">
                <a:latin typeface="Times New Roman" pitchFamily="18" charset="0"/>
                <a:cs typeface="Times New Roman" pitchFamily="18" charset="0"/>
              </a:rPr>
              <a:t>Employing Technical Solutions to improve efficiency of End-Use Energy.</a:t>
            </a:r>
          </a:p>
          <a:p>
            <a:pPr algn="l">
              <a:buFont typeface="Arial" pitchFamily="34" charset="0"/>
              <a:buChar char="•"/>
              <a:defRPr/>
            </a:pPr>
            <a:r>
              <a:rPr lang="en-GB" sz="2400" b="1" dirty="0" smtClean="0">
                <a:latin typeface="Times New Roman" pitchFamily="18" charset="0"/>
                <a:cs typeface="Times New Roman" pitchFamily="18" charset="0"/>
              </a:rPr>
              <a:t>Promoting  Effective Energy Management and Awareness among users. </a:t>
            </a:r>
            <a:endParaRPr lang="en-GB" sz="2400" b="1" dirty="0">
              <a:latin typeface="Times New Roman" pitchFamily="18" charset="0"/>
              <a:cs typeface="Times New Roman" pitchFamily="18" charset="0"/>
            </a:endParaRPr>
          </a:p>
        </p:txBody>
      </p:sp>
      <p:sp>
        <p:nvSpPr>
          <p:cNvPr id="2662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97CC19-48E5-4270-9702-27A651B69208}" type="slidenum">
              <a:rPr lang="en-GB" smtClean="0"/>
              <a:pPr fontAlgn="base">
                <a:spcBef>
                  <a:spcPct val="0"/>
                </a:spcBef>
                <a:spcAft>
                  <a:spcPct val="0"/>
                </a:spcAft>
              </a:pPr>
              <a:t>3</a:t>
            </a:fld>
            <a:endParaRPr lang="en-GB" smtClean="0"/>
          </a:p>
        </p:txBody>
      </p:sp>
      <p:sp>
        <p:nvSpPr>
          <p:cNvPr id="26628" name="Rectangle 12"/>
          <p:cNvSpPr>
            <a:spLocks noGrp="1" noChangeArrowheads="1"/>
          </p:cNvSpPr>
          <p:nvPr>
            <p:ph type="title"/>
          </p:nvPr>
        </p:nvSpPr>
        <p:spPr>
          <a:xfrm>
            <a:off x="0" y="0"/>
            <a:ext cx="9144000" cy="830263"/>
          </a:xfrm>
          <a:solidFill>
            <a:srgbClr val="FF0000"/>
          </a:solidFill>
        </p:spPr>
        <p:txBody>
          <a:bodyPr>
            <a:spAutoFit/>
          </a:bodyPr>
          <a:lstStyle/>
          <a:p>
            <a:r>
              <a:rPr lang="en-GB" sz="2400" dirty="0" smtClean="0">
                <a:solidFill>
                  <a:schemeClr val="bg1"/>
                </a:solidFill>
              </a:rPr>
              <a:t>The Triple Challenges of Carbon Reduction, Energy Security and Cost of our Future Energy Supplies</a:t>
            </a:r>
          </a:p>
        </p:txBody>
      </p:sp>
      <p:cxnSp>
        <p:nvCxnSpPr>
          <p:cNvPr id="6" name="Straight Arrow Connector 5"/>
          <p:cNvCxnSpPr/>
          <p:nvPr/>
        </p:nvCxnSpPr>
        <p:spPr>
          <a:xfrm flipH="1">
            <a:off x="7308304" y="2708920"/>
            <a:ext cx="914400" cy="12700"/>
          </a:xfrm>
          <a:prstGeom prst="straightConnector1">
            <a:avLst/>
          </a:prstGeom>
          <a:ln w="38100">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380312" y="4725144"/>
            <a:ext cx="914400" cy="12700"/>
          </a:xfrm>
          <a:prstGeom prst="straightConnector1">
            <a:avLst/>
          </a:prstGeom>
          <a:ln w="38100">
            <a:solidFill>
              <a:srgbClr val="000099"/>
            </a:solidFill>
            <a:tailEnd type="arrow"/>
          </a:ln>
        </p:spPr>
        <p:style>
          <a:lnRef idx="1">
            <a:schemeClr val="accent1"/>
          </a:lnRef>
          <a:fillRef idx="0">
            <a:schemeClr val="accent1"/>
          </a:fillRef>
          <a:effectRef idx="0">
            <a:schemeClr val="accent1"/>
          </a:effectRef>
          <a:fontRef idx="minor">
            <a:schemeClr val="tx1"/>
          </a:fontRef>
        </p:style>
      </p:cxnSp>
      <p:pic>
        <p:nvPicPr>
          <p:cNvPr id="8" name="Picture 4"/>
          <p:cNvPicPr>
            <a:picLocks noChangeAspect="1" noChangeArrowheads="1"/>
          </p:cNvPicPr>
          <p:nvPr/>
        </p:nvPicPr>
        <p:blipFill>
          <a:blip r:embed="rId2" cstate="print"/>
          <a:srcRect/>
          <a:stretch>
            <a:fillRect/>
          </a:stretch>
        </p:blipFill>
        <p:spPr bwMode="auto">
          <a:xfrm>
            <a:off x="1612900" y="2665413"/>
            <a:ext cx="4406900" cy="958850"/>
          </a:xfrm>
          <a:prstGeom prst="rect">
            <a:avLst/>
          </a:prstGeom>
          <a:noFill/>
          <a:ln w="28575">
            <a:solidFill>
              <a:schemeClr val="tx1"/>
            </a:solidFill>
            <a:miter lim="800000"/>
            <a:headEnd/>
            <a:tailEnd/>
          </a:ln>
        </p:spPr>
      </p:pic>
      <p:pic>
        <p:nvPicPr>
          <p:cNvPr id="10245" name="Picture 5"/>
          <p:cNvPicPr>
            <a:picLocks noChangeAspect="1" noChangeArrowheads="1"/>
          </p:cNvPicPr>
          <p:nvPr/>
        </p:nvPicPr>
        <p:blipFill>
          <a:blip r:embed="rId3" cstate="print"/>
          <a:srcRect/>
          <a:stretch>
            <a:fillRect/>
          </a:stretch>
        </p:blipFill>
        <p:spPr bwMode="auto">
          <a:xfrm>
            <a:off x="1581150" y="3113088"/>
            <a:ext cx="4457700" cy="1114425"/>
          </a:xfrm>
          <a:prstGeom prst="rect">
            <a:avLst/>
          </a:prstGeom>
          <a:noFill/>
          <a:ln w="9525">
            <a:noFill/>
            <a:miter lim="800000"/>
            <a:headEnd/>
            <a:tailEnd/>
          </a:ln>
        </p:spPr>
      </p:pic>
      <p:cxnSp>
        <p:nvCxnSpPr>
          <p:cNvPr id="9" name="Straight Arrow Connector 8"/>
          <p:cNvCxnSpPr/>
          <p:nvPr/>
        </p:nvCxnSpPr>
        <p:spPr>
          <a:xfrm flipH="1">
            <a:off x="7308304" y="3429000"/>
            <a:ext cx="914400" cy="12700"/>
          </a:xfrm>
          <a:prstGeom prst="straightConnector1">
            <a:avLst/>
          </a:prstGeom>
          <a:ln w="38100">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7380312" y="5517232"/>
            <a:ext cx="914400" cy="12700"/>
          </a:xfrm>
          <a:prstGeom prst="straightConnector1">
            <a:avLst/>
          </a:prstGeom>
          <a:ln w="38100">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7452320" y="6309320"/>
            <a:ext cx="914400" cy="12700"/>
          </a:xfrm>
          <a:prstGeom prst="straightConnector1">
            <a:avLst/>
          </a:prstGeom>
          <a:ln w="38100">
            <a:solidFill>
              <a:srgbClr val="000099"/>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500"/>
                                        <p:tgtEl>
                                          <p:spTgt spid="3">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par>
                          <p:cTn id="16" fill="hold">
                            <p:stCondLst>
                              <p:cond delay="1500"/>
                            </p:stCondLst>
                            <p:childTnLst>
                              <p:par>
                                <p:cTn id="17" presetID="9" presetClass="entr" presetSubtype="0" fill="hold" nodeType="after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xit" presetSubtype="0" fill="hold" nodeType="clickEffect">
                                  <p:stCondLst>
                                    <p:cond delay="0"/>
                                  </p:stCondLst>
                                  <p:childTnLst>
                                    <p:animEffect transition="out" filter="dissolve">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childTnLst>
                          </p:cTn>
                        </p:par>
                        <p:par>
                          <p:cTn id="25" fill="hold">
                            <p:stCondLst>
                              <p:cond delay="500"/>
                            </p:stCondLst>
                            <p:childTnLst>
                              <p:par>
                                <p:cTn id="26" presetID="9" presetClass="entr" presetSubtype="0"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dissolve">
                                      <p:cBhvr>
                                        <p:cTn id="28" dur="500"/>
                                        <p:tgtEl>
                                          <p:spTgt spid="3">
                                            <p:txEl>
                                              <p:pRg st="3" end="3"/>
                                            </p:txEl>
                                          </p:spTgt>
                                        </p:tgtEl>
                                      </p:cBhvr>
                                    </p:animEffect>
                                  </p:childTnLst>
                                </p:cTn>
                              </p:par>
                            </p:childTnLst>
                          </p:cTn>
                        </p:par>
                        <p:par>
                          <p:cTn id="29" fill="hold">
                            <p:stCondLst>
                              <p:cond delay="1000"/>
                            </p:stCondLst>
                            <p:childTnLst>
                              <p:par>
                                <p:cTn id="30" presetID="9" presetClass="entr" presetSubtype="0" fill="hold" nodeType="afterEffect">
                                  <p:stCondLst>
                                    <p:cond delay="1000"/>
                                  </p:stCondLst>
                                  <p:childTnLst>
                                    <p:set>
                                      <p:cBhvr>
                                        <p:cTn id="31" dur="1" fill="hold">
                                          <p:stCondLst>
                                            <p:cond delay="0"/>
                                          </p:stCondLst>
                                        </p:cTn>
                                        <p:tgtEl>
                                          <p:spTgt spid="10245"/>
                                        </p:tgtEl>
                                        <p:attrNameLst>
                                          <p:attrName>style.visibility</p:attrName>
                                        </p:attrNameLst>
                                      </p:cBhvr>
                                      <p:to>
                                        <p:strVal val="visible"/>
                                      </p:to>
                                    </p:set>
                                    <p:animEffect transition="in" filter="dissolve">
                                      <p:cBhvr>
                                        <p:cTn id="32" dur="500"/>
                                        <p:tgtEl>
                                          <p:spTgt spid="1024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nodeType="clickEffect">
                                  <p:stCondLst>
                                    <p:cond delay="0"/>
                                  </p:stCondLst>
                                  <p:childTnLst>
                                    <p:animEffect transition="out" filter="dissolve">
                                      <p:cBhvr>
                                        <p:cTn id="36" dur="500"/>
                                        <p:tgtEl>
                                          <p:spTgt spid="10245"/>
                                        </p:tgtEl>
                                      </p:cBhvr>
                                    </p:animEffect>
                                    <p:set>
                                      <p:cBhvr>
                                        <p:cTn id="37" dur="1" fill="hold">
                                          <p:stCondLst>
                                            <p:cond delay="499"/>
                                          </p:stCondLst>
                                        </p:cTn>
                                        <p:tgtEl>
                                          <p:spTgt spid="10245"/>
                                        </p:tgtEl>
                                        <p:attrNameLst>
                                          <p:attrName>style.visibility</p:attrName>
                                        </p:attrNameLst>
                                      </p:cBhvr>
                                      <p:to>
                                        <p:strVal val="hidden"/>
                                      </p:to>
                                    </p:set>
                                  </p:childTnLst>
                                </p:cTn>
                              </p:par>
                            </p:childTnLst>
                          </p:cTn>
                        </p:par>
                        <p:par>
                          <p:cTn id="38" fill="hold">
                            <p:stCondLst>
                              <p:cond delay="500"/>
                            </p:stCondLst>
                            <p:childTnLst>
                              <p:par>
                                <p:cTn id="39" presetID="9" presetClass="entr" presetSubtype="0" fill="hold" nodeType="after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dissolve">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dissolve">
                                      <p:cBhvr>
                                        <p:cTn id="46" dur="500"/>
                                        <p:tgtEl>
                                          <p:spTgt spid="3">
                                            <p:txEl>
                                              <p:pRg st="5" end="5"/>
                                            </p:txEl>
                                          </p:spTgt>
                                        </p:tgtEl>
                                      </p:cBhvr>
                                    </p:animEffect>
                                  </p:childTnLst>
                                </p:cTn>
                              </p:par>
                            </p:childTnLst>
                          </p:cTn>
                        </p:par>
                        <p:par>
                          <p:cTn id="47" fill="hold">
                            <p:stCondLst>
                              <p:cond delay="500"/>
                            </p:stCondLst>
                            <p:childTnLst>
                              <p:par>
                                <p:cTn id="48" presetID="9" presetClass="entr" presetSubtype="0" fill="hold" nodeType="after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dissolve">
                                      <p:cBhvr>
                                        <p:cTn id="50" dur="500"/>
                                        <p:tgtEl>
                                          <p:spTgt spid="3">
                                            <p:txEl>
                                              <p:pRg st="6" end="6"/>
                                            </p:txEl>
                                          </p:spTgt>
                                        </p:tgtEl>
                                      </p:cBhvr>
                                    </p:animEffect>
                                  </p:childTnLst>
                                </p:cTn>
                              </p:par>
                            </p:childTnLst>
                          </p:cTn>
                        </p:par>
                        <p:par>
                          <p:cTn id="51" fill="hold">
                            <p:stCondLst>
                              <p:cond delay="1000"/>
                            </p:stCondLst>
                            <p:childTnLst>
                              <p:par>
                                <p:cTn id="52" presetID="9" presetClass="entr" presetSubtype="0" fill="hold" nodeType="afterEffect">
                                  <p:stCondLst>
                                    <p:cond delay="200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dissolve">
                                      <p:cBhvr>
                                        <p:cTn id="54" dur="500"/>
                                        <p:tgtEl>
                                          <p:spTgt spid="3">
                                            <p:txEl>
                                              <p:pRg st="7" end="7"/>
                                            </p:txEl>
                                          </p:spTgt>
                                        </p:tgtEl>
                                      </p:cBhvr>
                                    </p:animEffect>
                                  </p:childTnLst>
                                </p:cTn>
                              </p:par>
                            </p:childTnLst>
                          </p:cTn>
                        </p:par>
                        <p:par>
                          <p:cTn id="55" fill="hold">
                            <p:stCondLst>
                              <p:cond delay="3500"/>
                            </p:stCondLst>
                            <p:childTnLst>
                              <p:par>
                                <p:cTn id="56" presetID="9" presetClass="entr" presetSubtype="0" fill="hold" nodeType="afterEffect">
                                  <p:stCondLst>
                                    <p:cond delay="2000"/>
                                  </p:stCondLst>
                                  <p:childTnLst>
                                    <p:set>
                                      <p:cBhvr>
                                        <p:cTn id="57" dur="1" fill="hold">
                                          <p:stCondLst>
                                            <p:cond delay="0"/>
                                          </p:stCondLst>
                                        </p:cTn>
                                        <p:tgtEl>
                                          <p:spTgt spid="3">
                                            <p:txEl>
                                              <p:pRg st="8" end="8"/>
                                            </p:txEl>
                                          </p:spTgt>
                                        </p:tgtEl>
                                        <p:attrNameLst>
                                          <p:attrName>style.visibility</p:attrName>
                                        </p:attrNameLst>
                                      </p:cBhvr>
                                      <p:to>
                                        <p:strVal val="visible"/>
                                      </p:to>
                                    </p:set>
                                    <p:animEffect transition="in" filter="dissolve">
                                      <p:cBhvr>
                                        <p:cTn id="58" dur="500"/>
                                        <p:tgtEl>
                                          <p:spTgt spid="3">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dissolve">
                                      <p:cBhvr>
                                        <p:cTn id="63" dur="500"/>
                                        <p:tgtEl>
                                          <p:spTgt spid="6"/>
                                        </p:tgtEl>
                                      </p:cBhvr>
                                    </p:animEffect>
                                  </p:childTnLst>
                                </p:cTn>
                              </p:par>
                            </p:childTnLst>
                          </p:cTn>
                        </p:par>
                        <p:par>
                          <p:cTn id="64" fill="hold">
                            <p:stCondLst>
                              <p:cond delay="500"/>
                            </p:stCondLst>
                            <p:childTnLst>
                              <p:par>
                                <p:cTn id="65" presetID="9" presetClass="entr" presetSubtype="0" fill="hold" nodeType="afterEffect">
                                  <p:stCondLst>
                                    <p:cond delay="1000"/>
                                  </p:stCondLst>
                                  <p:childTnLst>
                                    <p:set>
                                      <p:cBhvr>
                                        <p:cTn id="66" dur="1" fill="hold">
                                          <p:stCondLst>
                                            <p:cond delay="0"/>
                                          </p:stCondLst>
                                        </p:cTn>
                                        <p:tgtEl>
                                          <p:spTgt spid="7"/>
                                        </p:tgtEl>
                                        <p:attrNameLst>
                                          <p:attrName>style.visibility</p:attrName>
                                        </p:attrNameLst>
                                      </p:cBhvr>
                                      <p:to>
                                        <p:strVal val="visible"/>
                                      </p:to>
                                    </p:set>
                                    <p:animEffect transition="in" filter="dissolve">
                                      <p:cBhvr>
                                        <p:cTn id="67" dur="500"/>
                                        <p:tgtEl>
                                          <p:spTgt spid="7"/>
                                        </p:tgtEl>
                                      </p:cBhvr>
                                    </p:animEffect>
                                  </p:childTnLst>
                                </p:cTn>
                              </p:par>
                            </p:childTnLst>
                          </p:cTn>
                        </p:par>
                        <p:par>
                          <p:cTn id="68" fill="hold">
                            <p:stCondLst>
                              <p:cond delay="2000"/>
                            </p:stCondLst>
                            <p:childTnLst>
                              <p:par>
                                <p:cTn id="69" presetID="9"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dissolve">
                                      <p:cBhvr>
                                        <p:cTn id="71" dur="500"/>
                                        <p:tgtEl>
                                          <p:spTgt spid="9"/>
                                        </p:tgtEl>
                                      </p:cBhvr>
                                    </p:animEffect>
                                  </p:childTnLst>
                                </p:cTn>
                              </p:par>
                            </p:childTnLst>
                          </p:cTn>
                        </p:par>
                        <p:par>
                          <p:cTn id="72" fill="hold">
                            <p:stCondLst>
                              <p:cond delay="2500"/>
                            </p:stCondLst>
                            <p:childTnLst>
                              <p:par>
                                <p:cTn id="73" presetID="9" presetClass="entr" presetSubtype="0"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dissolve">
                                      <p:cBhvr>
                                        <p:cTn id="75" dur="500"/>
                                        <p:tgtEl>
                                          <p:spTgt spid="10"/>
                                        </p:tgtEl>
                                      </p:cBhvr>
                                    </p:animEffect>
                                  </p:childTnLst>
                                </p:cTn>
                              </p:par>
                            </p:childTnLst>
                          </p:cTn>
                        </p:par>
                        <p:par>
                          <p:cTn id="76" fill="hold">
                            <p:stCondLst>
                              <p:cond delay="3000"/>
                            </p:stCondLst>
                            <p:childTnLst>
                              <p:par>
                                <p:cTn id="77" presetID="9" presetClass="entr" presetSubtype="0" fill="hold"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dissolve">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endParaRPr lang="en-GB" smtClean="0"/>
          </a:p>
        </p:txBody>
      </p:sp>
      <p:sp>
        <p:nvSpPr>
          <p:cNvPr id="28675" name="Content Placeholder 2"/>
          <p:cNvSpPr>
            <a:spLocks noGrp="1"/>
          </p:cNvSpPr>
          <p:nvPr>
            <p:ph idx="1"/>
          </p:nvPr>
        </p:nvSpPr>
        <p:spPr>
          <a:xfrm>
            <a:off x="0" y="336573"/>
            <a:ext cx="8834438" cy="618769"/>
          </a:xfrm>
        </p:spPr>
        <p:txBody>
          <a:bodyPr>
            <a:normAutofit fontScale="92500" lnSpcReduction="10000"/>
          </a:bodyPr>
          <a:lstStyle/>
          <a:p>
            <a:pPr indent="14288" algn="l">
              <a:defRPr/>
            </a:pPr>
            <a:r>
              <a:rPr lang="en-GB" sz="2000" b="1" dirty="0" smtClean="0"/>
              <a:t>Approximate Carbon Emission factors during electricity generation including fuel extraction, fabrication and transport.</a:t>
            </a:r>
          </a:p>
          <a:p>
            <a:pPr>
              <a:defRPr/>
            </a:pPr>
            <a:endParaRPr lang="en-GB" sz="2400" b="1" dirty="0" smtClean="0"/>
          </a:p>
          <a:p>
            <a:pPr>
              <a:defRPr/>
            </a:pPr>
            <a:endParaRPr lang="en-GB" sz="2400" b="1" dirty="0" smtClean="0"/>
          </a:p>
          <a:p>
            <a:pPr>
              <a:defRPr/>
            </a:pPr>
            <a:endParaRPr lang="en-GB" sz="2400" b="1" dirty="0" smtClean="0"/>
          </a:p>
          <a:p>
            <a:pPr>
              <a:defRPr/>
            </a:pPr>
            <a:endParaRPr lang="en-GB" sz="2400" b="1" dirty="0" smtClean="0"/>
          </a:p>
        </p:txBody>
      </p:sp>
      <p:sp>
        <p:nvSpPr>
          <p:cNvPr id="51204"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506A1C-13A6-40E4-A352-5A242F6022B4}" type="slidenum">
              <a:rPr lang="en-GB" smtClean="0"/>
              <a:pPr fontAlgn="base">
                <a:spcBef>
                  <a:spcPct val="0"/>
                </a:spcBef>
                <a:spcAft>
                  <a:spcPct val="0"/>
                </a:spcAft>
              </a:pPr>
              <a:t>30</a:t>
            </a:fld>
            <a:endParaRPr lang="en-GB" smtClean="0"/>
          </a:p>
        </p:txBody>
      </p:sp>
      <p:sp>
        <p:nvSpPr>
          <p:cNvPr id="5" name="Rectangle 8"/>
          <p:cNvSpPr txBox="1">
            <a:spLocks noChangeArrowheads="1"/>
          </p:cNvSpPr>
          <p:nvPr/>
        </p:nvSpPr>
        <p:spPr bwMode="auto">
          <a:xfrm>
            <a:off x="0" y="0"/>
            <a:ext cx="9144000" cy="400050"/>
          </a:xfrm>
          <a:prstGeom prst="rect">
            <a:avLst/>
          </a:prstGeom>
          <a:solidFill>
            <a:srgbClr val="FF0000"/>
          </a:solidFill>
          <a:ln w="9525">
            <a:noFill/>
            <a:miter lim="800000"/>
            <a:headEnd/>
            <a:tailEnd/>
          </a:ln>
        </p:spPr>
        <p:txBody>
          <a:bodyPr lIns="0" tIns="0" rIns="0" bIns="0" anchor="ctr"/>
          <a:lstStyle/>
          <a:p>
            <a:pPr algn="ctr">
              <a:defRPr/>
            </a:pPr>
            <a:r>
              <a:rPr lang="en-GB" sz="2400" b="1" dirty="0">
                <a:solidFill>
                  <a:schemeClr val="bg1"/>
                </a:solidFill>
                <a:latin typeface="Times New Roman" pitchFamily="18" charset="0"/>
                <a:ea typeface="+mj-ea"/>
                <a:cs typeface="Times New Roman" pitchFamily="18" charset="0"/>
              </a:rPr>
              <a:t>Impact of Electricity Generation on Carbon Emissions. </a:t>
            </a:r>
          </a:p>
        </p:txBody>
      </p:sp>
      <p:graphicFrame>
        <p:nvGraphicFramePr>
          <p:cNvPr id="6" name="Table 5"/>
          <p:cNvGraphicFramePr>
            <a:graphicFrameLocks noGrp="1"/>
          </p:cNvGraphicFramePr>
          <p:nvPr/>
        </p:nvGraphicFramePr>
        <p:xfrm>
          <a:off x="177422" y="1018558"/>
          <a:ext cx="8734566" cy="2895600"/>
        </p:xfrm>
        <a:graphic>
          <a:graphicData uri="http://schemas.openxmlformats.org/drawingml/2006/table">
            <a:tbl>
              <a:tblPr firstRow="1" bandRow="1">
                <a:tableStyleId>{5C22544A-7EE6-4342-B048-85BDC9FD1C3A}</a:tableStyleId>
              </a:tblPr>
              <a:tblGrid>
                <a:gridCol w="2045875"/>
                <a:gridCol w="2031569"/>
                <a:gridCol w="4657122"/>
              </a:tblGrid>
              <a:tr h="564582">
                <a:tc>
                  <a:txBody>
                    <a:bodyPr/>
                    <a:lstStyle/>
                    <a:p>
                      <a:r>
                        <a:rPr lang="en-GB" sz="2000" b="1" dirty="0" smtClean="0">
                          <a:solidFill>
                            <a:schemeClr val="tx1"/>
                          </a:solidFill>
                          <a:latin typeface="Times New Roman" pitchFamily="18" charset="0"/>
                          <a:cs typeface="Times New Roman" pitchFamily="18" charset="0"/>
                        </a:rPr>
                        <a:t>Fuel</a:t>
                      </a:r>
                      <a:endParaRPr lang="en-GB" sz="2000" b="1" dirty="0">
                        <a:solidFill>
                          <a:schemeClr val="tx1"/>
                        </a:solidFill>
                        <a:latin typeface="Times New Roman" pitchFamily="18" charset="0"/>
                        <a:cs typeface="Times New Roman" pitchFamily="18" charset="0"/>
                      </a:endParaRPr>
                    </a:p>
                  </a:txBody>
                  <a:tcPr marL="91433" marR="914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GB" sz="2000" b="1" dirty="0" smtClean="0">
                          <a:solidFill>
                            <a:schemeClr val="tx1"/>
                          </a:solidFill>
                          <a:latin typeface="Times New Roman" pitchFamily="18" charset="0"/>
                          <a:cs typeface="Times New Roman" pitchFamily="18" charset="0"/>
                        </a:rPr>
                        <a:t>Approximate</a:t>
                      </a:r>
                      <a:r>
                        <a:rPr lang="en-GB" sz="2000" b="1" baseline="0" dirty="0" smtClean="0">
                          <a:solidFill>
                            <a:schemeClr val="tx1"/>
                          </a:solidFill>
                          <a:latin typeface="Times New Roman" pitchFamily="18" charset="0"/>
                          <a:cs typeface="Times New Roman" pitchFamily="18" charset="0"/>
                        </a:rPr>
                        <a:t> emission factor</a:t>
                      </a:r>
                      <a:endParaRPr lang="en-GB" sz="2000" b="1" dirty="0">
                        <a:solidFill>
                          <a:schemeClr val="tx1"/>
                        </a:solidFill>
                        <a:latin typeface="Times New Roman" pitchFamily="18" charset="0"/>
                        <a:cs typeface="Times New Roman" pitchFamily="18" charset="0"/>
                      </a:endParaRPr>
                    </a:p>
                  </a:txBody>
                  <a:tcPr marL="91433" marR="914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GB" sz="2000" b="1" dirty="0" smtClean="0">
                          <a:solidFill>
                            <a:schemeClr val="tx1"/>
                          </a:solidFill>
                          <a:latin typeface="Times New Roman" pitchFamily="18" charset="0"/>
                          <a:cs typeface="Times New Roman" pitchFamily="18" charset="0"/>
                        </a:rPr>
                        <a:t>Comments</a:t>
                      </a:r>
                      <a:endParaRPr lang="en-GB" sz="2000" b="1" dirty="0">
                        <a:solidFill>
                          <a:schemeClr val="tx1"/>
                        </a:solidFill>
                        <a:latin typeface="Times New Roman" pitchFamily="18" charset="0"/>
                        <a:cs typeface="Times New Roman" pitchFamily="18" charset="0"/>
                      </a:endParaRPr>
                    </a:p>
                  </a:txBody>
                  <a:tcPr marL="91433" marR="914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370840">
                <a:tc>
                  <a:txBody>
                    <a:bodyPr/>
                    <a:lstStyle/>
                    <a:p>
                      <a:r>
                        <a:rPr lang="en-GB" sz="2000" b="1" dirty="0" smtClean="0">
                          <a:solidFill>
                            <a:srgbClr val="FFFFFF"/>
                          </a:solidFill>
                          <a:latin typeface="Times New Roman" pitchFamily="18" charset="0"/>
                          <a:cs typeface="Times New Roman" pitchFamily="18" charset="0"/>
                        </a:rPr>
                        <a:t>Coal</a:t>
                      </a:r>
                      <a:endParaRPr lang="en-GB" sz="2000" b="1" dirty="0">
                        <a:solidFill>
                          <a:srgbClr val="FFFFFF"/>
                        </a:solidFill>
                        <a:latin typeface="Times New Roman" pitchFamily="18" charset="0"/>
                        <a:cs typeface="Times New Roman" pitchFamily="18" charset="0"/>
                      </a:endParaRPr>
                    </a:p>
                  </a:txBody>
                  <a:tcPr marL="91433" marR="9143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2000" b="1" dirty="0" smtClean="0">
                          <a:solidFill>
                            <a:srgbClr val="FFFFFF"/>
                          </a:solidFill>
                          <a:latin typeface="Times New Roman" pitchFamily="18" charset="0"/>
                          <a:cs typeface="Times New Roman" pitchFamily="18" charset="0"/>
                        </a:rPr>
                        <a:t>900 – 1000g</a:t>
                      </a:r>
                      <a:endParaRPr lang="en-GB" sz="2000" b="1" dirty="0">
                        <a:solidFill>
                          <a:srgbClr val="FFFFFF"/>
                        </a:solidFill>
                        <a:latin typeface="Times New Roman" pitchFamily="18" charset="0"/>
                        <a:cs typeface="Times New Roman" pitchFamily="18" charset="0"/>
                      </a:endParaRPr>
                    </a:p>
                  </a:txBody>
                  <a:tcPr marL="91433" marR="9143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GB" sz="2000" b="1" dirty="0" smtClean="0">
                          <a:solidFill>
                            <a:srgbClr val="FFFFFF"/>
                          </a:solidFill>
                          <a:latin typeface="Times New Roman" pitchFamily="18" charset="0"/>
                          <a:cs typeface="Times New Roman" pitchFamily="18" charset="0"/>
                        </a:rPr>
                        <a:t>Depending on grade and efficiency of power station</a:t>
                      </a:r>
                      <a:endParaRPr lang="en-GB" sz="2000" b="1" dirty="0">
                        <a:solidFill>
                          <a:srgbClr val="FFFFFF"/>
                        </a:solidFill>
                        <a:latin typeface="Times New Roman" pitchFamily="18" charset="0"/>
                        <a:cs typeface="Times New Roman" pitchFamily="18" charset="0"/>
                      </a:endParaRPr>
                    </a:p>
                  </a:txBody>
                  <a:tcPr marL="91433" marR="9143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370840">
                <a:tc>
                  <a:txBody>
                    <a:bodyPr/>
                    <a:lstStyle/>
                    <a:p>
                      <a:r>
                        <a:rPr lang="en-GB" sz="2000" b="1" dirty="0" smtClean="0">
                          <a:latin typeface="Times New Roman" pitchFamily="18" charset="0"/>
                          <a:cs typeface="Times New Roman" pitchFamily="18" charset="0"/>
                        </a:rPr>
                        <a:t>Gas</a:t>
                      </a:r>
                      <a:endParaRPr lang="en-GB" sz="2000" b="1" dirty="0">
                        <a:latin typeface="Times New Roman" pitchFamily="18" charset="0"/>
                        <a:cs typeface="Times New Roman" pitchFamily="18" charset="0"/>
                      </a:endParaRPr>
                    </a:p>
                  </a:txBody>
                  <a:tcPr marL="91433" marR="914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2000" b="1" dirty="0" smtClean="0">
                          <a:latin typeface="Times New Roman" pitchFamily="18" charset="0"/>
                          <a:cs typeface="Times New Roman" pitchFamily="18" charset="0"/>
                        </a:rPr>
                        <a:t>400 – 430g</a:t>
                      </a:r>
                      <a:endParaRPr lang="en-GB" sz="2000" b="1" dirty="0">
                        <a:latin typeface="Times New Roman" pitchFamily="18" charset="0"/>
                        <a:cs typeface="Times New Roman" pitchFamily="18" charset="0"/>
                      </a:endParaRPr>
                    </a:p>
                  </a:txBody>
                  <a:tcPr marL="91433" marR="914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GB" sz="2000" b="1" dirty="0" smtClean="0">
                          <a:latin typeface="Times New Roman" pitchFamily="18" charset="0"/>
                          <a:cs typeface="Times New Roman" pitchFamily="18" charset="0"/>
                        </a:rPr>
                        <a:t>Assuming CCGT – lower value for Yarmouth</a:t>
                      </a:r>
                      <a:endParaRPr lang="en-GB" sz="2000" b="1" dirty="0">
                        <a:latin typeface="Times New Roman" pitchFamily="18" charset="0"/>
                        <a:cs typeface="Times New Roman" pitchFamily="18" charset="0"/>
                      </a:endParaRPr>
                    </a:p>
                  </a:txBody>
                  <a:tcPr marL="91433" marR="914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0840">
                <a:tc>
                  <a:txBody>
                    <a:bodyPr/>
                    <a:lstStyle/>
                    <a:p>
                      <a:r>
                        <a:rPr lang="en-GB" sz="2000" b="1" dirty="0" smtClean="0">
                          <a:solidFill>
                            <a:srgbClr val="FFFFFF"/>
                          </a:solidFill>
                          <a:latin typeface="Times New Roman" pitchFamily="18" charset="0"/>
                          <a:cs typeface="Times New Roman" pitchFamily="18" charset="0"/>
                        </a:rPr>
                        <a:t>Nuclear</a:t>
                      </a:r>
                      <a:endParaRPr lang="en-GB" sz="2000" b="1" dirty="0">
                        <a:solidFill>
                          <a:srgbClr val="FFFFFF"/>
                        </a:solidFill>
                        <a:latin typeface="Times New Roman" pitchFamily="18" charset="0"/>
                        <a:cs typeface="Times New Roman" pitchFamily="18" charset="0"/>
                      </a:endParaRPr>
                    </a:p>
                  </a:txBody>
                  <a:tcPr marL="91433" marR="914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2000" b="1" dirty="0" smtClean="0">
                          <a:solidFill>
                            <a:srgbClr val="FFFFFF"/>
                          </a:solidFill>
                          <a:latin typeface="Times New Roman" pitchFamily="18" charset="0"/>
                          <a:cs typeface="Times New Roman" pitchFamily="18" charset="0"/>
                        </a:rPr>
                        <a:t>5 – 10g</a:t>
                      </a:r>
                      <a:endParaRPr lang="en-GB" sz="2000" b="1" dirty="0">
                        <a:solidFill>
                          <a:srgbClr val="FFFFFF"/>
                        </a:solidFill>
                        <a:latin typeface="Times New Roman" pitchFamily="18" charset="0"/>
                        <a:cs typeface="Times New Roman" pitchFamily="18" charset="0"/>
                      </a:endParaRPr>
                    </a:p>
                  </a:txBody>
                  <a:tcPr marL="91433" marR="914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GB" sz="2000" b="1" dirty="0" smtClean="0">
                          <a:solidFill>
                            <a:srgbClr val="FFFFFF"/>
                          </a:solidFill>
                          <a:latin typeface="Times New Roman" pitchFamily="18" charset="0"/>
                          <a:cs typeface="Times New Roman" pitchFamily="18" charset="0"/>
                        </a:rPr>
                        <a:t>Depending on reactor type</a:t>
                      </a:r>
                      <a:endParaRPr lang="en-GB" sz="2000" b="1" dirty="0">
                        <a:solidFill>
                          <a:srgbClr val="FFFFFF"/>
                        </a:solidFill>
                        <a:latin typeface="Times New Roman" pitchFamily="18" charset="0"/>
                        <a:cs typeface="Times New Roman" pitchFamily="18" charset="0"/>
                      </a:endParaRPr>
                    </a:p>
                  </a:txBody>
                  <a:tcPr marL="91433" marR="914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370840">
                <a:tc>
                  <a:txBody>
                    <a:bodyPr/>
                    <a:lstStyle/>
                    <a:p>
                      <a:r>
                        <a:rPr lang="en-GB" sz="2000" b="1" dirty="0" err="1" smtClean="0">
                          <a:latin typeface="Times New Roman" pitchFamily="18" charset="0"/>
                          <a:cs typeface="Times New Roman" pitchFamily="18" charset="0"/>
                        </a:rPr>
                        <a:t>Renewables</a:t>
                      </a:r>
                      <a:endParaRPr lang="en-GB" sz="2000" b="1" dirty="0">
                        <a:latin typeface="Times New Roman" pitchFamily="18" charset="0"/>
                        <a:cs typeface="Times New Roman" pitchFamily="18" charset="0"/>
                      </a:endParaRPr>
                    </a:p>
                  </a:txBody>
                  <a:tcPr marL="91433" marR="914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FE14"/>
                    </a:solidFill>
                  </a:tcPr>
                </a:tc>
                <a:tc>
                  <a:txBody>
                    <a:bodyPr/>
                    <a:lstStyle/>
                    <a:p>
                      <a:pPr algn="ctr"/>
                      <a:r>
                        <a:rPr lang="en-GB" sz="2000" b="1" dirty="0" smtClean="0">
                          <a:latin typeface="Times New Roman" pitchFamily="18" charset="0"/>
                          <a:cs typeface="Times New Roman" pitchFamily="18" charset="0"/>
                        </a:rPr>
                        <a:t>~ 0</a:t>
                      </a:r>
                      <a:endParaRPr lang="en-GB" sz="2000" b="1" dirty="0">
                        <a:latin typeface="Times New Roman" pitchFamily="18" charset="0"/>
                        <a:cs typeface="Times New Roman" pitchFamily="18" charset="0"/>
                      </a:endParaRPr>
                    </a:p>
                  </a:txBody>
                  <a:tcPr marL="91433" marR="914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FE14"/>
                    </a:solidFill>
                  </a:tcPr>
                </a:tc>
                <a:tc>
                  <a:txBody>
                    <a:bodyPr/>
                    <a:lstStyle/>
                    <a:p>
                      <a:r>
                        <a:rPr lang="en-GB" sz="2000" b="1" dirty="0" smtClean="0">
                          <a:latin typeface="Times New Roman" pitchFamily="18" charset="0"/>
                          <a:cs typeface="Times New Roman" pitchFamily="18" charset="0"/>
                        </a:rPr>
                        <a:t>For wind, PV, hydro</a:t>
                      </a:r>
                      <a:endParaRPr lang="en-GB" sz="2000" b="1" dirty="0">
                        <a:latin typeface="Times New Roman" pitchFamily="18" charset="0"/>
                        <a:cs typeface="Times New Roman" pitchFamily="18" charset="0"/>
                      </a:endParaRPr>
                    </a:p>
                  </a:txBody>
                  <a:tcPr marL="91433" marR="914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FE14"/>
                    </a:solidFill>
                  </a:tcPr>
                </a:tc>
              </a:tr>
            </a:tbl>
          </a:graphicData>
        </a:graphic>
      </p:graphicFrame>
      <p:graphicFrame>
        <p:nvGraphicFramePr>
          <p:cNvPr id="8" name="Table 7"/>
          <p:cNvGraphicFramePr>
            <a:graphicFrameLocks noGrp="1"/>
          </p:cNvGraphicFramePr>
          <p:nvPr/>
        </p:nvGraphicFramePr>
        <p:xfrm>
          <a:off x="177421" y="3919278"/>
          <a:ext cx="8720920" cy="1402040"/>
        </p:xfrm>
        <a:graphic>
          <a:graphicData uri="http://schemas.openxmlformats.org/drawingml/2006/table">
            <a:tbl>
              <a:tblPr firstRow="1" bandRow="1">
                <a:tableStyleId>{5C22544A-7EE6-4342-B048-85BDC9FD1C3A}</a:tableStyleId>
              </a:tblPr>
              <a:tblGrid>
                <a:gridCol w="2053457"/>
                <a:gridCol w="2042925"/>
                <a:gridCol w="4624538"/>
              </a:tblGrid>
              <a:tr h="700882">
                <a:tc>
                  <a:txBody>
                    <a:bodyPr/>
                    <a:lstStyle/>
                    <a:p>
                      <a:r>
                        <a:rPr lang="en-GB" sz="2000" b="1" dirty="0" smtClean="0">
                          <a:solidFill>
                            <a:srgbClr val="FF0000"/>
                          </a:solidFill>
                          <a:latin typeface="Times New Roman" pitchFamily="18" charset="0"/>
                          <a:cs typeface="Times New Roman" pitchFamily="18" charset="0"/>
                        </a:rPr>
                        <a:t>Overall UK</a:t>
                      </a:r>
                      <a:endParaRPr lang="en-GB" sz="2000" b="1" dirty="0">
                        <a:solidFill>
                          <a:srgbClr val="FF0000"/>
                        </a:solidFill>
                        <a:latin typeface="Times New Roman" pitchFamily="18" charset="0"/>
                        <a:cs typeface="Times New Roman" pitchFamily="18" charset="0"/>
                      </a:endParaRPr>
                    </a:p>
                  </a:txBody>
                  <a:tcPr marL="91433" marR="91433"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GB" sz="2000" b="1" dirty="0" smtClean="0">
                          <a:solidFill>
                            <a:srgbClr val="FF0000"/>
                          </a:solidFill>
                          <a:latin typeface="Times New Roman" pitchFamily="18" charset="0"/>
                          <a:cs typeface="Times New Roman" pitchFamily="18" charset="0"/>
                        </a:rPr>
                        <a:t>~540g</a:t>
                      </a:r>
                      <a:endParaRPr lang="en-GB" sz="2000" b="1" dirty="0">
                        <a:solidFill>
                          <a:srgbClr val="FF0000"/>
                        </a:solidFill>
                        <a:latin typeface="Times New Roman" pitchFamily="18" charset="0"/>
                        <a:cs typeface="Times New Roman" pitchFamily="18" charset="0"/>
                      </a:endParaRPr>
                    </a:p>
                  </a:txBody>
                  <a:tcPr marL="91433" marR="91433"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en-GB" sz="2000" b="1" dirty="0" smtClean="0">
                          <a:solidFill>
                            <a:srgbClr val="FF0000"/>
                          </a:solidFill>
                          <a:latin typeface="Times New Roman" pitchFamily="18" charset="0"/>
                          <a:cs typeface="Times New Roman" pitchFamily="18" charset="0"/>
                        </a:rPr>
                        <a:t>Varies on hour by hour basis depending on generation mix</a:t>
                      </a:r>
                      <a:endParaRPr lang="en-GB" sz="2000" b="1" dirty="0">
                        <a:solidFill>
                          <a:srgbClr val="FF0000"/>
                        </a:solidFill>
                        <a:latin typeface="Times New Roman" pitchFamily="18" charset="0"/>
                        <a:cs typeface="Times New Roman" pitchFamily="18" charset="0"/>
                      </a:endParaRPr>
                    </a:p>
                  </a:txBody>
                  <a:tcPr marL="91433" marR="91433"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700882">
                <a:tc>
                  <a:txBody>
                    <a:bodyPr/>
                    <a:lstStyle/>
                    <a:p>
                      <a:r>
                        <a:rPr lang="en-GB" sz="2000" b="1" dirty="0" smtClean="0">
                          <a:latin typeface="Times New Roman" pitchFamily="18" charset="0"/>
                          <a:cs typeface="Times New Roman" pitchFamily="18" charset="0"/>
                        </a:rPr>
                        <a:t>Suffolk &amp; Norfolk (2009)</a:t>
                      </a:r>
                      <a:endParaRPr lang="en-GB" sz="2000" b="1" dirty="0">
                        <a:latin typeface="Times New Roman" pitchFamily="18" charset="0"/>
                        <a:cs typeface="Times New Roman" pitchFamily="18" charset="0"/>
                      </a:endParaRPr>
                    </a:p>
                  </a:txBody>
                  <a:tcPr marL="91433" marR="91433"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lgn="ctr"/>
                      <a:r>
                        <a:rPr lang="en-GB" sz="2000" b="1" dirty="0" smtClean="0">
                          <a:latin typeface="Times New Roman" pitchFamily="18" charset="0"/>
                          <a:cs typeface="Times New Roman" pitchFamily="18" charset="0"/>
                        </a:rPr>
                        <a:t>~83g</a:t>
                      </a:r>
                      <a:endParaRPr lang="en-GB" sz="2000" b="1" dirty="0">
                        <a:latin typeface="Times New Roman" pitchFamily="18" charset="0"/>
                        <a:cs typeface="Times New Roman" pitchFamily="18" charset="0"/>
                      </a:endParaRPr>
                    </a:p>
                  </a:txBody>
                  <a:tcPr marL="91433" marR="91433"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r>
                        <a:rPr lang="en-GB" sz="2000" b="1" dirty="0" smtClean="0">
                          <a:latin typeface="Times New Roman" pitchFamily="18" charset="0"/>
                          <a:cs typeface="Times New Roman" pitchFamily="18" charset="0"/>
                        </a:rPr>
                        <a:t>Sizewell B, Yarmouth</a:t>
                      </a:r>
                      <a:r>
                        <a:rPr lang="en-GB" sz="2000" b="1" baseline="0" dirty="0" smtClean="0">
                          <a:latin typeface="Times New Roman" pitchFamily="18" charset="0"/>
                          <a:cs typeface="Times New Roman" pitchFamily="18" charset="0"/>
                        </a:rPr>
                        <a:t> and existing </a:t>
                      </a:r>
                      <a:r>
                        <a:rPr lang="en-GB" sz="2000" b="1" baseline="0" dirty="0" err="1" smtClean="0">
                          <a:latin typeface="Times New Roman" pitchFamily="18" charset="0"/>
                          <a:cs typeface="Times New Roman" pitchFamily="18" charset="0"/>
                        </a:rPr>
                        <a:t>renewables</a:t>
                      </a:r>
                      <a:endParaRPr lang="en-GB" sz="2000" b="1" dirty="0">
                        <a:latin typeface="Times New Roman" pitchFamily="18" charset="0"/>
                        <a:cs typeface="Times New Roman" pitchFamily="18" charset="0"/>
                      </a:endParaRPr>
                    </a:p>
                  </a:txBody>
                  <a:tcPr marL="91433" marR="91433"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r>
            </a:tbl>
          </a:graphicData>
        </a:graphic>
      </p:graphicFrame>
      <p:sp>
        <p:nvSpPr>
          <p:cNvPr id="9" name="TextBox 8"/>
          <p:cNvSpPr txBox="1">
            <a:spLocks noChangeArrowheads="1"/>
          </p:cNvSpPr>
          <p:nvPr/>
        </p:nvSpPr>
        <p:spPr bwMode="auto">
          <a:xfrm>
            <a:off x="213034" y="5383593"/>
            <a:ext cx="8547100" cy="1692771"/>
          </a:xfrm>
          <a:prstGeom prst="rect">
            <a:avLst/>
          </a:prstGeom>
          <a:noFill/>
          <a:ln w="9525">
            <a:noFill/>
            <a:miter lim="800000"/>
            <a:headEnd/>
            <a:tailEnd/>
          </a:ln>
        </p:spPr>
        <p:txBody>
          <a:bodyPr>
            <a:spAutoFit/>
          </a:bodyPr>
          <a:lstStyle/>
          <a:p>
            <a:pPr marL="450850" indent="-450850">
              <a:buFont typeface="Arial" charset="0"/>
              <a:buChar char="•"/>
            </a:pPr>
            <a:r>
              <a:rPr lang="en-GB" sz="2000" b="1" dirty="0">
                <a:latin typeface="Times New Roman" pitchFamily="18" charset="0"/>
                <a:cs typeface="Times New Roman" pitchFamily="18" charset="0"/>
              </a:rPr>
              <a:t>In 2009 Norfolk and Suffolk was a very low carbon zone in UK</a:t>
            </a:r>
          </a:p>
          <a:p>
            <a:pPr marL="450850" indent="-450850">
              <a:buFont typeface="Arial" charset="0"/>
              <a:buChar char="•"/>
            </a:pPr>
            <a:r>
              <a:rPr lang="en-GB" sz="2000" b="1" dirty="0">
                <a:latin typeface="Times New Roman" pitchFamily="18" charset="0"/>
                <a:cs typeface="Times New Roman" pitchFamily="18" charset="0"/>
              </a:rPr>
              <a:t>But current accounting procedures do not allow regions to promote this.</a:t>
            </a:r>
          </a:p>
          <a:p>
            <a:pPr marL="450850" indent="-450850">
              <a:buFont typeface="Arial" charset="0"/>
              <a:buChar char="•"/>
            </a:pPr>
            <a:r>
              <a:rPr lang="en-GB" sz="2000" b="1" dirty="0">
                <a:solidFill>
                  <a:srgbClr val="0000CC"/>
                </a:solidFill>
                <a:latin typeface="Times New Roman" pitchFamily="18" charset="0"/>
                <a:cs typeface="Times New Roman" pitchFamily="18" charset="0"/>
              </a:rPr>
              <a:t>A firm in Norfolk / Suffolk would have only </a:t>
            </a:r>
            <a:r>
              <a:rPr lang="en-GB" sz="2400" b="1" dirty="0">
                <a:solidFill>
                  <a:srgbClr val="FF0000"/>
                </a:solidFill>
                <a:latin typeface="Times New Roman" pitchFamily="18" charset="0"/>
                <a:cs typeface="Times New Roman" pitchFamily="18" charset="0"/>
              </a:rPr>
              <a:t>16%</a:t>
            </a:r>
            <a:r>
              <a:rPr lang="en-GB" sz="2000" b="1" dirty="0">
                <a:solidFill>
                  <a:srgbClr val="0000CC"/>
                </a:solidFill>
                <a:latin typeface="Times New Roman" pitchFamily="18" charset="0"/>
                <a:cs typeface="Times New Roman" pitchFamily="18" charset="0"/>
              </a:rPr>
              <a:t> of carbon emissions from electricity consumption  </a:t>
            </a:r>
            <a:endParaRPr lang="en-GB" sz="2000" b="1" dirty="0" smtClean="0">
              <a:solidFill>
                <a:srgbClr val="0000CC"/>
              </a:solidFill>
              <a:latin typeface="Times New Roman" pitchFamily="18" charset="0"/>
              <a:cs typeface="Times New Roman" pitchFamily="18" charset="0"/>
            </a:endParaRPr>
          </a:p>
          <a:p>
            <a:pPr marL="450850" indent="-450850">
              <a:buFont typeface="Arial" charset="0"/>
              <a:buChar char="•"/>
            </a:pPr>
            <a:endParaRPr lang="en-GB" sz="2000" b="1" dirty="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dissolve">
                                      <p:cBhvr>
                                        <p:cTn id="12" dur="500"/>
                                        <p:tgtEl>
                                          <p:spTgt spid="9">
                                            <p:txEl>
                                              <p:pRg st="0" end="0"/>
                                            </p:txEl>
                                          </p:spTgt>
                                        </p:tgtEl>
                                      </p:cBhvr>
                                    </p:animEffect>
                                  </p:childTnLst>
                                </p:cTn>
                              </p:par>
                            </p:childTnLst>
                          </p:cTn>
                        </p:par>
                        <p:par>
                          <p:cTn id="13" fill="hold" nodeType="after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dissolve">
                                      <p:cBhvr>
                                        <p:cTn id="16" dur="500"/>
                                        <p:tgtEl>
                                          <p:spTgt spid="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dissolve">
                                      <p:cBhvr>
                                        <p:cTn id="21"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0"/>
            <a:ext cx="9144000" cy="476672"/>
          </a:xfrm>
          <a:solidFill>
            <a:srgbClr val="FF0000"/>
          </a:solidFill>
        </p:spPr>
        <p:txBody>
          <a:bodyPr>
            <a:normAutofit fontScale="90000"/>
          </a:bodyPr>
          <a:lstStyle/>
          <a:p>
            <a:r>
              <a:rPr lang="en-GB" sz="2800" b="1" dirty="0" smtClean="0">
                <a:solidFill>
                  <a:schemeClr val="bg1"/>
                </a:solidFill>
                <a:latin typeface="Times New Roman" pitchFamily="18" charset="0"/>
                <a:cs typeface="Times New Roman" pitchFamily="18" charset="0"/>
              </a:rPr>
              <a:t>Electricity Supply in Norfolk and Suffolk (</a:t>
            </a:r>
            <a:r>
              <a:rPr lang="en-GB" sz="2800" b="1" dirty="0" err="1" smtClean="0">
                <a:solidFill>
                  <a:schemeClr val="bg1"/>
                </a:solidFill>
                <a:latin typeface="Times New Roman" pitchFamily="18" charset="0"/>
                <a:cs typeface="Times New Roman" pitchFamily="18" charset="0"/>
              </a:rPr>
              <a:t>GWh</a:t>
            </a:r>
            <a:r>
              <a:rPr lang="en-GB" sz="2800" b="1" dirty="0" smtClean="0">
                <a:solidFill>
                  <a:schemeClr val="bg1"/>
                </a:solidFill>
                <a:latin typeface="Times New Roman" pitchFamily="18" charset="0"/>
                <a:cs typeface="Times New Roman" pitchFamily="18" charset="0"/>
              </a:rPr>
              <a:t>)</a:t>
            </a:r>
          </a:p>
        </p:txBody>
      </p:sp>
      <p:sp>
        <p:nvSpPr>
          <p:cNvPr id="5017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02E318-2E7A-4E54-83C6-FB9828830420}" type="slidenum">
              <a:rPr lang="en-GB" smtClean="0"/>
              <a:pPr fontAlgn="base">
                <a:spcBef>
                  <a:spcPct val="0"/>
                </a:spcBef>
                <a:spcAft>
                  <a:spcPct val="0"/>
                </a:spcAft>
              </a:pPr>
              <a:t>31</a:t>
            </a:fld>
            <a:endParaRPr lang="en-GB" smtClean="0"/>
          </a:p>
        </p:txBody>
      </p:sp>
      <p:sp>
        <p:nvSpPr>
          <p:cNvPr id="10" name="Content Placeholder 9"/>
          <p:cNvSpPr>
            <a:spLocks noGrp="1"/>
          </p:cNvSpPr>
          <p:nvPr>
            <p:ph idx="1"/>
          </p:nvPr>
        </p:nvSpPr>
        <p:spPr>
          <a:xfrm>
            <a:off x="0" y="4565650"/>
            <a:ext cx="4572000" cy="893763"/>
          </a:xfrm>
        </p:spPr>
        <p:txBody>
          <a:bodyPr lIns="0" rIns="0"/>
          <a:lstStyle/>
          <a:p>
            <a:pPr>
              <a:defRPr/>
            </a:pPr>
            <a:r>
              <a:rPr lang="en-GB" sz="1800" b="1" dirty="0" smtClean="0"/>
              <a:t>2009 Data for </a:t>
            </a:r>
            <a:r>
              <a:rPr lang="en-GB" sz="1800" b="1" dirty="0" err="1" smtClean="0"/>
              <a:t>Renewables</a:t>
            </a:r>
            <a:r>
              <a:rPr lang="en-GB" sz="1800" b="1" dirty="0" smtClean="0"/>
              <a:t> and Sizewe</a:t>
            </a:r>
            <a:r>
              <a:rPr lang="en-GB" sz="2000" b="1" dirty="0" smtClean="0"/>
              <a:t>ll</a:t>
            </a:r>
          </a:p>
          <a:p>
            <a:pPr marL="92075" indent="11113">
              <a:spcBef>
                <a:spcPts val="0"/>
              </a:spcBef>
              <a:defRPr/>
            </a:pPr>
            <a:r>
              <a:rPr lang="en-GB" sz="1600" b="1" dirty="0" smtClean="0"/>
              <a:t>Other Data based on typical load factors</a:t>
            </a:r>
          </a:p>
          <a:p>
            <a:pPr>
              <a:defRPr/>
            </a:pPr>
            <a:endParaRPr lang="en-GB" sz="2000" b="1" dirty="0"/>
          </a:p>
        </p:txBody>
      </p:sp>
      <p:grpSp>
        <p:nvGrpSpPr>
          <p:cNvPr id="2" name="Group 17"/>
          <p:cNvGrpSpPr>
            <a:grpSpLocks/>
          </p:cNvGrpSpPr>
          <p:nvPr/>
        </p:nvGrpSpPr>
        <p:grpSpPr bwMode="auto">
          <a:xfrm>
            <a:off x="304800" y="522288"/>
            <a:ext cx="3830638" cy="4376737"/>
            <a:chOff x="304800" y="259560"/>
            <a:chExt cx="4267200" cy="5109467"/>
          </a:xfrm>
        </p:grpSpPr>
        <p:graphicFrame>
          <p:nvGraphicFramePr>
            <p:cNvPr id="11" name="Chart 10"/>
            <p:cNvGraphicFramePr>
              <a:graphicFrameLocks/>
            </p:cNvGraphicFramePr>
            <p:nvPr/>
          </p:nvGraphicFramePr>
          <p:xfrm>
            <a:off x="304800" y="457201"/>
            <a:ext cx="4267200" cy="4911826"/>
          </p:xfrm>
          <a:graphic>
            <a:graphicData uri="http://schemas.openxmlformats.org/drawingml/2006/chart">
              <c:chart xmlns:c="http://schemas.openxmlformats.org/drawingml/2006/chart" xmlns:r="http://schemas.openxmlformats.org/officeDocument/2006/relationships" r:id="rId3"/>
            </a:graphicData>
          </a:graphic>
        </p:graphicFrame>
        <p:sp>
          <p:nvSpPr>
            <p:cNvPr id="50190" name="TextBox 11"/>
            <p:cNvSpPr txBox="1">
              <a:spLocks noChangeArrowheads="1"/>
            </p:cNvSpPr>
            <p:nvPr/>
          </p:nvSpPr>
          <p:spPr bwMode="auto">
            <a:xfrm>
              <a:off x="2418735" y="259560"/>
              <a:ext cx="1499501" cy="556856"/>
            </a:xfrm>
            <a:prstGeom prst="rect">
              <a:avLst/>
            </a:prstGeom>
            <a:noFill/>
            <a:ln w="9525">
              <a:noFill/>
              <a:miter lim="800000"/>
              <a:headEnd/>
              <a:tailEnd/>
            </a:ln>
          </p:spPr>
          <p:txBody>
            <a:bodyPr>
              <a:spAutoFit/>
            </a:bodyPr>
            <a:lstStyle/>
            <a:p>
              <a:pPr algn="ctr">
                <a:lnSpc>
                  <a:spcPts val="1500"/>
                </a:lnSpc>
              </a:pPr>
              <a:r>
                <a:rPr lang="en-GB" sz="1600" b="1">
                  <a:latin typeface="Times New Roman" pitchFamily="18" charset="0"/>
                  <a:cs typeface="Times New Roman" pitchFamily="18" charset="0"/>
                </a:rPr>
                <a:t>Existing Renewables</a:t>
              </a:r>
            </a:p>
          </p:txBody>
        </p:sp>
        <p:sp>
          <p:nvSpPr>
            <p:cNvPr id="50191" name="TextBox 11"/>
            <p:cNvSpPr txBox="1">
              <a:spLocks noChangeArrowheads="1"/>
            </p:cNvSpPr>
            <p:nvPr/>
          </p:nvSpPr>
          <p:spPr bwMode="auto">
            <a:xfrm>
              <a:off x="1710813" y="3768872"/>
              <a:ext cx="1268361" cy="338554"/>
            </a:xfrm>
            <a:prstGeom prst="rect">
              <a:avLst/>
            </a:prstGeom>
            <a:noFill/>
            <a:ln w="9525">
              <a:noFill/>
              <a:miter lim="800000"/>
              <a:headEnd/>
              <a:tailEnd/>
            </a:ln>
          </p:spPr>
          <p:txBody>
            <a:bodyPr>
              <a:spAutoFit/>
            </a:bodyPr>
            <a:lstStyle/>
            <a:p>
              <a:pPr algn="ctr"/>
              <a:r>
                <a:rPr lang="en-GB" sz="1600" b="1">
                  <a:solidFill>
                    <a:schemeClr val="bg1"/>
                  </a:solidFill>
                  <a:latin typeface="Times New Roman" pitchFamily="18" charset="0"/>
                  <a:cs typeface="Times New Roman" pitchFamily="18" charset="0"/>
                </a:rPr>
                <a:t>Sizewell B</a:t>
              </a:r>
            </a:p>
          </p:txBody>
        </p:sp>
        <p:sp>
          <p:nvSpPr>
            <p:cNvPr id="50192" name="TextBox 16"/>
            <p:cNvSpPr txBox="1">
              <a:spLocks noChangeArrowheads="1"/>
            </p:cNvSpPr>
            <p:nvPr/>
          </p:nvSpPr>
          <p:spPr bwMode="auto">
            <a:xfrm>
              <a:off x="1096297" y="1605396"/>
              <a:ext cx="1268361" cy="584776"/>
            </a:xfrm>
            <a:prstGeom prst="rect">
              <a:avLst/>
            </a:prstGeom>
            <a:noFill/>
            <a:ln w="9525">
              <a:noFill/>
              <a:miter lim="800000"/>
              <a:headEnd/>
              <a:tailEnd/>
            </a:ln>
          </p:spPr>
          <p:txBody>
            <a:bodyPr>
              <a:spAutoFit/>
            </a:bodyPr>
            <a:lstStyle/>
            <a:p>
              <a:pPr algn="ctr"/>
              <a:r>
                <a:rPr lang="en-GB" sz="1600" b="1">
                  <a:latin typeface="Times New Roman" pitchFamily="18" charset="0"/>
                  <a:cs typeface="Times New Roman" pitchFamily="18" charset="0"/>
                </a:rPr>
                <a:t>Great Yarmouth</a:t>
              </a:r>
            </a:p>
          </p:txBody>
        </p:sp>
      </p:grpSp>
      <p:sp>
        <p:nvSpPr>
          <p:cNvPr id="12" name="TextBox 11"/>
          <p:cNvSpPr txBox="1">
            <a:spLocks noChangeArrowheads="1"/>
          </p:cNvSpPr>
          <p:nvPr/>
        </p:nvSpPr>
        <p:spPr bwMode="auto">
          <a:xfrm>
            <a:off x="3794077" y="560080"/>
            <a:ext cx="5158853" cy="1785104"/>
          </a:xfrm>
          <a:prstGeom prst="rect">
            <a:avLst/>
          </a:prstGeom>
          <a:noFill/>
          <a:ln w="9525">
            <a:noFill/>
            <a:miter lim="800000"/>
            <a:headEnd/>
            <a:tailEnd/>
          </a:ln>
        </p:spPr>
        <p:txBody>
          <a:bodyPr wrap="square" lIns="0" rIns="0">
            <a:spAutoFit/>
          </a:bodyPr>
          <a:lstStyle/>
          <a:p>
            <a:pPr marL="355600" indent="-355600">
              <a:spcBef>
                <a:spcPts val="600"/>
              </a:spcBef>
              <a:buFont typeface="Arial" charset="0"/>
              <a:buChar char="•"/>
            </a:pPr>
            <a:r>
              <a:rPr lang="en-GB" sz="2000" b="1" dirty="0">
                <a:latin typeface="Times New Roman" pitchFamily="18" charset="0"/>
                <a:cs typeface="Times New Roman" pitchFamily="18" charset="0"/>
              </a:rPr>
              <a:t>Total generation in Norfolk and Suffolk (allowing for losses</a:t>
            </a:r>
            <a:r>
              <a:rPr lang="en-GB" sz="2000" b="1" dirty="0">
                <a:solidFill>
                  <a:srgbClr val="FF0000"/>
                </a:solidFill>
                <a:latin typeface="Times New Roman" pitchFamily="18" charset="0"/>
                <a:cs typeface="Times New Roman" pitchFamily="18" charset="0"/>
              </a:rPr>
              <a:t>) </a:t>
            </a:r>
            <a:r>
              <a:rPr lang="en-GB" sz="2000" b="1" dirty="0" smtClean="0">
                <a:solidFill>
                  <a:srgbClr val="FF0000"/>
                </a:solidFill>
                <a:latin typeface="Times New Roman" pitchFamily="18" charset="0"/>
                <a:cs typeface="Times New Roman" pitchFamily="18" charset="0"/>
              </a:rPr>
              <a:t> ~ </a:t>
            </a:r>
            <a:r>
              <a:rPr lang="en-GB" sz="2000" b="1" dirty="0">
                <a:solidFill>
                  <a:srgbClr val="FF0000"/>
                </a:solidFill>
                <a:latin typeface="Times New Roman" pitchFamily="18" charset="0"/>
                <a:cs typeface="Times New Roman" pitchFamily="18" charset="0"/>
              </a:rPr>
              <a:t>11000 </a:t>
            </a:r>
            <a:r>
              <a:rPr lang="en-GB" sz="2000" b="1" dirty="0" err="1">
                <a:solidFill>
                  <a:srgbClr val="FF0000"/>
                </a:solidFill>
                <a:latin typeface="Times New Roman" pitchFamily="18" charset="0"/>
                <a:cs typeface="Times New Roman" pitchFamily="18" charset="0"/>
              </a:rPr>
              <a:t>GWh</a:t>
            </a:r>
            <a:endParaRPr lang="en-GB" sz="2000" b="1" dirty="0">
              <a:solidFill>
                <a:srgbClr val="FF0000"/>
              </a:solidFill>
              <a:latin typeface="Times New Roman" pitchFamily="18" charset="0"/>
              <a:cs typeface="Times New Roman" pitchFamily="18" charset="0"/>
            </a:endParaRPr>
          </a:p>
          <a:p>
            <a:pPr marL="355600" indent="-355600">
              <a:spcBef>
                <a:spcPts val="600"/>
              </a:spcBef>
              <a:buFont typeface="Arial" charset="0"/>
              <a:buChar char="•"/>
            </a:pPr>
            <a:r>
              <a:rPr lang="en-GB" sz="2000" b="1" dirty="0">
                <a:latin typeface="Times New Roman" pitchFamily="18" charset="0"/>
                <a:cs typeface="Times New Roman" pitchFamily="18" charset="0"/>
              </a:rPr>
              <a:t>Total demand in Norfolk and Suffolk </a:t>
            </a:r>
          </a:p>
          <a:p>
            <a:pPr marL="355600" indent="-355600"/>
            <a:r>
              <a:rPr lang="en-GB" sz="2000" b="1" dirty="0">
                <a:latin typeface="Times New Roman" pitchFamily="18" charset="0"/>
                <a:cs typeface="Times New Roman" pitchFamily="18" charset="0"/>
              </a:rPr>
              <a:t>                                     =   </a:t>
            </a:r>
            <a:r>
              <a:rPr lang="en-GB" sz="2000" b="1" dirty="0">
                <a:solidFill>
                  <a:srgbClr val="FF0000"/>
                </a:solidFill>
                <a:latin typeface="Times New Roman" pitchFamily="18" charset="0"/>
                <a:cs typeface="Times New Roman" pitchFamily="18" charset="0"/>
              </a:rPr>
              <a:t>7803 </a:t>
            </a:r>
            <a:r>
              <a:rPr lang="en-GB" sz="2000" b="1" dirty="0" err="1">
                <a:solidFill>
                  <a:srgbClr val="FF0000"/>
                </a:solidFill>
                <a:latin typeface="Times New Roman" pitchFamily="18" charset="0"/>
                <a:cs typeface="Times New Roman" pitchFamily="18" charset="0"/>
              </a:rPr>
              <a:t>GWh</a:t>
            </a:r>
            <a:endParaRPr lang="en-GB" sz="2000" b="1" dirty="0">
              <a:solidFill>
                <a:srgbClr val="FF0000"/>
              </a:solidFill>
              <a:latin typeface="Times New Roman" pitchFamily="18" charset="0"/>
              <a:cs typeface="Times New Roman" pitchFamily="18" charset="0"/>
            </a:endParaRPr>
          </a:p>
          <a:p>
            <a:pPr marL="177800" indent="-177800">
              <a:spcBef>
                <a:spcPts val="600"/>
              </a:spcBef>
              <a:buFont typeface="Arial" charset="0"/>
              <a:buChar char="•"/>
            </a:pPr>
            <a:r>
              <a:rPr lang="en-GB" sz="2000" b="1" dirty="0">
                <a:latin typeface="Times New Roman" pitchFamily="18" charset="0"/>
                <a:cs typeface="Times New Roman" pitchFamily="18" charset="0"/>
              </a:rPr>
              <a:t>Net export to remainder of UK </a:t>
            </a:r>
            <a:r>
              <a:rPr lang="en-GB" sz="2000" b="1" dirty="0" smtClean="0">
                <a:latin typeface="Times New Roman" pitchFamily="18" charset="0"/>
                <a:cs typeface="Times New Roman" pitchFamily="18" charset="0"/>
              </a:rPr>
              <a:t> </a:t>
            </a:r>
            <a:r>
              <a:rPr lang="en-GB" sz="2000" b="1" dirty="0" smtClean="0">
                <a:solidFill>
                  <a:srgbClr val="FF0000"/>
                </a:solidFill>
                <a:latin typeface="Times New Roman" pitchFamily="18" charset="0"/>
                <a:cs typeface="Times New Roman" pitchFamily="18" charset="0"/>
              </a:rPr>
              <a:t>~ 3200 </a:t>
            </a:r>
            <a:r>
              <a:rPr lang="en-GB" sz="2000" b="1" dirty="0" err="1" smtClean="0">
                <a:latin typeface="Times New Roman" pitchFamily="18" charset="0"/>
                <a:cs typeface="Times New Roman" pitchFamily="18" charset="0"/>
              </a:rPr>
              <a:t>GWh</a:t>
            </a:r>
            <a:endParaRPr lang="en-GB" sz="2000" b="1" dirty="0">
              <a:latin typeface="Times New Roman" pitchFamily="18" charset="0"/>
              <a:cs typeface="Times New Roman" pitchFamily="18" charset="0"/>
            </a:endParaRPr>
          </a:p>
        </p:txBody>
      </p:sp>
      <p:sp>
        <p:nvSpPr>
          <p:cNvPr id="13" name="TextBox 12"/>
          <p:cNvSpPr txBox="1">
            <a:spLocks noChangeArrowheads="1"/>
          </p:cNvSpPr>
          <p:nvPr/>
        </p:nvSpPr>
        <p:spPr bwMode="auto">
          <a:xfrm>
            <a:off x="259308" y="5529784"/>
            <a:ext cx="4584700" cy="1015663"/>
          </a:xfrm>
          <a:prstGeom prst="rect">
            <a:avLst/>
          </a:prstGeom>
          <a:noFill/>
          <a:ln w="9525">
            <a:noFill/>
            <a:miter lim="800000"/>
            <a:headEnd/>
            <a:tailEnd/>
          </a:ln>
        </p:spPr>
        <p:txBody>
          <a:bodyPr lIns="0" rIns="0">
            <a:spAutoFit/>
          </a:bodyPr>
          <a:lstStyle/>
          <a:p>
            <a:r>
              <a:rPr lang="en-GB" sz="2000" b="1" dirty="0" smtClean="0">
                <a:latin typeface="Times New Roman" pitchFamily="18" charset="0"/>
                <a:cs typeface="Times New Roman" pitchFamily="18" charset="0"/>
              </a:rPr>
              <a:t>At £12.50 per tonne (current EU-ETS price),  this represents a benefit of </a:t>
            </a:r>
            <a:r>
              <a:rPr lang="en-GB" sz="2000" b="1" dirty="0" smtClean="0">
                <a:solidFill>
                  <a:srgbClr val="FF0000"/>
                </a:solidFill>
                <a:latin typeface="Times New Roman" pitchFamily="18" charset="0"/>
                <a:cs typeface="Times New Roman" pitchFamily="18" charset="0"/>
              </a:rPr>
              <a:t>£18 </a:t>
            </a:r>
            <a:r>
              <a:rPr lang="en-GB" sz="2000" b="1" dirty="0" smtClean="0">
                <a:latin typeface="Times New Roman" pitchFamily="18" charset="0"/>
                <a:cs typeface="Times New Roman" pitchFamily="18" charset="0"/>
              </a:rPr>
              <a:t>million to rest of UK in carbon saved. </a:t>
            </a:r>
            <a:endParaRPr lang="en-GB" sz="2000" b="1" dirty="0">
              <a:latin typeface="Times New Roman" pitchFamily="18" charset="0"/>
              <a:cs typeface="Times New Roman" pitchFamily="18" charset="0"/>
            </a:endParaRPr>
          </a:p>
        </p:txBody>
      </p:sp>
      <p:pic>
        <p:nvPicPr>
          <p:cNvPr id="14" name="Picture 13" descr="MAP.jpg"/>
          <p:cNvPicPr>
            <a:picLocks noChangeAspect="1"/>
          </p:cNvPicPr>
          <p:nvPr/>
        </p:nvPicPr>
        <p:blipFill>
          <a:blip r:embed="rId4" cstate="print"/>
          <a:srcRect/>
          <a:stretch>
            <a:fillRect/>
          </a:stretch>
        </p:blipFill>
        <p:spPr bwMode="auto">
          <a:xfrm>
            <a:off x="5436096" y="2924944"/>
            <a:ext cx="2947987" cy="3414712"/>
          </a:xfrm>
          <a:prstGeom prst="rect">
            <a:avLst/>
          </a:prstGeom>
          <a:noFill/>
          <a:ln w="9525">
            <a:noFill/>
            <a:miter lim="800000"/>
            <a:headEnd/>
            <a:tailEnd/>
          </a:ln>
        </p:spPr>
      </p:pic>
      <p:sp>
        <p:nvSpPr>
          <p:cNvPr id="19" name="Right Arrow 18"/>
          <p:cNvSpPr/>
          <p:nvPr/>
        </p:nvSpPr>
        <p:spPr>
          <a:xfrm rot="7400197">
            <a:off x="6390184" y="5606231"/>
            <a:ext cx="1079500" cy="314325"/>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Right Arrow 19"/>
          <p:cNvSpPr/>
          <p:nvPr/>
        </p:nvSpPr>
        <p:spPr>
          <a:xfrm rot="10593620">
            <a:off x="5778996" y="4939481"/>
            <a:ext cx="1077912" cy="314325"/>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Right Arrow 20"/>
          <p:cNvSpPr/>
          <p:nvPr/>
        </p:nvSpPr>
        <p:spPr>
          <a:xfrm rot="11132133">
            <a:off x="5753596" y="4109219"/>
            <a:ext cx="1079500" cy="314325"/>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 name="TextBox 21"/>
          <p:cNvSpPr txBox="1">
            <a:spLocks noChangeArrowheads="1"/>
          </p:cNvSpPr>
          <p:nvPr/>
        </p:nvSpPr>
        <p:spPr bwMode="auto">
          <a:xfrm>
            <a:off x="5076056" y="6489700"/>
            <a:ext cx="3698875" cy="368300"/>
          </a:xfrm>
          <a:prstGeom prst="rect">
            <a:avLst/>
          </a:prstGeom>
          <a:noFill/>
          <a:ln w="9525">
            <a:noFill/>
            <a:miter lim="800000"/>
            <a:headEnd/>
            <a:tailEnd/>
          </a:ln>
        </p:spPr>
        <p:txBody>
          <a:bodyPr>
            <a:spAutoFit/>
          </a:bodyPr>
          <a:lstStyle/>
          <a:p>
            <a:r>
              <a:rPr lang="en-GB" b="1" dirty="0">
                <a:latin typeface="Times New Roman" pitchFamily="18" charset="0"/>
                <a:cs typeface="Times New Roman" pitchFamily="18" charset="0"/>
              </a:rPr>
              <a:t>Export of Electricity to rest of UK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ssolve">
                                      <p:cBhvr>
                                        <p:cTn id="7" dur="500"/>
                                        <p:tgtEl>
                                          <p:spTgt spid="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dissolve">
                                      <p:cBhvr>
                                        <p:cTn id="12" dur="500"/>
                                        <p:tgtEl>
                                          <p:spTgt spid="12">
                                            <p:txEl>
                                              <p:pRg st="0" end="0"/>
                                            </p:txEl>
                                          </p:spTgt>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animEffect transition="in" filter="dissolve">
                                      <p:cBhvr>
                                        <p:cTn id="16" dur="500"/>
                                        <p:tgtEl>
                                          <p:spTgt spid="12">
                                            <p:txEl>
                                              <p:pRg st="1" end="1"/>
                                            </p:txEl>
                                          </p:spTgt>
                                        </p:tgtEl>
                                      </p:cBhvr>
                                    </p:animEffect>
                                  </p:childTnLst>
                                </p:cTn>
                              </p:par>
                            </p:childTnLst>
                          </p:cTn>
                        </p:par>
                        <p:par>
                          <p:cTn id="17" fill="hold" nodeType="afterGroup">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animEffect transition="in" filter="dissolve">
                                      <p:cBhvr>
                                        <p:cTn id="20" dur="500"/>
                                        <p:tgtEl>
                                          <p:spTgt spid="12">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Effect transition="in" filter="dissolve">
                                      <p:cBhvr>
                                        <p:cTn id="25" dur="500"/>
                                        <p:tgtEl>
                                          <p:spTgt spid="12">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childTnLst>
                          </p:cTn>
                        </p:par>
                        <p:par>
                          <p:cTn id="31" fill="hold" nodeType="afterGroup">
                            <p:stCondLst>
                              <p:cond delay="500"/>
                            </p:stCondLst>
                            <p:childTnLst>
                              <p:par>
                                <p:cTn id="32" presetID="9" presetClass="entr" presetSubtype="0" fill="hold" grpId="0" nodeType="afterEffect">
                                  <p:stCondLst>
                                    <p:cond delay="1000"/>
                                  </p:stCondLst>
                                  <p:childTnLst>
                                    <p:set>
                                      <p:cBhvr>
                                        <p:cTn id="33" dur="1" fill="hold">
                                          <p:stCondLst>
                                            <p:cond delay="0"/>
                                          </p:stCondLst>
                                        </p:cTn>
                                        <p:tgtEl>
                                          <p:spTgt spid="21"/>
                                        </p:tgtEl>
                                        <p:attrNameLst>
                                          <p:attrName>style.visibility</p:attrName>
                                        </p:attrNameLst>
                                      </p:cBhvr>
                                      <p:to>
                                        <p:strVal val="visible"/>
                                      </p:to>
                                    </p:set>
                                    <p:animEffect transition="in" filter="dissolve">
                                      <p:cBhvr>
                                        <p:cTn id="34" dur="500"/>
                                        <p:tgtEl>
                                          <p:spTgt spid="21"/>
                                        </p:tgtEl>
                                      </p:cBhvr>
                                    </p:animEffect>
                                  </p:childTnLst>
                                </p:cTn>
                              </p:par>
                            </p:childTnLst>
                          </p:cTn>
                        </p:par>
                        <p:par>
                          <p:cTn id="35" fill="hold" nodeType="afterGroup">
                            <p:stCondLst>
                              <p:cond delay="2000"/>
                            </p:stCondLst>
                            <p:childTnLst>
                              <p:par>
                                <p:cTn id="36" presetID="9"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dissolve">
                                      <p:cBhvr>
                                        <p:cTn id="38" dur="500"/>
                                        <p:tgtEl>
                                          <p:spTgt spid="20"/>
                                        </p:tgtEl>
                                      </p:cBhvr>
                                    </p:animEffect>
                                  </p:childTnLst>
                                </p:cTn>
                              </p:par>
                            </p:childTnLst>
                          </p:cTn>
                        </p:par>
                        <p:par>
                          <p:cTn id="39" fill="hold" nodeType="afterGroup">
                            <p:stCondLst>
                              <p:cond delay="2500"/>
                            </p:stCondLst>
                            <p:childTnLst>
                              <p:par>
                                <p:cTn id="40" presetID="9"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dissolve">
                                      <p:cBhvr>
                                        <p:cTn id="42" dur="500"/>
                                        <p:tgtEl>
                                          <p:spTgt spid="19"/>
                                        </p:tgtEl>
                                      </p:cBhvr>
                                    </p:animEffect>
                                  </p:childTnLst>
                                </p:cTn>
                              </p:par>
                            </p:childTnLst>
                          </p:cTn>
                        </p:par>
                        <p:par>
                          <p:cTn id="43" fill="hold" nodeType="afterGroup">
                            <p:stCondLst>
                              <p:cond delay="3000"/>
                            </p:stCondLst>
                            <p:childTnLst>
                              <p:par>
                                <p:cTn id="44" presetID="9" presetClass="entr" presetSubtype="0"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dissolve">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build="p"/>
      <p:bldP spid="19" grpId="0" animBg="1"/>
      <p:bldP spid="20" grpId="0" animBg="1"/>
      <p:bldP spid="21" grpId="0" animBg="1"/>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BB2884-186D-4A75-889D-F4F3D0019D51}" type="slidenum">
              <a:rPr lang="en-GB" smtClean="0"/>
              <a:pPr fontAlgn="base">
                <a:spcBef>
                  <a:spcPct val="0"/>
                </a:spcBef>
                <a:spcAft>
                  <a:spcPct val="0"/>
                </a:spcAft>
              </a:pPr>
              <a:t>32</a:t>
            </a:fld>
            <a:endParaRPr lang="en-GB" smtClean="0"/>
          </a:p>
        </p:txBody>
      </p:sp>
      <p:sp>
        <p:nvSpPr>
          <p:cNvPr id="25603" name="TextBox 5"/>
          <p:cNvSpPr txBox="1">
            <a:spLocks noChangeArrowheads="1"/>
          </p:cNvSpPr>
          <p:nvPr/>
        </p:nvSpPr>
        <p:spPr bwMode="auto">
          <a:xfrm>
            <a:off x="0" y="0"/>
            <a:ext cx="9144000" cy="461963"/>
          </a:xfrm>
          <a:prstGeom prst="rect">
            <a:avLst/>
          </a:prstGeom>
          <a:solidFill>
            <a:srgbClr val="FF0000"/>
          </a:solidFill>
          <a:ln w="9525">
            <a:noFill/>
            <a:miter lim="800000"/>
            <a:headEnd/>
            <a:tailEnd/>
          </a:ln>
        </p:spPr>
        <p:txBody>
          <a:bodyPr>
            <a:spAutoFit/>
          </a:bodyPr>
          <a:lstStyle/>
          <a:p>
            <a:pPr algn="ctr"/>
            <a:r>
              <a:rPr lang="en-GB" sz="2400" b="1" dirty="0" smtClean="0">
                <a:solidFill>
                  <a:schemeClr val="bg1"/>
                </a:solidFill>
                <a:latin typeface="Times New Roman" pitchFamily="18" charset="0"/>
                <a:cs typeface="Times New Roman" pitchFamily="18" charset="0"/>
              </a:rPr>
              <a:t>Overview of Presentation</a:t>
            </a:r>
            <a:endParaRPr lang="en-GB" sz="2400" b="1" dirty="0">
              <a:solidFill>
                <a:schemeClr val="bg1"/>
              </a:solidFill>
              <a:latin typeface="Times New Roman" pitchFamily="18" charset="0"/>
              <a:cs typeface="Times New Roman" pitchFamily="18" charset="0"/>
            </a:endParaRPr>
          </a:p>
        </p:txBody>
      </p:sp>
      <p:sp>
        <p:nvSpPr>
          <p:cNvPr id="4" name="TextBox 3"/>
          <p:cNvSpPr txBox="1"/>
          <p:nvPr/>
        </p:nvSpPr>
        <p:spPr>
          <a:xfrm>
            <a:off x="450543" y="519184"/>
            <a:ext cx="8202612" cy="6601807"/>
          </a:xfrm>
          <a:prstGeom prst="rect">
            <a:avLst/>
          </a:prstGeom>
          <a:noFill/>
        </p:spPr>
        <p:txBody>
          <a:bodyPr>
            <a:spAutoFit/>
          </a:bodyPr>
          <a:lstStyle/>
          <a:p>
            <a:pPr marL="355600" indent="-355600">
              <a:spcBef>
                <a:spcPts val="1800"/>
              </a:spcBef>
              <a:buFont typeface="Arial" pitchFamily="34" charset="0"/>
              <a:buChar char="•"/>
              <a:defRPr/>
            </a:pPr>
            <a:r>
              <a:rPr lang="en-GB" sz="2800" b="1" dirty="0">
                <a:solidFill>
                  <a:schemeClr val="tx1">
                    <a:lumMod val="75000"/>
                    <a:lumOff val="25000"/>
                  </a:schemeClr>
                </a:solidFill>
                <a:latin typeface="Times New Roman" pitchFamily="18" charset="0"/>
                <a:cs typeface="Times New Roman" pitchFamily="18" charset="0"/>
              </a:rPr>
              <a:t>ICE Energy Panel</a:t>
            </a:r>
          </a:p>
          <a:p>
            <a:pPr marL="355600" indent="-355600">
              <a:spcBef>
                <a:spcPts val="1800"/>
              </a:spcBef>
              <a:buFont typeface="Arial" pitchFamily="34" charset="0"/>
              <a:buChar char="•"/>
              <a:defRPr/>
            </a:pPr>
            <a:r>
              <a:rPr lang="en-GB" sz="2800" b="1" dirty="0">
                <a:solidFill>
                  <a:schemeClr val="tx1">
                    <a:lumMod val="75000"/>
                    <a:lumOff val="25000"/>
                  </a:schemeClr>
                </a:solidFill>
                <a:latin typeface="Times New Roman" pitchFamily="18" charset="0"/>
                <a:cs typeface="Times New Roman" pitchFamily="18" charset="0"/>
              </a:rPr>
              <a:t>Overview of the Three Challenges facing the UK Energy </a:t>
            </a:r>
            <a:r>
              <a:rPr lang="en-GB" sz="2800" b="1" dirty="0" smtClean="0">
                <a:solidFill>
                  <a:schemeClr val="tx1">
                    <a:lumMod val="75000"/>
                    <a:lumOff val="25000"/>
                  </a:schemeClr>
                </a:solidFill>
                <a:latin typeface="Times New Roman" pitchFamily="18" charset="0"/>
                <a:cs typeface="Times New Roman" pitchFamily="18" charset="0"/>
              </a:rPr>
              <a:t>scene. </a:t>
            </a:r>
            <a:r>
              <a:rPr lang="en-GB" sz="2000" b="1" dirty="0">
                <a:solidFill>
                  <a:schemeClr val="tx1">
                    <a:lumMod val="75000"/>
                    <a:lumOff val="25000"/>
                  </a:schemeClr>
                </a:solidFill>
                <a:latin typeface="Times New Roman" pitchFamily="18" charset="0"/>
                <a:cs typeface="Times New Roman" pitchFamily="18" charset="0"/>
              </a:rPr>
              <a:t>Carbon Reduction, Energy Security and Cost of our Future Energy Supplies</a:t>
            </a:r>
          </a:p>
          <a:p>
            <a:pPr marL="355600" indent="-355600">
              <a:spcBef>
                <a:spcPts val="1800"/>
              </a:spcBef>
              <a:buFont typeface="Arial" pitchFamily="34" charset="0"/>
              <a:buChar char="•"/>
              <a:defRPr/>
            </a:pPr>
            <a:r>
              <a:rPr lang="en-GB" sz="2800" b="1" dirty="0">
                <a:solidFill>
                  <a:schemeClr val="tx1">
                    <a:lumMod val="75000"/>
                    <a:lumOff val="25000"/>
                  </a:schemeClr>
                </a:solidFill>
                <a:latin typeface="Times New Roman" pitchFamily="18" charset="0"/>
                <a:cs typeface="Times New Roman" pitchFamily="18" charset="0"/>
              </a:rPr>
              <a:t>Options for Electricity generation</a:t>
            </a:r>
          </a:p>
          <a:p>
            <a:pPr marL="355600" indent="-355600">
              <a:spcBef>
                <a:spcPts val="1800"/>
              </a:spcBef>
              <a:buFont typeface="Arial" pitchFamily="34" charset="0"/>
              <a:buChar char="•"/>
              <a:defRPr/>
            </a:pPr>
            <a:r>
              <a:rPr lang="en-GB" sz="2800" b="1" dirty="0">
                <a:solidFill>
                  <a:schemeClr val="tx1">
                    <a:lumMod val="75000"/>
                    <a:lumOff val="25000"/>
                  </a:schemeClr>
                </a:solidFill>
                <a:latin typeface="Times New Roman" pitchFamily="18" charset="0"/>
                <a:cs typeface="Times New Roman" pitchFamily="18" charset="0"/>
              </a:rPr>
              <a:t>The </a:t>
            </a:r>
            <a:r>
              <a:rPr lang="en-GB" sz="2800" b="1" dirty="0" smtClean="0">
                <a:solidFill>
                  <a:schemeClr val="tx1">
                    <a:lumMod val="75000"/>
                    <a:lumOff val="25000"/>
                  </a:schemeClr>
                </a:solidFill>
                <a:latin typeface="Times New Roman" pitchFamily="18" charset="0"/>
                <a:cs typeface="Times New Roman" pitchFamily="18" charset="0"/>
              </a:rPr>
              <a:t>Challenges for 2020</a:t>
            </a:r>
            <a:endParaRPr lang="en-GB" sz="2800" b="1" dirty="0">
              <a:solidFill>
                <a:schemeClr val="tx1">
                  <a:lumMod val="75000"/>
                  <a:lumOff val="25000"/>
                </a:schemeClr>
              </a:solidFill>
              <a:latin typeface="Times New Roman" pitchFamily="18" charset="0"/>
              <a:cs typeface="Times New Roman" pitchFamily="18" charset="0"/>
            </a:endParaRPr>
          </a:p>
          <a:p>
            <a:pPr marL="355600" indent="-355600">
              <a:spcBef>
                <a:spcPts val="1800"/>
              </a:spcBef>
              <a:buFont typeface="Arial" pitchFamily="34" charset="0"/>
              <a:buChar char="•"/>
              <a:defRPr/>
            </a:pPr>
            <a:r>
              <a:rPr lang="en-GB" sz="2800" b="1" dirty="0" smtClean="0">
                <a:solidFill>
                  <a:schemeClr val="tx1">
                    <a:lumMod val="75000"/>
                    <a:lumOff val="25000"/>
                  </a:schemeClr>
                </a:solidFill>
                <a:latin typeface="Times New Roman" pitchFamily="18" charset="0"/>
                <a:cs typeface="Times New Roman" pitchFamily="18" charset="0"/>
              </a:rPr>
              <a:t>Energy Management and Awareness Issues</a:t>
            </a:r>
          </a:p>
          <a:p>
            <a:pPr marL="355600" indent="-355600">
              <a:spcBef>
                <a:spcPts val="1800"/>
              </a:spcBef>
              <a:buFont typeface="Arial" pitchFamily="34" charset="0"/>
              <a:buChar char="•"/>
              <a:defRPr/>
            </a:pPr>
            <a:r>
              <a:rPr lang="en-GB" sz="2800" b="1" dirty="0" smtClean="0">
                <a:solidFill>
                  <a:srgbClr val="FF0000"/>
                </a:solidFill>
                <a:latin typeface="Times New Roman" pitchFamily="18" charset="0"/>
                <a:cs typeface="Times New Roman" pitchFamily="18" charset="0"/>
              </a:rPr>
              <a:t>Some </a:t>
            </a:r>
            <a:r>
              <a:rPr lang="en-GB" sz="2800" b="1" dirty="0">
                <a:solidFill>
                  <a:srgbClr val="FF0000"/>
                </a:solidFill>
                <a:latin typeface="Times New Roman" pitchFamily="18" charset="0"/>
                <a:cs typeface="Times New Roman" pitchFamily="18" charset="0"/>
              </a:rPr>
              <a:t>challenges and opportunities for renewable </a:t>
            </a:r>
            <a:r>
              <a:rPr lang="en-GB" sz="2800" b="1" dirty="0" smtClean="0">
                <a:solidFill>
                  <a:srgbClr val="FF0000"/>
                </a:solidFill>
                <a:latin typeface="Times New Roman" pitchFamily="18" charset="0"/>
                <a:cs typeface="Times New Roman" pitchFamily="18" charset="0"/>
              </a:rPr>
              <a:t>energy and energy conservation</a:t>
            </a:r>
            <a:endParaRPr lang="en-GB" sz="2800" b="1" dirty="0">
              <a:solidFill>
                <a:srgbClr val="FF0000"/>
              </a:solidFill>
              <a:latin typeface="Times New Roman" pitchFamily="18" charset="0"/>
              <a:cs typeface="Times New Roman" pitchFamily="18" charset="0"/>
            </a:endParaRPr>
          </a:p>
          <a:p>
            <a:pPr marL="355600" indent="-355600">
              <a:spcBef>
                <a:spcPts val="1800"/>
              </a:spcBef>
              <a:buFont typeface="Arial" pitchFamily="34" charset="0"/>
              <a:buChar char="•"/>
              <a:defRPr/>
            </a:pPr>
            <a:r>
              <a:rPr lang="en-GB" sz="2800" b="1" dirty="0" smtClean="0">
                <a:latin typeface="Times New Roman" pitchFamily="18" charset="0"/>
                <a:cs typeface="Times New Roman" pitchFamily="18" charset="0"/>
              </a:rPr>
              <a:t>Conclusions</a:t>
            </a:r>
            <a:endParaRPr lang="en-GB" sz="2800" b="1" dirty="0">
              <a:latin typeface="Times New Roman" pitchFamily="18" charset="0"/>
              <a:cs typeface="Times New Roman" pitchFamily="18" charset="0"/>
            </a:endParaRPr>
          </a:p>
          <a:p>
            <a:pPr marL="355600" indent="-355600">
              <a:spcBef>
                <a:spcPts val="1800"/>
              </a:spcBef>
              <a:buFont typeface="Arial" pitchFamily="34" charset="0"/>
              <a:buChar char="•"/>
              <a:defRPr/>
            </a:pPr>
            <a:endParaRPr lang="en-GB" sz="2800" b="1" dirty="0">
              <a:latin typeface="Times New Roman" pitchFamily="18" charset="0"/>
              <a:cs typeface="Times New Roman" pitchFamily="18" charset="0"/>
            </a:endParaRPr>
          </a:p>
          <a:p>
            <a:pPr>
              <a:defRPr/>
            </a:pPr>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0" y="0"/>
            <a:ext cx="9144000" cy="528638"/>
          </a:xfrm>
          <a:solidFill>
            <a:srgbClr val="FF0000"/>
          </a:solidFill>
        </p:spPr>
        <p:txBody>
          <a:bodyPr lIns="0" rIns="0">
            <a:normAutofit/>
          </a:bodyPr>
          <a:lstStyle/>
          <a:p>
            <a:pPr eaLnBrk="1" hangingPunct="1"/>
            <a:r>
              <a:rPr lang="en-GB" sz="2800" b="1" dirty="0" smtClean="0">
                <a:solidFill>
                  <a:schemeClr val="bg1"/>
                </a:solidFill>
                <a:latin typeface="Times New Roman" pitchFamily="18" charset="0"/>
                <a:cs typeface="Times New Roman" pitchFamily="18" charset="0"/>
              </a:rPr>
              <a:t>Low Carbon Strategies:  making efficient use of technology</a:t>
            </a:r>
          </a:p>
        </p:txBody>
      </p:sp>
      <p:pic>
        <p:nvPicPr>
          <p:cNvPr id="57347" name="Picture 3" descr="0"/>
          <p:cNvPicPr>
            <a:picLocks noGrp="1" noChangeAspect="1" noChangeArrowheads="1"/>
          </p:cNvPicPr>
          <p:nvPr>
            <p:ph type="body" idx="4294967295"/>
          </p:nvPr>
        </p:nvPicPr>
        <p:blipFill>
          <a:blip r:embed="rId3" cstate="print"/>
          <a:srcRect/>
          <a:stretch>
            <a:fillRect/>
          </a:stretch>
        </p:blipFill>
        <p:spPr>
          <a:xfrm>
            <a:off x="723900" y="569913"/>
            <a:ext cx="7620000" cy="5454650"/>
          </a:xfrm>
          <a:noFill/>
        </p:spPr>
      </p:pic>
      <p:sp>
        <p:nvSpPr>
          <p:cNvPr id="57348" name="TextBox 3"/>
          <p:cNvSpPr txBox="1">
            <a:spLocks noChangeArrowheads="1"/>
          </p:cNvSpPr>
          <p:nvPr/>
        </p:nvSpPr>
        <p:spPr bwMode="auto">
          <a:xfrm>
            <a:off x="957263" y="5484813"/>
            <a:ext cx="7300912" cy="400050"/>
          </a:xfrm>
          <a:prstGeom prst="rect">
            <a:avLst/>
          </a:prstGeom>
          <a:noFill/>
          <a:ln w="9525">
            <a:noFill/>
            <a:miter lim="800000"/>
            <a:headEnd/>
            <a:tailEnd/>
          </a:ln>
        </p:spPr>
        <p:txBody>
          <a:bodyPr>
            <a:spAutoFit/>
          </a:bodyPr>
          <a:lstStyle/>
          <a:p>
            <a:r>
              <a:rPr lang="en-GB" sz="2000" b="1">
                <a:solidFill>
                  <a:srgbClr val="0000CC"/>
                </a:solidFill>
                <a:latin typeface="Times New Roman" pitchFamily="18" charset="0"/>
                <a:cs typeface="Times New Roman" pitchFamily="18" charset="0"/>
              </a:rPr>
              <a:t>3 units each generating 1.0 MW electricity and 1.4 MW heat</a:t>
            </a:r>
          </a:p>
        </p:txBody>
      </p:sp>
      <p:sp>
        <p:nvSpPr>
          <p:cNvPr id="57349"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F8766D-1BD8-45E4-A78E-79EFC69EBA6A}" type="slidenum">
              <a:rPr lang="en-GB" smtClean="0">
                <a:latin typeface="Arial" charset="0"/>
              </a:rPr>
              <a:pPr fontAlgn="base">
                <a:spcBef>
                  <a:spcPct val="0"/>
                </a:spcBef>
                <a:spcAft>
                  <a:spcPct val="0"/>
                </a:spcAft>
              </a:pPr>
              <a:t>33</a:t>
            </a:fld>
            <a:endParaRPr lang="en-GB" smtClean="0">
              <a:latin typeface="Arial" charset="0"/>
            </a:endParaRPr>
          </a:p>
        </p:txBody>
      </p:sp>
      <p:sp>
        <p:nvSpPr>
          <p:cNvPr id="6" name="Rectangle 2"/>
          <p:cNvSpPr txBox="1">
            <a:spLocks noChangeArrowheads="1"/>
          </p:cNvSpPr>
          <p:nvPr/>
        </p:nvSpPr>
        <p:spPr bwMode="auto">
          <a:xfrm>
            <a:off x="1300163" y="4929188"/>
            <a:ext cx="5872162" cy="514350"/>
          </a:xfrm>
          <a:prstGeom prst="rect">
            <a:avLst/>
          </a:prstGeom>
          <a:noFill/>
          <a:ln w="9525">
            <a:noFill/>
            <a:miter lim="800000"/>
            <a:headEnd/>
            <a:tailEnd/>
          </a:ln>
        </p:spPr>
        <p:txBody>
          <a:bodyPr anchor="ctr"/>
          <a:lstStyle/>
          <a:p>
            <a:pPr algn="ctr">
              <a:defRPr/>
            </a:pPr>
            <a:r>
              <a:rPr lang="en-GB" sz="2400" b="1" dirty="0">
                <a:latin typeface="Times New Roman" pitchFamily="18" charset="0"/>
                <a:ea typeface="+mj-ea"/>
                <a:cs typeface="Times New Roman" pitchFamily="18" charset="0"/>
              </a:rPr>
              <a:t>e.g. UEA’s Combined Heat and Power</a:t>
            </a:r>
          </a:p>
        </p:txBody>
      </p:sp>
      <p:sp>
        <p:nvSpPr>
          <p:cNvPr id="57351" name="TextBox 6"/>
          <p:cNvSpPr txBox="1">
            <a:spLocks noChangeArrowheads="1"/>
          </p:cNvSpPr>
          <p:nvPr/>
        </p:nvSpPr>
        <p:spPr bwMode="auto">
          <a:xfrm>
            <a:off x="295275" y="6040438"/>
            <a:ext cx="8397875" cy="708025"/>
          </a:xfrm>
          <a:prstGeom prst="rect">
            <a:avLst/>
          </a:prstGeom>
          <a:noFill/>
          <a:ln w="9525">
            <a:noFill/>
            <a:miter lim="800000"/>
            <a:headEnd/>
            <a:tailEnd/>
          </a:ln>
        </p:spPr>
        <p:txBody>
          <a:bodyPr>
            <a:spAutoFit/>
          </a:bodyPr>
          <a:lstStyle/>
          <a:p>
            <a:r>
              <a:rPr lang="en-GB" sz="2000" b="1">
                <a:latin typeface="Times New Roman" pitchFamily="18" charset="0"/>
                <a:cs typeface="Times New Roman" pitchFamily="18" charset="0"/>
              </a:rPr>
              <a:t>Improved insulation,  improved appliance efficiency, (power packs, lighting etc, etc).    Energy conserving technologies e.g. heat pumps, CHP etc.</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3"/>
          <p:cNvSpPr txBox="1">
            <a:spLocks noGrp="1"/>
          </p:cNvSpPr>
          <p:nvPr/>
        </p:nvSpPr>
        <p:spPr bwMode="auto">
          <a:xfrm>
            <a:off x="7010400" y="6381750"/>
            <a:ext cx="2133600" cy="476250"/>
          </a:xfrm>
          <a:prstGeom prst="rect">
            <a:avLst/>
          </a:prstGeom>
          <a:noFill/>
          <a:ln w="9525">
            <a:noFill/>
            <a:miter lim="800000"/>
            <a:headEnd/>
            <a:tailEnd/>
          </a:ln>
        </p:spPr>
        <p:txBody>
          <a:bodyPr/>
          <a:lstStyle/>
          <a:p>
            <a:pPr algn="r"/>
            <a:fld id="{C942E75B-6200-4BEC-840B-C02A012A7DD3}" type="slidenum">
              <a:rPr lang="en-GB" sz="1400">
                <a:solidFill>
                  <a:srgbClr val="FFFF99"/>
                </a:solidFill>
              </a:rPr>
              <a:pPr algn="r"/>
              <a:t>34</a:t>
            </a:fld>
            <a:endParaRPr lang="en-GB" sz="1400">
              <a:solidFill>
                <a:srgbClr val="FFFF99"/>
              </a:solidFill>
            </a:endParaRPr>
          </a:p>
        </p:txBody>
      </p:sp>
      <p:graphicFrame>
        <p:nvGraphicFramePr>
          <p:cNvPr id="6" name="Group 3"/>
          <p:cNvGraphicFramePr>
            <a:graphicFrameLocks noGrp="1"/>
          </p:cNvGraphicFramePr>
          <p:nvPr/>
        </p:nvGraphicFramePr>
        <p:xfrm>
          <a:off x="757238" y="1271588"/>
          <a:ext cx="7832725" cy="1584816"/>
        </p:xfrm>
        <a:graphic>
          <a:graphicData uri="http://schemas.openxmlformats.org/drawingml/2006/table">
            <a:tbl>
              <a:tblPr/>
              <a:tblGrid>
                <a:gridCol w="2011362"/>
                <a:gridCol w="1108075"/>
                <a:gridCol w="1177925"/>
                <a:gridCol w="1108075"/>
                <a:gridCol w="1179513"/>
                <a:gridCol w="1247775"/>
              </a:tblGrid>
              <a:tr h="3960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1997/98</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EFAA0"/>
                        </a:gs>
                        <a:gs pos="100000">
                          <a:srgbClr val="FEFAA0">
                            <a:gamma/>
                            <a:shade val="46275"/>
                            <a:invGamma/>
                          </a:srgbClr>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EFAA0"/>
                        </a:gs>
                        <a:gs pos="100000">
                          <a:srgbClr val="FEFAA0">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rPr>
                        <a:t>electricity</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EFAA0"/>
                        </a:gs>
                        <a:gs pos="100000">
                          <a:srgbClr val="FEFAA0">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rPr>
                        <a:t>gas</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EFAA0"/>
                        </a:gs>
                        <a:gs pos="100000">
                          <a:srgbClr val="FEFAA0">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oil</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EFAA0"/>
                        </a:gs>
                        <a:gs pos="100000">
                          <a:srgbClr val="FEFAA0">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Total</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EFAA0"/>
                        </a:gs>
                        <a:gs pos="100000">
                          <a:srgbClr val="FEFAA0">
                            <a:gamma/>
                            <a:shade val="46275"/>
                            <a:invGamma/>
                          </a:srgbClr>
                        </a:gs>
                      </a:gsLst>
                      <a:lin ang="5400000" scaled="1"/>
                    </a:gradFill>
                  </a:tcPr>
                </a:tc>
              </a:tr>
              <a:tr h="39608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EFAA0"/>
                        </a:gs>
                        <a:gs pos="100000">
                          <a:srgbClr val="FEFAA0">
                            <a:gamma/>
                            <a:shade val="46275"/>
                            <a:invGamma/>
                          </a:srgbClr>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MWh</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EFAA0"/>
                        </a:gs>
                        <a:gs pos="100000">
                          <a:srgbClr val="FEFAA0">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19895</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EFAA0"/>
                        </a:gs>
                        <a:gs pos="100000">
                          <a:srgbClr val="FEFAA0">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35148</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EFAA0"/>
                        </a:gs>
                        <a:gs pos="100000">
                          <a:srgbClr val="FEFAA0">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33</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EFAA0"/>
                        </a:gs>
                        <a:gs pos="100000">
                          <a:srgbClr val="FEFAA0">
                            <a:gamma/>
                            <a:shade val="46275"/>
                            <a:invGamma/>
                          </a:srgbClr>
                        </a:gs>
                      </a:gsLst>
                      <a:lin ang="5400000" scaled="1"/>
                    </a:gra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EFAA0"/>
                        </a:gs>
                        <a:gs pos="100000">
                          <a:srgbClr val="FEFAA0">
                            <a:gamma/>
                            <a:shade val="46275"/>
                            <a:invGamma/>
                          </a:srgbClr>
                        </a:gs>
                      </a:gsLst>
                      <a:lin ang="5400000" scaled="1"/>
                    </a:gradFill>
                  </a:tcPr>
                </a:tc>
              </a:tr>
              <a:tr h="3960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Emission factor</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EFAA0"/>
                        </a:gs>
                        <a:gs pos="100000">
                          <a:srgbClr val="FEFAA0">
                            <a:gamma/>
                            <a:shade val="46275"/>
                            <a:invGamma/>
                          </a:srgbClr>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kg/kWh</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EFAA0"/>
                        </a:gs>
                        <a:gs pos="100000">
                          <a:srgbClr val="FEFAA0">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0.46</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EFAA0"/>
                        </a:gs>
                        <a:gs pos="100000">
                          <a:srgbClr val="FEFAA0">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0.186</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EFAA0"/>
                        </a:gs>
                        <a:gs pos="100000">
                          <a:srgbClr val="FEFAA0">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0.277</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EFAA0"/>
                        </a:gs>
                        <a:gs pos="100000">
                          <a:srgbClr val="FEFAA0">
                            <a:gamma/>
                            <a:shade val="46275"/>
                            <a:invGamma/>
                          </a:srgbClr>
                        </a:gs>
                      </a:gsLst>
                      <a:lin ang="5400000" scaled="1"/>
                    </a:gradFill>
                  </a:tcPr>
                </a:tc>
                <a:tc vMerge="1">
                  <a:txBody>
                    <a:bodyPr/>
                    <a:lstStyle/>
                    <a:p>
                      <a:endParaRPr lang="en-GB"/>
                    </a:p>
                  </a:txBody>
                  <a:tcPr/>
                </a:tc>
              </a:tr>
              <a:tr h="3960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Carbon dioxide</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EFAA0"/>
                        </a:gs>
                        <a:gs pos="100000">
                          <a:srgbClr val="FEFAA0">
                            <a:gamma/>
                            <a:shade val="46275"/>
                            <a:invGamma/>
                          </a:srgbClr>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Tonnes</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EFAA0"/>
                        </a:gs>
                        <a:gs pos="100000">
                          <a:srgbClr val="FEFAA0">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9152</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EFAA0"/>
                        </a:gs>
                        <a:gs pos="100000">
                          <a:srgbClr val="FEFAA0">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6538</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EFAA0"/>
                        </a:gs>
                        <a:gs pos="100000">
                          <a:srgbClr val="FEFAA0">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9</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EFAA0"/>
                        </a:gs>
                        <a:gs pos="100000">
                          <a:srgbClr val="FEFAA0">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FF0000"/>
                          </a:solidFill>
                          <a:effectLst/>
                          <a:latin typeface="Times New Roman" pitchFamily="18" charset="0"/>
                        </a:rPr>
                        <a:t>15699</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EFAA0"/>
                        </a:gs>
                        <a:gs pos="100000">
                          <a:srgbClr val="FEFAA0">
                            <a:gamma/>
                            <a:shade val="46275"/>
                            <a:invGamma/>
                          </a:srgbClr>
                        </a:gs>
                      </a:gsLst>
                      <a:lin ang="5400000" scaled="1"/>
                    </a:gradFill>
                  </a:tcPr>
                </a:tc>
              </a:tr>
            </a:tbl>
          </a:graphicData>
        </a:graphic>
      </p:graphicFrame>
      <p:graphicFrame>
        <p:nvGraphicFramePr>
          <p:cNvPr id="7" name="Group 39"/>
          <p:cNvGraphicFramePr>
            <a:graphicFrameLocks noGrp="1"/>
          </p:cNvGraphicFramePr>
          <p:nvPr/>
        </p:nvGraphicFramePr>
        <p:xfrm>
          <a:off x="415925" y="3321050"/>
          <a:ext cx="8569325" cy="2668589"/>
        </p:xfrm>
        <a:graphic>
          <a:graphicData uri="http://schemas.openxmlformats.org/drawingml/2006/table">
            <a:tbl>
              <a:tblPr/>
              <a:tblGrid>
                <a:gridCol w="1008063"/>
                <a:gridCol w="936625"/>
                <a:gridCol w="719137"/>
                <a:gridCol w="1152525"/>
                <a:gridCol w="719138"/>
                <a:gridCol w="865187"/>
                <a:gridCol w="1008063"/>
                <a:gridCol w="719137"/>
                <a:gridCol w="649288"/>
                <a:gridCol w="792162"/>
              </a:tblGrid>
              <a:tr h="3963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30" marB="45730"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marT="45730" marB="45730" horzOverflow="overflow">
                    <a:lnL>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Electricity</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FFF"/>
                        </a:gs>
                        <a:gs pos="100000">
                          <a:srgbClr val="FF9FFF">
                            <a:gamma/>
                            <a:shade val="46275"/>
                            <a:invGamma/>
                          </a:srgbClr>
                        </a:gs>
                      </a:gsLst>
                      <a:lin ang="5400000" scaled="1"/>
                    </a:gradFill>
                  </a:tcP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Heat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FFF"/>
                        </a:gs>
                        <a:gs pos="100000">
                          <a:srgbClr val="FF9FFF">
                            <a:gamma/>
                            <a:shade val="46275"/>
                            <a:invGamma/>
                          </a:srgbClr>
                        </a:gs>
                      </a:gsLst>
                      <a:lin ang="5400000" scaled="1"/>
                    </a:gradFill>
                  </a:tcPr>
                </a:tc>
                <a:tc hMerge="1">
                  <a:txBody>
                    <a:bodyPr/>
                    <a:lstStyle/>
                    <a:p>
                      <a:endParaRPr lang="en-GB"/>
                    </a:p>
                  </a:txBody>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marT="45730" marB="45730"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645742">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pitchFamily="18" charset="0"/>
                        </a:rPr>
                        <a:t>1999/ 2000</a:t>
                      </a:r>
                    </a:p>
                  </a:txBody>
                  <a:tcPr marL="18000" marR="18000" marT="18004" marB="1800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FFF"/>
                        </a:gs>
                        <a:gs pos="100000">
                          <a:srgbClr val="FF9FFF">
                            <a:gamma/>
                            <a:shade val="46275"/>
                            <a:invGamma/>
                          </a:srgbClr>
                        </a:gs>
                      </a:gsLst>
                      <a:lin ang="5400000" scaled="1"/>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L="18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FFF"/>
                        </a:gs>
                        <a:gs pos="100000">
                          <a:srgbClr val="FF9FFF">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pitchFamily="18" charset="0"/>
                        </a:rPr>
                        <a:t>Total site</a:t>
                      </a:r>
                    </a:p>
                  </a:txBody>
                  <a:tcPr marL="18000" marR="18000" marT="18004" marB="180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FFF"/>
                        </a:gs>
                        <a:gs pos="100000">
                          <a:srgbClr val="FF9FFF">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pitchFamily="18" charset="0"/>
                        </a:rPr>
                        <a:t>CHP generation</a:t>
                      </a:r>
                    </a:p>
                  </a:txBody>
                  <a:tcPr marL="18000" marR="18000" marT="18004" marB="180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FFF"/>
                        </a:gs>
                        <a:gs pos="100000">
                          <a:srgbClr val="FF9FFF">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pitchFamily="18" charset="0"/>
                        </a:rPr>
                        <a:t>export</a:t>
                      </a:r>
                    </a:p>
                  </a:txBody>
                  <a:tcPr marL="18000" marR="18000" marT="18004" marB="180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FFF"/>
                        </a:gs>
                        <a:gs pos="100000">
                          <a:srgbClr val="FF9FFF">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pitchFamily="18" charset="0"/>
                        </a:rPr>
                        <a:t>import</a:t>
                      </a:r>
                    </a:p>
                  </a:txBody>
                  <a:tcPr marL="18000" marR="18000" marT="18004" marB="180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FFF"/>
                        </a:gs>
                        <a:gs pos="100000">
                          <a:srgbClr val="FF9FFF">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pitchFamily="18" charset="0"/>
                        </a:rPr>
                        <a:t>boilers</a:t>
                      </a:r>
                    </a:p>
                  </a:txBody>
                  <a:tcPr marL="18000" marR="18000" marT="18004" marB="180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FFF"/>
                        </a:gs>
                        <a:gs pos="100000">
                          <a:srgbClr val="FF9FFF">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pitchFamily="18" charset="0"/>
                        </a:rPr>
                        <a:t>CHP</a:t>
                      </a:r>
                    </a:p>
                  </a:txBody>
                  <a:tcPr marL="18000" marR="18000" marT="18004" marB="180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FFF"/>
                        </a:gs>
                        <a:gs pos="100000">
                          <a:srgbClr val="FF9FFF">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pitchFamily="18" charset="0"/>
                        </a:rPr>
                        <a:t>oil</a:t>
                      </a:r>
                    </a:p>
                  </a:txBody>
                  <a:tcPr marL="18000" marR="18000" marT="18004" marB="180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FFF"/>
                        </a:gs>
                        <a:gs pos="100000">
                          <a:srgbClr val="FF9FFF">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pitchFamily="18" charset="0"/>
                        </a:rPr>
                        <a:t>total</a:t>
                      </a:r>
                    </a:p>
                  </a:txBody>
                  <a:tcPr marL="18000" marR="18000" marT="18004" marB="1800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FFF"/>
                        </a:gs>
                        <a:gs pos="100000">
                          <a:srgbClr val="FF9FFF">
                            <a:gamma/>
                            <a:shade val="46275"/>
                            <a:invGamma/>
                          </a:srgbClr>
                        </a:gs>
                      </a:gsLst>
                      <a:lin ang="5400000" scaled="1"/>
                    </a:gradFill>
                  </a:tcPr>
                </a:tc>
              </a:tr>
              <a:tr h="340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marL="18000" marR="18000" marT="18004" marB="180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FFF"/>
                        </a:gs>
                        <a:gs pos="100000">
                          <a:srgbClr val="FF9FFF">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MWh</a:t>
                      </a:r>
                    </a:p>
                  </a:txBody>
                  <a:tcPr marL="18000" marR="18000" marT="18004" marB="180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FFF"/>
                        </a:gs>
                        <a:gs pos="100000">
                          <a:srgbClr val="FF9FFF">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20437</a:t>
                      </a:r>
                    </a:p>
                  </a:txBody>
                  <a:tcPr marL="18000" marR="18000" marT="18004" marB="180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FFF"/>
                        </a:gs>
                        <a:gs pos="100000">
                          <a:srgbClr val="FF9FFF">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15630</a:t>
                      </a:r>
                    </a:p>
                  </a:txBody>
                  <a:tcPr marL="18000" marR="18000" marT="18004" marB="180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FFF"/>
                        </a:gs>
                        <a:gs pos="100000">
                          <a:srgbClr val="FF9FFF">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977</a:t>
                      </a:r>
                    </a:p>
                  </a:txBody>
                  <a:tcPr marL="18000" marR="18000" marT="18004" marB="180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FFF"/>
                        </a:gs>
                        <a:gs pos="100000">
                          <a:srgbClr val="FF9FFF">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5783</a:t>
                      </a:r>
                    </a:p>
                  </a:txBody>
                  <a:tcPr marL="18000" marR="18000" marT="18004" marB="180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FFF"/>
                        </a:gs>
                        <a:gs pos="100000">
                          <a:srgbClr val="FF9FFF">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14510</a:t>
                      </a:r>
                    </a:p>
                  </a:txBody>
                  <a:tcPr marL="18000" marR="18000" marT="18004" marB="180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FFF"/>
                        </a:gs>
                        <a:gs pos="100000">
                          <a:srgbClr val="FF9FFF">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28263</a:t>
                      </a:r>
                    </a:p>
                  </a:txBody>
                  <a:tcPr marL="18000" marR="18000" marT="18004" marB="180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FFF"/>
                        </a:gs>
                        <a:gs pos="100000">
                          <a:srgbClr val="FF9FFF">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923</a:t>
                      </a:r>
                    </a:p>
                  </a:txBody>
                  <a:tcPr marL="18000" marR="18000" marT="18004" marB="180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FFF"/>
                        </a:gs>
                        <a:gs pos="100000">
                          <a:srgbClr val="FF9FFF">
                            <a:gamma/>
                            <a:shade val="46275"/>
                            <a:invGamma/>
                          </a:srgbClr>
                        </a:gs>
                      </a:gsLst>
                      <a:lin ang="5400000" scaled="1"/>
                    </a:gradFill>
                  </a:tcPr>
                </a:tc>
                <a:tc rowSpan="2">
                  <a:txBody>
                    <a:bodyPr/>
                    <a:lstStyle/>
                    <a:p>
                      <a:pPr marL="0" marR="0" lvl="0" indent="0" algn="ctr"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marL="18000" marR="18000" marT="72016" marB="1800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FFF"/>
                        </a:gs>
                        <a:gs pos="100000">
                          <a:srgbClr val="FF9FFF">
                            <a:gamma/>
                            <a:shade val="46275"/>
                            <a:invGamma/>
                          </a:srgbClr>
                        </a:gs>
                      </a:gsLst>
                      <a:lin ang="5400000" scaled="1"/>
                    </a:gradFill>
                  </a:tcPr>
                </a:tc>
              </a:tr>
              <a:tr h="6457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pitchFamily="18" charset="0"/>
                        </a:rPr>
                        <a:t>Emission factor</a:t>
                      </a:r>
                    </a:p>
                  </a:txBody>
                  <a:tcPr marL="18000" marR="18000" marT="18004" marB="1800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FFF"/>
                        </a:gs>
                        <a:gs pos="100000">
                          <a:srgbClr val="FF9FFF">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pitchFamily="18" charset="0"/>
                        </a:rPr>
                        <a:t>kg/kWh</a:t>
                      </a:r>
                    </a:p>
                  </a:txBody>
                  <a:tcPr marL="18000" marR="18000" marT="18004" marB="180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FFF"/>
                        </a:gs>
                        <a:gs pos="100000">
                          <a:srgbClr val="FF9FFF">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L="18000" marR="18000" marT="18004" marB="180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FFF"/>
                        </a:gs>
                        <a:gs pos="100000">
                          <a:srgbClr val="FF9FFF">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L="18000" marR="18000" marT="18004" marB="180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FFF"/>
                        </a:gs>
                        <a:gs pos="100000">
                          <a:srgbClr val="FF9FFF">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pitchFamily="18" charset="0"/>
                        </a:rPr>
                        <a:t>-0.46</a:t>
                      </a:r>
                    </a:p>
                  </a:txBody>
                  <a:tcPr marL="18000" marR="18000" marT="72016" marB="180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FFF"/>
                        </a:gs>
                        <a:gs pos="100000">
                          <a:srgbClr val="FF9FFF">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pitchFamily="18" charset="0"/>
                        </a:rPr>
                        <a:t>0.46</a:t>
                      </a:r>
                    </a:p>
                  </a:txBody>
                  <a:tcPr marL="18000" marR="18000" marT="72016" marB="180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FFF"/>
                        </a:gs>
                        <a:gs pos="100000">
                          <a:srgbClr val="FF9FFF">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pitchFamily="18" charset="0"/>
                        </a:rPr>
                        <a:t>0.186</a:t>
                      </a:r>
                    </a:p>
                  </a:txBody>
                  <a:tcPr marL="18000" marR="18000" marT="72016" marB="180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FFF"/>
                        </a:gs>
                        <a:gs pos="100000">
                          <a:srgbClr val="FF9FFF">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pitchFamily="18" charset="0"/>
                        </a:rPr>
                        <a:t>0.186</a:t>
                      </a:r>
                    </a:p>
                  </a:txBody>
                  <a:tcPr marL="18000" marR="18000" marT="72016" marB="180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FFF"/>
                        </a:gs>
                        <a:gs pos="100000">
                          <a:srgbClr val="FF9FFF">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pitchFamily="18" charset="0"/>
                        </a:rPr>
                        <a:t>0.277</a:t>
                      </a:r>
                    </a:p>
                  </a:txBody>
                  <a:tcPr marL="18000" marR="18000" marT="72016" marB="180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FFF"/>
                        </a:gs>
                        <a:gs pos="100000">
                          <a:srgbClr val="FF9FFF">
                            <a:gamma/>
                            <a:shade val="46275"/>
                            <a:invGamma/>
                          </a:srgbClr>
                        </a:gs>
                      </a:gsLst>
                      <a:lin ang="5400000" scaled="1"/>
                    </a:gradFill>
                  </a:tcPr>
                </a:tc>
                <a:tc vMerge="1">
                  <a:txBody>
                    <a:bodyPr/>
                    <a:lstStyle/>
                    <a:p>
                      <a:endParaRPr lang="en-GB"/>
                    </a:p>
                  </a:txBody>
                  <a:tcPr/>
                </a:tc>
              </a:tr>
              <a:tr h="6399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pitchFamily="18" charset="0"/>
                        </a:rPr>
                        <a:t>CO</a:t>
                      </a:r>
                      <a:r>
                        <a:rPr kumimoji="0" lang="en-GB" sz="2000" b="0" i="0" u="none" strike="noStrike" cap="none" normalizeH="0" baseline="-25000" dirty="0" smtClean="0">
                          <a:ln>
                            <a:noFill/>
                          </a:ln>
                          <a:solidFill>
                            <a:schemeClr val="tx1"/>
                          </a:solidFill>
                          <a:effectLst/>
                          <a:latin typeface="Times New Roman" pitchFamily="18" charset="0"/>
                        </a:rPr>
                        <a:t>2</a:t>
                      </a:r>
                    </a:p>
                  </a:txBody>
                  <a:tcPr marL="18000" marR="18000" marT="18004" marB="1800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9FFF"/>
                        </a:gs>
                        <a:gs pos="100000">
                          <a:srgbClr val="FF9FFF">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pitchFamily="18" charset="0"/>
                        </a:rPr>
                        <a:t>Tonnes</a:t>
                      </a:r>
                    </a:p>
                  </a:txBody>
                  <a:tcPr marL="18000" marR="18000" marT="18004" marB="180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9FFF"/>
                        </a:gs>
                        <a:gs pos="100000">
                          <a:srgbClr val="FF9FFF">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L="18000" marR="18000" marT="18004" marB="180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9FFF"/>
                        </a:gs>
                        <a:gs pos="100000">
                          <a:srgbClr val="FF9FFF">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L="18000" marR="18000" marT="18004" marB="180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9FFF"/>
                        </a:gs>
                        <a:gs pos="100000">
                          <a:srgbClr val="FF9FFF">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pitchFamily="18" charset="0"/>
                        </a:rPr>
                        <a:t>-449</a:t>
                      </a:r>
                    </a:p>
                  </a:txBody>
                  <a:tcPr marL="18000" marR="18000" marT="72016" marB="180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9FFF"/>
                        </a:gs>
                        <a:gs pos="100000">
                          <a:srgbClr val="FF9FFF">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pitchFamily="18" charset="0"/>
                        </a:rPr>
                        <a:t>2660</a:t>
                      </a:r>
                    </a:p>
                  </a:txBody>
                  <a:tcPr marL="18000" marR="18000" marT="72016" marB="180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9FFF"/>
                        </a:gs>
                        <a:gs pos="100000">
                          <a:srgbClr val="FF9FFF">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pitchFamily="18" charset="0"/>
                        </a:rPr>
                        <a:t>2699</a:t>
                      </a:r>
                    </a:p>
                  </a:txBody>
                  <a:tcPr marL="18000" marR="18000" marT="72016" marB="180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9FFF"/>
                        </a:gs>
                        <a:gs pos="100000">
                          <a:srgbClr val="FF9FFF">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pitchFamily="18" charset="0"/>
                        </a:rPr>
                        <a:t>5257</a:t>
                      </a:r>
                    </a:p>
                  </a:txBody>
                  <a:tcPr marL="18000" marR="18000" marT="72016" marB="180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9FFF"/>
                        </a:gs>
                        <a:gs pos="100000">
                          <a:srgbClr val="FF9FFF">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pitchFamily="18" charset="0"/>
                        </a:rPr>
                        <a:t>256</a:t>
                      </a:r>
                    </a:p>
                  </a:txBody>
                  <a:tcPr marL="18000" marR="18000" marT="72016" marB="180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9FFF"/>
                        </a:gs>
                        <a:gs pos="100000">
                          <a:srgbClr val="FF9FFF">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dirty="0" smtClean="0">
                          <a:ln>
                            <a:noFill/>
                          </a:ln>
                          <a:solidFill>
                            <a:srgbClr val="FF0000"/>
                          </a:solidFill>
                          <a:effectLst/>
                          <a:latin typeface="Times New Roman" pitchFamily="18" charset="0"/>
                        </a:rPr>
                        <a:t>10422</a:t>
                      </a:r>
                    </a:p>
                  </a:txBody>
                  <a:tcPr marL="18000" marR="18000" marT="72016" marB="1800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9FFF"/>
                        </a:gs>
                        <a:gs pos="100000">
                          <a:srgbClr val="FF9FFF">
                            <a:gamma/>
                            <a:shade val="46275"/>
                            <a:invGamma/>
                          </a:srgbClr>
                        </a:gs>
                      </a:gsLst>
                      <a:lin ang="5400000" scaled="1"/>
                    </a:gradFill>
                  </a:tcPr>
                </a:tc>
              </a:tr>
            </a:tbl>
          </a:graphicData>
        </a:graphic>
      </p:graphicFrame>
      <p:sp>
        <p:nvSpPr>
          <p:cNvPr id="8" name="Text Box 106"/>
          <p:cNvSpPr txBox="1">
            <a:spLocks noChangeArrowheads="1"/>
          </p:cNvSpPr>
          <p:nvPr/>
        </p:nvSpPr>
        <p:spPr bwMode="auto">
          <a:xfrm>
            <a:off x="0" y="750888"/>
            <a:ext cx="2808288" cy="457200"/>
          </a:xfrm>
          <a:prstGeom prst="rect">
            <a:avLst/>
          </a:prstGeom>
          <a:noFill/>
          <a:ln w="9525">
            <a:noFill/>
            <a:miter lim="800000"/>
            <a:headEnd/>
            <a:tailEnd/>
          </a:ln>
        </p:spPr>
        <p:txBody>
          <a:bodyPr>
            <a:spAutoFit/>
          </a:bodyPr>
          <a:lstStyle/>
          <a:p>
            <a:pPr>
              <a:spcBef>
                <a:spcPct val="50000"/>
              </a:spcBef>
            </a:pPr>
            <a:r>
              <a:rPr lang="en-GB" sz="2400" b="1">
                <a:solidFill>
                  <a:srgbClr val="FF0000"/>
                </a:solidFill>
                <a:latin typeface="Times New Roman" pitchFamily="18" charset="0"/>
              </a:rPr>
              <a:t>Before installation</a:t>
            </a:r>
          </a:p>
        </p:txBody>
      </p:sp>
      <p:sp>
        <p:nvSpPr>
          <p:cNvPr id="9" name="Text Box 107"/>
          <p:cNvSpPr txBox="1">
            <a:spLocks noChangeArrowheads="1"/>
          </p:cNvSpPr>
          <p:nvPr/>
        </p:nvSpPr>
        <p:spPr bwMode="auto">
          <a:xfrm>
            <a:off x="0" y="2935288"/>
            <a:ext cx="2808288" cy="461962"/>
          </a:xfrm>
          <a:prstGeom prst="rect">
            <a:avLst/>
          </a:prstGeom>
          <a:noFill/>
          <a:ln w="9525">
            <a:noFill/>
            <a:miter lim="800000"/>
            <a:headEnd/>
            <a:tailEnd/>
          </a:ln>
        </p:spPr>
        <p:txBody>
          <a:bodyPr>
            <a:spAutoFit/>
          </a:bodyPr>
          <a:lstStyle/>
          <a:p>
            <a:pPr>
              <a:spcBef>
                <a:spcPct val="50000"/>
              </a:spcBef>
            </a:pPr>
            <a:r>
              <a:rPr lang="en-GB" sz="2400" b="1">
                <a:solidFill>
                  <a:srgbClr val="FF0000"/>
                </a:solidFill>
                <a:latin typeface="Times New Roman" pitchFamily="18" charset="0"/>
              </a:rPr>
              <a:t>After installation</a:t>
            </a:r>
          </a:p>
        </p:txBody>
      </p:sp>
      <p:sp>
        <p:nvSpPr>
          <p:cNvPr id="10" name="Text Box 108"/>
          <p:cNvSpPr txBox="1">
            <a:spLocks noChangeArrowheads="1"/>
          </p:cNvSpPr>
          <p:nvPr/>
        </p:nvSpPr>
        <p:spPr bwMode="auto">
          <a:xfrm>
            <a:off x="415925" y="5986463"/>
            <a:ext cx="8569325" cy="457200"/>
          </a:xfrm>
          <a:prstGeom prst="rect">
            <a:avLst/>
          </a:prstGeom>
          <a:noFill/>
          <a:ln w="9525">
            <a:noFill/>
            <a:miter lim="800000"/>
            <a:headEnd/>
            <a:tailEnd/>
          </a:ln>
        </p:spPr>
        <p:txBody>
          <a:bodyPr>
            <a:spAutoFit/>
          </a:bodyPr>
          <a:lstStyle/>
          <a:p>
            <a:pPr>
              <a:spcBef>
                <a:spcPct val="50000"/>
              </a:spcBef>
            </a:pPr>
            <a:r>
              <a:rPr lang="en-GB" sz="2400" b="1">
                <a:latin typeface="Times New Roman" pitchFamily="18" charset="0"/>
              </a:rPr>
              <a:t>This represents a 33% saving in carbon dioxide</a:t>
            </a:r>
          </a:p>
        </p:txBody>
      </p:sp>
      <p:sp>
        <p:nvSpPr>
          <p:cNvPr id="11" name="Oval 109"/>
          <p:cNvSpPr>
            <a:spLocks noChangeArrowheads="1"/>
          </p:cNvSpPr>
          <p:nvPr/>
        </p:nvSpPr>
        <p:spPr bwMode="auto">
          <a:xfrm>
            <a:off x="7286625" y="2330450"/>
            <a:ext cx="1393825" cy="696913"/>
          </a:xfrm>
          <a:prstGeom prst="ellipse">
            <a:avLst/>
          </a:prstGeom>
          <a:noFill/>
          <a:ln w="38100">
            <a:solidFill>
              <a:srgbClr val="0000FF"/>
            </a:solidFill>
            <a:round/>
            <a:headEnd/>
            <a:tailEnd/>
          </a:ln>
        </p:spPr>
        <p:txBody>
          <a:bodyPr wrap="none" anchor="ctr"/>
          <a:lstStyle/>
          <a:p>
            <a:endParaRPr lang="en-GB"/>
          </a:p>
        </p:txBody>
      </p:sp>
      <p:sp>
        <p:nvSpPr>
          <p:cNvPr id="12" name="Oval 110"/>
          <p:cNvSpPr>
            <a:spLocks noChangeArrowheads="1"/>
          </p:cNvSpPr>
          <p:nvPr/>
        </p:nvSpPr>
        <p:spPr bwMode="auto">
          <a:xfrm>
            <a:off x="7750175" y="5340350"/>
            <a:ext cx="1393825" cy="696913"/>
          </a:xfrm>
          <a:prstGeom prst="ellipse">
            <a:avLst/>
          </a:prstGeom>
          <a:noFill/>
          <a:ln w="38100">
            <a:solidFill>
              <a:srgbClr val="0000FF"/>
            </a:solidFill>
            <a:round/>
            <a:headEnd/>
            <a:tailEnd/>
          </a:ln>
        </p:spPr>
        <p:txBody>
          <a:bodyPr wrap="none" anchor="ctr"/>
          <a:lstStyle/>
          <a:p>
            <a:endParaRPr lang="en-GB"/>
          </a:p>
        </p:txBody>
      </p:sp>
      <p:sp>
        <p:nvSpPr>
          <p:cNvPr id="58473" name="Slide Number Placeholder 1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3299A1-4B56-4C49-AFF1-9D0C20FD87AE}" type="slidenum">
              <a:rPr lang="en-GB" smtClean="0">
                <a:latin typeface="Arial" charset="0"/>
              </a:rPr>
              <a:pPr fontAlgn="base">
                <a:spcBef>
                  <a:spcPct val="0"/>
                </a:spcBef>
                <a:spcAft>
                  <a:spcPct val="0"/>
                </a:spcAft>
              </a:pPr>
              <a:t>34</a:t>
            </a:fld>
            <a:endParaRPr lang="en-GB" smtClean="0">
              <a:latin typeface="Arial" charset="0"/>
            </a:endParaRPr>
          </a:p>
        </p:txBody>
      </p:sp>
      <p:sp>
        <p:nvSpPr>
          <p:cNvPr id="13" name="Rectangle 2"/>
          <p:cNvSpPr txBox="1">
            <a:spLocks noChangeArrowheads="1"/>
          </p:cNvSpPr>
          <p:nvPr/>
        </p:nvSpPr>
        <p:spPr bwMode="auto">
          <a:xfrm>
            <a:off x="0" y="0"/>
            <a:ext cx="9144000" cy="450850"/>
          </a:xfrm>
          <a:prstGeom prst="rect">
            <a:avLst/>
          </a:prstGeom>
          <a:solidFill>
            <a:srgbClr val="FF0000"/>
          </a:solidFill>
          <a:ln w="9525">
            <a:noFill/>
            <a:miter lim="800000"/>
            <a:headEnd/>
            <a:tailEnd/>
          </a:ln>
        </p:spPr>
        <p:txBody>
          <a:bodyPr lIns="0" rIns="0" anchor="ctr"/>
          <a:lstStyle/>
          <a:p>
            <a:pPr algn="ctr">
              <a:defRPr/>
            </a:pPr>
            <a:r>
              <a:rPr lang="en-GB" sz="2800" b="1" dirty="0">
                <a:solidFill>
                  <a:schemeClr val="bg1"/>
                </a:solidFill>
                <a:latin typeface="Times New Roman" pitchFamily="18" charset="0"/>
                <a:ea typeface="+mj-ea"/>
                <a:cs typeface="Times New Roman" pitchFamily="18" charset="0"/>
              </a:rPr>
              <a:t>Significant Savings in CO2 emissions are possible with CHP</a:t>
            </a:r>
            <a:endParaRPr lang="zh-CN" altLang="en-GB" sz="3200" b="1" dirty="0">
              <a:solidFill>
                <a:schemeClr val="bg1"/>
              </a:solidFill>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par>
                          <p:cTn id="11" fill="hold" nodeType="afterGroup">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dissolve">
                                      <p:cBhvr>
                                        <p:cTn id="14" dur="500"/>
                                        <p:tgtEl>
                                          <p:spTgt spid="1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par>
                                <p:cTn id="20" presetID="9"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par>
                          <p:cTn id="23" fill="hold" nodeType="afterGroup">
                            <p:stCondLst>
                              <p:cond delay="500"/>
                            </p:stCondLst>
                            <p:childTnLst>
                              <p:par>
                                <p:cTn id="24" presetID="9"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ssolve">
                                      <p:cBhvr>
                                        <p:cTn id="26" dur="500"/>
                                        <p:tgtEl>
                                          <p:spTgt spid="12"/>
                                        </p:tgtEl>
                                      </p:cBhvr>
                                    </p:animEffect>
                                  </p:childTnLst>
                                </p:cTn>
                              </p:par>
                            </p:childTnLst>
                          </p:cTn>
                        </p:par>
                        <p:par>
                          <p:cTn id="27" fill="hold" nodeType="afterGroup">
                            <p:stCondLst>
                              <p:cond delay="1000"/>
                            </p:stCondLst>
                            <p:childTnLst>
                              <p:par>
                                <p:cTn id="28" presetID="9" presetClass="entr" presetSubtype="0" fill="hold" grpId="0" nodeType="afterEffect">
                                  <p:stCondLst>
                                    <p:cond delay="100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subTitle" idx="4294967295"/>
          </p:nvPr>
        </p:nvSpPr>
        <p:spPr>
          <a:xfrm>
            <a:off x="1368425" y="4637088"/>
            <a:ext cx="6408738" cy="1484312"/>
          </a:xfrm>
        </p:spPr>
        <p:txBody>
          <a:bodyPr/>
          <a:lstStyle/>
          <a:p>
            <a:pPr marL="0" indent="0" eaLnBrk="1" hangingPunct="1">
              <a:buFontTx/>
              <a:buNone/>
            </a:pPr>
            <a:endParaRPr lang="en-GB" smtClean="0"/>
          </a:p>
        </p:txBody>
      </p:sp>
      <p:sp>
        <p:nvSpPr>
          <p:cNvPr id="68612" name="Text Box 4"/>
          <p:cNvSpPr txBox="1">
            <a:spLocks noChangeArrowheads="1"/>
          </p:cNvSpPr>
          <p:nvPr/>
        </p:nvSpPr>
        <p:spPr bwMode="auto">
          <a:xfrm>
            <a:off x="5419725" y="3748088"/>
            <a:ext cx="3352800" cy="400050"/>
          </a:xfrm>
          <a:prstGeom prst="rect">
            <a:avLst/>
          </a:prstGeom>
          <a:noFill/>
          <a:ln w="9525">
            <a:noFill/>
            <a:miter lim="800000"/>
            <a:headEnd/>
            <a:tailEnd/>
          </a:ln>
        </p:spPr>
        <p:txBody>
          <a:bodyPr>
            <a:spAutoFit/>
          </a:bodyPr>
          <a:lstStyle/>
          <a:p>
            <a:pPr>
              <a:spcBef>
                <a:spcPct val="50000"/>
              </a:spcBef>
            </a:pPr>
            <a:r>
              <a:rPr lang="en-GB" sz="2000" b="1">
                <a:solidFill>
                  <a:srgbClr val="FF0000"/>
                </a:solidFill>
                <a:latin typeface="Times New Roman" pitchFamily="18" charset="0"/>
                <a:cs typeface="Times New Roman" pitchFamily="18" charset="0"/>
              </a:rPr>
              <a:t>A 1 MW Adsorption chiller</a:t>
            </a:r>
          </a:p>
        </p:txBody>
      </p:sp>
      <p:sp>
        <p:nvSpPr>
          <p:cNvPr id="68615" name="Text Box 7"/>
          <p:cNvSpPr txBox="1">
            <a:spLocks noChangeArrowheads="1"/>
          </p:cNvSpPr>
          <p:nvPr/>
        </p:nvSpPr>
        <p:spPr bwMode="auto">
          <a:xfrm>
            <a:off x="244475" y="4300538"/>
            <a:ext cx="4989513" cy="2187575"/>
          </a:xfrm>
          <a:prstGeom prst="rect">
            <a:avLst/>
          </a:prstGeom>
          <a:solidFill>
            <a:srgbClr val="F5FEA0"/>
          </a:solidFill>
          <a:ln w="12700" algn="ctr">
            <a:solidFill>
              <a:schemeClr val="tx1"/>
            </a:solidFill>
            <a:miter lim="800000"/>
            <a:headEnd/>
            <a:tailEnd/>
          </a:ln>
        </p:spPr>
        <p:txBody>
          <a:bodyPr lIns="18000" tIns="10800" rIns="18000" bIns="10800">
            <a:spAutoFit/>
          </a:bodyPr>
          <a:lstStyle/>
          <a:p>
            <a:pPr>
              <a:spcBef>
                <a:spcPct val="20000"/>
              </a:spcBef>
              <a:buFontTx/>
              <a:buChar char="•"/>
              <a:defRPr/>
            </a:pPr>
            <a:r>
              <a:rPr lang="en-GB" sz="2000" b="1" dirty="0">
                <a:solidFill>
                  <a:srgbClr val="FF0000"/>
                </a:solidFill>
                <a:latin typeface="Times New Roman" pitchFamily="18" charset="0"/>
              </a:rPr>
              <a:t>   Uses Waste Heat from CHP</a:t>
            </a:r>
          </a:p>
          <a:p>
            <a:pPr marL="271463" indent="-271463">
              <a:spcBef>
                <a:spcPct val="20000"/>
              </a:spcBef>
              <a:buFontTx/>
              <a:buChar char="•"/>
              <a:defRPr/>
            </a:pPr>
            <a:r>
              <a:rPr lang="en-GB" sz="2000" b="1" dirty="0">
                <a:solidFill>
                  <a:srgbClr val="0000FF"/>
                </a:solidFill>
                <a:latin typeface="Times New Roman" pitchFamily="18" charset="0"/>
              </a:rPr>
              <a:t>Provides chilling requirements in summer</a:t>
            </a:r>
          </a:p>
          <a:p>
            <a:pPr marL="265113" indent="-265113">
              <a:spcBef>
                <a:spcPct val="20000"/>
              </a:spcBef>
              <a:buFontTx/>
              <a:buChar char="•"/>
              <a:defRPr/>
            </a:pPr>
            <a:r>
              <a:rPr lang="en-GB" sz="2000" b="1" dirty="0">
                <a:latin typeface="Times New Roman" pitchFamily="18" charset="0"/>
              </a:rPr>
              <a:t>Reduces electricity demand in summer</a:t>
            </a:r>
            <a:endParaRPr lang="en-GB" sz="2000" b="1" dirty="0">
              <a:solidFill>
                <a:srgbClr val="FF0000"/>
              </a:solidFill>
              <a:latin typeface="Times New Roman" pitchFamily="18" charset="0"/>
            </a:endParaRPr>
          </a:p>
          <a:p>
            <a:pPr marL="265113" indent="-265113">
              <a:spcBef>
                <a:spcPct val="20000"/>
              </a:spcBef>
              <a:buFontTx/>
              <a:buChar char="•"/>
              <a:defRPr/>
            </a:pPr>
            <a:r>
              <a:rPr lang="en-GB" sz="2000" b="1" dirty="0">
                <a:solidFill>
                  <a:srgbClr val="FF0000"/>
                </a:solidFill>
                <a:latin typeface="Times New Roman" pitchFamily="18" charset="0"/>
              </a:rPr>
              <a:t>Increases electricity generated locally</a:t>
            </a:r>
            <a:endParaRPr lang="en-GB" sz="2000" b="1" dirty="0">
              <a:solidFill>
                <a:srgbClr val="0000CC"/>
              </a:solidFill>
              <a:latin typeface="Times New Roman" pitchFamily="18" charset="0"/>
            </a:endParaRPr>
          </a:p>
          <a:p>
            <a:pPr marL="265113" indent="-265113">
              <a:spcBef>
                <a:spcPct val="20000"/>
              </a:spcBef>
              <a:buFontTx/>
              <a:buChar char="•"/>
              <a:defRPr/>
            </a:pPr>
            <a:r>
              <a:rPr lang="en-GB" sz="2000" b="1" dirty="0">
                <a:solidFill>
                  <a:srgbClr val="0000CC"/>
                </a:solidFill>
                <a:latin typeface="Times New Roman" pitchFamily="18" charset="0"/>
              </a:rPr>
              <a:t>Saves ~500 tonnes Carbon Dioxide annually.</a:t>
            </a:r>
          </a:p>
        </p:txBody>
      </p:sp>
      <p:pic>
        <p:nvPicPr>
          <p:cNvPr id="30726" name="Picture 3" descr="CHILLER PIC"/>
          <p:cNvPicPr>
            <a:picLocks noChangeAspect="1" noChangeArrowheads="1"/>
          </p:cNvPicPr>
          <p:nvPr/>
        </p:nvPicPr>
        <p:blipFill>
          <a:blip r:embed="rId3" cstate="print"/>
          <a:srcRect l="19598" r="10582"/>
          <a:stretch>
            <a:fillRect/>
          </a:stretch>
        </p:blipFill>
        <p:spPr bwMode="auto">
          <a:xfrm>
            <a:off x="5419725" y="4144963"/>
            <a:ext cx="3040063" cy="2686050"/>
          </a:xfrm>
          <a:prstGeom prst="rect">
            <a:avLst/>
          </a:prstGeom>
          <a:noFill/>
          <a:ln w="9525">
            <a:solidFill>
              <a:schemeClr val="tx1"/>
            </a:solidFill>
            <a:miter lim="800000"/>
            <a:headEnd/>
            <a:tailEnd/>
          </a:ln>
        </p:spPr>
      </p:pic>
      <p:sp>
        <p:nvSpPr>
          <p:cNvPr id="59398" name="Slide Number Placeholder 7"/>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BB9A9A-DC60-4B0C-AFFE-AB10702061DB}" type="slidenum">
              <a:rPr lang="en-GB" smtClean="0">
                <a:latin typeface="Arial" charset="0"/>
              </a:rPr>
              <a:pPr fontAlgn="base">
                <a:spcBef>
                  <a:spcPct val="0"/>
                </a:spcBef>
                <a:spcAft>
                  <a:spcPct val="0"/>
                </a:spcAft>
              </a:pPr>
              <a:t>35</a:t>
            </a:fld>
            <a:endParaRPr lang="en-GB" smtClean="0">
              <a:latin typeface="Arial" charset="0"/>
            </a:endParaRPr>
          </a:p>
        </p:txBody>
      </p:sp>
      <p:pic>
        <p:nvPicPr>
          <p:cNvPr id="59399" name="Picture 3" descr="LFACTOR"/>
          <p:cNvPicPr>
            <a:picLocks noChangeAspect="1" noChangeArrowheads="1"/>
          </p:cNvPicPr>
          <p:nvPr/>
        </p:nvPicPr>
        <p:blipFill>
          <a:blip r:embed="rId4" cstate="print"/>
          <a:srcRect/>
          <a:stretch>
            <a:fillRect/>
          </a:stretch>
        </p:blipFill>
        <p:spPr bwMode="auto">
          <a:xfrm>
            <a:off x="190500" y="903288"/>
            <a:ext cx="4745038" cy="3001962"/>
          </a:xfrm>
          <a:prstGeom prst="rect">
            <a:avLst/>
          </a:prstGeom>
          <a:noFill/>
          <a:ln w="9525">
            <a:noFill/>
            <a:miter lim="800000"/>
            <a:headEnd/>
            <a:tailEnd/>
          </a:ln>
        </p:spPr>
      </p:pic>
      <p:sp>
        <p:nvSpPr>
          <p:cNvPr id="59400" name="Text Box 4"/>
          <p:cNvSpPr txBox="1">
            <a:spLocks noChangeArrowheads="1"/>
          </p:cNvSpPr>
          <p:nvPr/>
        </p:nvSpPr>
        <p:spPr bwMode="auto">
          <a:xfrm>
            <a:off x="0" y="515938"/>
            <a:ext cx="4956175" cy="461962"/>
          </a:xfrm>
          <a:prstGeom prst="rect">
            <a:avLst/>
          </a:prstGeom>
          <a:noFill/>
          <a:ln w="9525">
            <a:noFill/>
            <a:miter lim="800000"/>
            <a:headEnd/>
            <a:tailEnd/>
          </a:ln>
        </p:spPr>
        <p:txBody>
          <a:bodyPr>
            <a:spAutoFit/>
          </a:bodyPr>
          <a:lstStyle/>
          <a:p>
            <a:pPr algn="ctr">
              <a:spcBef>
                <a:spcPct val="50000"/>
              </a:spcBef>
            </a:pPr>
            <a:r>
              <a:rPr lang="en-GB" sz="2400" b="1">
                <a:solidFill>
                  <a:srgbClr val="0000CC"/>
                </a:solidFill>
                <a:latin typeface="Times New Roman" pitchFamily="18" charset="0"/>
              </a:rPr>
              <a:t>Load Factor of CHP Plant at UEA</a:t>
            </a:r>
          </a:p>
        </p:txBody>
      </p:sp>
      <p:sp>
        <p:nvSpPr>
          <p:cNvPr id="11" name="Text Box 6"/>
          <p:cNvSpPr txBox="1">
            <a:spLocks noChangeArrowheads="1"/>
          </p:cNvSpPr>
          <p:nvPr/>
        </p:nvSpPr>
        <p:spPr bwMode="auto">
          <a:xfrm>
            <a:off x="5114925" y="871538"/>
            <a:ext cx="3830638" cy="2816225"/>
          </a:xfrm>
          <a:prstGeom prst="rect">
            <a:avLst/>
          </a:prstGeom>
          <a:solidFill>
            <a:srgbClr val="FFFFCC"/>
          </a:solidFill>
          <a:ln w="9525">
            <a:solidFill>
              <a:schemeClr val="tx1"/>
            </a:solidFill>
            <a:miter lim="800000"/>
            <a:headEnd/>
            <a:tailEnd/>
          </a:ln>
        </p:spPr>
        <p:txBody>
          <a:bodyPr lIns="18000" tIns="0">
            <a:spAutoFit/>
          </a:bodyPr>
          <a:lstStyle/>
          <a:p>
            <a:pPr marL="265113" indent="-265113">
              <a:spcBef>
                <a:spcPct val="50000"/>
              </a:spcBef>
              <a:buFont typeface="Arial" charset="0"/>
              <a:buChar char="•"/>
            </a:pPr>
            <a:r>
              <a:rPr lang="en-GB" sz="2000" b="1">
                <a:latin typeface="Times New Roman" pitchFamily="18" charset="0"/>
              </a:rPr>
              <a:t>Demand for Heat is low in summer:  plant cannot be used effectively.</a:t>
            </a:r>
          </a:p>
          <a:p>
            <a:pPr marL="265113" indent="-265113">
              <a:spcBef>
                <a:spcPct val="50000"/>
              </a:spcBef>
              <a:buFont typeface="Arial" charset="0"/>
              <a:buChar char="•"/>
            </a:pPr>
            <a:r>
              <a:rPr lang="en-GB" sz="2000" b="1">
                <a:solidFill>
                  <a:srgbClr val="0000CC"/>
                </a:solidFill>
                <a:latin typeface="Times New Roman" pitchFamily="18" charset="0"/>
              </a:rPr>
              <a:t>More electricity could be generated in summer</a:t>
            </a:r>
          </a:p>
          <a:p>
            <a:pPr marL="265113" indent="-265113">
              <a:spcBef>
                <a:spcPct val="50000"/>
              </a:spcBef>
              <a:buFont typeface="Arial" charset="0"/>
              <a:buChar char="•"/>
            </a:pPr>
            <a:r>
              <a:rPr lang="en-GB" sz="2000" b="1">
                <a:solidFill>
                  <a:srgbClr val="FF0000"/>
                </a:solidFill>
                <a:latin typeface="Times New Roman" pitchFamily="18" charset="0"/>
              </a:rPr>
              <a:t>A Paradox:   </a:t>
            </a:r>
            <a:r>
              <a:rPr lang="en-GB" sz="2000" b="1">
                <a:latin typeface="Times New Roman" pitchFamily="18" charset="0"/>
              </a:rPr>
              <a:t>Largest amount of electricity was imported  when demand was least!</a:t>
            </a:r>
          </a:p>
        </p:txBody>
      </p:sp>
      <p:sp>
        <p:nvSpPr>
          <p:cNvPr id="13" name="Rectangle 2"/>
          <p:cNvSpPr txBox="1">
            <a:spLocks noChangeArrowheads="1"/>
          </p:cNvSpPr>
          <p:nvPr/>
        </p:nvSpPr>
        <p:spPr bwMode="auto">
          <a:xfrm>
            <a:off x="0" y="0"/>
            <a:ext cx="9144000" cy="450850"/>
          </a:xfrm>
          <a:prstGeom prst="rect">
            <a:avLst/>
          </a:prstGeom>
          <a:solidFill>
            <a:srgbClr val="FF0000"/>
          </a:solidFill>
          <a:ln w="9525">
            <a:noFill/>
            <a:miter lim="800000"/>
            <a:headEnd/>
            <a:tailEnd/>
          </a:ln>
        </p:spPr>
        <p:txBody>
          <a:bodyPr anchor="ctr"/>
          <a:lstStyle/>
          <a:p>
            <a:pPr algn="ctr">
              <a:defRPr/>
            </a:pPr>
            <a:r>
              <a:rPr lang="en-GB" sz="2800" b="1" dirty="0">
                <a:solidFill>
                  <a:schemeClr val="bg1"/>
                </a:solidFill>
                <a:latin typeface="Times New Roman" pitchFamily="18" charset="0"/>
                <a:ea typeface="+mj-ea"/>
                <a:cs typeface="Times New Roman" pitchFamily="18" charset="0"/>
              </a:rPr>
              <a:t>For optimum results:  Care in matching demand is needed</a:t>
            </a:r>
            <a:endParaRPr lang="zh-CN" altLang="en-GB" sz="3200" b="1" dirty="0">
              <a:solidFill>
                <a:schemeClr val="bg1"/>
              </a:solidFill>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dissolve">
                                      <p:cBhvr>
                                        <p:cTn id="7" dur="500"/>
                                        <p:tgtEl>
                                          <p:spTgt spid="11">
                                            <p:bg/>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dissolve">
                                      <p:cBhvr>
                                        <p:cTn id="11" dur="500"/>
                                        <p:tgtEl>
                                          <p:spTgt spid="11">
                                            <p:txEl>
                                              <p:pRg st="0" end="0"/>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dissolve">
                                      <p:cBhvr>
                                        <p:cTn id="15" dur="500"/>
                                        <p:tgtEl>
                                          <p:spTgt spid="11">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dissolve">
                                      <p:cBhvr>
                                        <p:cTn id="20" dur="500"/>
                                        <p:tgtEl>
                                          <p:spTgt spid="11">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8612"/>
                                        </p:tgtEl>
                                        <p:attrNameLst>
                                          <p:attrName>style.visibility</p:attrName>
                                        </p:attrNameLst>
                                      </p:cBhvr>
                                      <p:to>
                                        <p:strVal val="visible"/>
                                      </p:to>
                                    </p:set>
                                    <p:animEffect transition="in" filter="dissolve">
                                      <p:cBhvr>
                                        <p:cTn id="25" dur="500"/>
                                        <p:tgtEl>
                                          <p:spTgt spid="68612"/>
                                        </p:tgtEl>
                                      </p:cBhvr>
                                    </p:animEffect>
                                  </p:childTnLst>
                                </p:cTn>
                              </p:par>
                            </p:childTnLst>
                          </p:cTn>
                        </p:par>
                        <p:par>
                          <p:cTn id="26" fill="hold" nodeType="afterGroup">
                            <p:stCondLst>
                              <p:cond delay="500"/>
                            </p:stCondLst>
                            <p:childTnLst>
                              <p:par>
                                <p:cTn id="27" presetID="9" presetClass="entr" presetSubtype="0" fill="hold" nodeType="afterEffect">
                                  <p:stCondLst>
                                    <p:cond delay="0"/>
                                  </p:stCondLst>
                                  <p:childTnLst>
                                    <p:set>
                                      <p:cBhvr>
                                        <p:cTn id="28" dur="1" fill="hold">
                                          <p:stCondLst>
                                            <p:cond delay="0"/>
                                          </p:stCondLst>
                                        </p:cTn>
                                        <p:tgtEl>
                                          <p:spTgt spid="30726"/>
                                        </p:tgtEl>
                                        <p:attrNameLst>
                                          <p:attrName>style.visibility</p:attrName>
                                        </p:attrNameLst>
                                      </p:cBhvr>
                                      <p:to>
                                        <p:strVal val="visible"/>
                                      </p:to>
                                    </p:set>
                                    <p:animEffect transition="in" filter="dissolve">
                                      <p:cBhvr>
                                        <p:cTn id="29" dur="500"/>
                                        <p:tgtEl>
                                          <p:spTgt spid="30726"/>
                                        </p:tgtEl>
                                      </p:cBhvr>
                                    </p:animEffect>
                                  </p:childTnLst>
                                </p:cTn>
                              </p:par>
                            </p:childTnLst>
                          </p:cTn>
                        </p:par>
                        <p:par>
                          <p:cTn id="30" fill="hold" nodeType="afterGroup">
                            <p:stCondLst>
                              <p:cond delay="1000"/>
                            </p:stCondLst>
                            <p:childTnLst>
                              <p:par>
                                <p:cTn id="31" presetID="9" presetClass="entr" presetSubtype="0" fill="hold" grpId="0" nodeType="afterEffect">
                                  <p:stCondLst>
                                    <p:cond delay="500"/>
                                  </p:stCondLst>
                                  <p:childTnLst>
                                    <p:set>
                                      <p:cBhvr>
                                        <p:cTn id="32" dur="1" fill="hold">
                                          <p:stCondLst>
                                            <p:cond delay="0"/>
                                          </p:stCondLst>
                                        </p:cTn>
                                        <p:tgtEl>
                                          <p:spTgt spid="68615">
                                            <p:bg/>
                                          </p:spTgt>
                                        </p:tgtEl>
                                        <p:attrNameLst>
                                          <p:attrName>style.visibility</p:attrName>
                                        </p:attrNameLst>
                                      </p:cBhvr>
                                      <p:to>
                                        <p:strVal val="visible"/>
                                      </p:to>
                                    </p:set>
                                    <p:animEffect transition="in" filter="dissolve">
                                      <p:cBhvr>
                                        <p:cTn id="33" dur="500"/>
                                        <p:tgtEl>
                                          <p:spTgt spid="68615">
                                            <p:bg/>
                                          </p:spTgt>
                                        </p:tgtEl>
                                      </p:cBhvr>
                                    </p:animEffect>
                                  </p:childTnLst>
                                </p:cTn>
                              </p:par>
                            </p:childTnLst>
                          </p:cTn>
                        </p:par>
                        <p:par>
                          <p:cTn id="34" fill="hold" nodeType="afterGroup">
                            <p:stCondLst>
                              <p:cond delay="2000"/>
                            </p:stCondLst>
                            <p:childTnLst>
                              <p:par>
                                <p:cTn id="35" presetID="9" presetClass="entr" presetSubtype="0" fill="hold" grpId="0" nodeType="afterEffect">
                                  <p:stCondLst>
                                    <p:cond delay="500"/>
                                  </p:stCondLst>
                                  <p:childTnLst>
                                    <p:set>
                                      <p:cBhvr>
                                        <p:cTn id="36" dur="1" fill="hold">
                                          <p:stCondLst>
                                            <p:cond delay="0"/>
                                          </p:stCondLst>
                                        </p:cTn>
                                        <p:tgtEl>
                                          <p:spTgt spid="68615">
                                            <p:txEl>
                                              <p:pRg st="0" end="0"/>
                                            </p:txEl>
                                          </p:spTgt>
                                        </p:tgtEl>
                                        <p:attrNameLst>
                                          <p:attrName>style.visibility</p:attrName>
                                        </p:attrNameLst>
                                      </p:cBhvr>
                                      <p:to>
                                        <p:strVal val="visible"/>
                                      </p:to>
                                    </p:set>
                                    <p:animEffect transition="in" filter="dissolve">
                                      <p:cBhvr>
                                        <p:cTn id="37" dur="500"/>
                                        <p:tgtEl>
                                          <p:spTgt spid="68615">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8615">
                                            <p:txEl>
                                              <p:pRg st="1" end="1"/>
                                            </p:txEl>
                                          </p:spTgt>
                                        </p:tgtEl>
                                        <p:attrNameLst>
                                          <p:attrName>style.visibility</p:attrName>
                                        </p:attrNameLst>
                                      </p:cBhvr>
                                      <p:to>
                                        <p:strVal val="visible"/>
                                      </p:to>
                                    </p:set>
                                    <p:animEffect transition="in" filter="dissolve">
                                      <p:cBhvr>
                                        <p:cTn id="42" dur="500"/>
                                        <p:tgtEl>
                                          <p:spTgt spid="68615">
                                            <p:txEl>
                                              <p:pRg st="1" end="1"/>
                                            </p:txEl>
                                          </p:spTgt>
                                        </p:tgtEl>
                                      </p:cBhvr>
                                    </p:animEffect>
                                  </p:childTnLst>
                                </p:cTn>
                              </p:par>
                            </p:childTnLst>
                          </p:cTn>
                        </p:par>
                        <p:par>
                          <p:cTn id="43" fill="hold" nodeType="afterGroup">
                            <p:stCondLst>
                              <p:cond delay="500"/>
                            </p:stCondLst>
                            <p:childTnLst>
                              <p:par>
                                <p:cTn id="44" presetID="9" presetClass="entr" presetSubtype="0" fill="hold" grpId="0" nodeType="afterEffect">
                                  <p:stCondLst>
                                    <p:cond delay="500"/>
                                  </p:stCondLst>
                                  <p:childTnLst>
                                    <p:set>
                                      <p:cBhvr>
                                        <p:cTn id="45" dur="1" fill="hold">
                                          <p:stCondLst>
                                            <p:cond delay="0"/>
                                          </p:stCondLst>
                                        </p:cTn>
                                        <p:tgtEl>
                                          <p:spTgt spid="68615">
                                            <p:txEl>
                                              <p:pRg st="2" end="2"/>
                                            </p:txEl>
                                          </p:spTgt>
                                        </p:tgtEl>
                                        <p:attrNameLst>
                                          <p:attrName>style.visibility</p:attrName>
                                        </p:attrNameLst>
                                      </p:cBhvr>
                                      <p:to>
                                        <p:strVal val="visible"/>
                                      </p:to>
                                    </p:set>
                                    <p:animEffect transition="in" filter="dissolve">
                                      <p:cBhvr>
                                        <p:cTn id="46" dur="500"/>
                                        <p:tgtEl>
                                          <p:spTgt spid="68615">
                                            <p:txEl>
                                              <p:pRg st="2" end="2"/>
                                            </p:txEl>
                                          </p:spTgt>
                                        </p:tgtEl>
                                      </p:cBhvr>
                                    </p:animEffect>
                                  </p:childTnLst>
                                </p:cTn>
                              </p:par>
                            </p:childTnLst>
                          </p:cTn>
                        </p:par>
                        <p:par>
                          <p:cTn id="47" fill="hold" nodeType="afterGroup">
                            <p:stCondLst>
                              <p:cond delay="1500"/>
                            </p:stCondLst>
                            <p:childTnLst>
                              <p:par>
                                <p:cTn id="48" presetID="9" presetClass="entr" presetSubtype="0" fill="hold" grpId="0" nodeType="afterEffect">
                                  <p:stCondLst>
                                    <p:cond delay="500"/>
                                  </p:stCondLst>
                                  <p:childTnLst>
                                    <p:set>
                                      <p:cBhvr>
                                        <p:cTn id="49" dur="1" fill="hold">
                                          <p:stCondLst>
                                            <p:cond delay="0"/>
                                          </p:stCondLst>
                                        </p:cTn>
                                        <p:tgtEl>
                                          <p:spTgt spid="68615">
                                            <p:txEl>
                                              <p:pRg st="3" end="3"/>
                                            </p:txEl>
                                          </p:spTgt>
                                        </p:tgtEl>
                                        <p:attrNameLst>
                                          <p:attrName>style.visibility</p:attrName>
                                        </p:attrNameLst>
                                      </p:cBhvr>
                                      <p:to>
                                        <p:strVal val="visible"/>
                                      </p:to>
                                    </p:set>
                                    <p:animEffect transition="in" filter="dissolve">
                                      <p:cBhvr>
                                        <p:cTn id="50" dur="500"/>
                                        <p:tgtEl>
                                          <p:spTgt spid="68615">
                                            <p:txEl>
                                              <p:pRg st="3" end="3"/>
                                            </p:txEl>
                                          </p:spTgt>
                                        </p:tgtEl>
                                      </p:cBhvr>
                                    </p:animEffect>
                                  </p:childTnLst>
                                </p:cTn>
                              </p:par>
                            </p:childTnLst>
                          </p:cTn>
                        </p:par>
                        <p:par>
                          <p:cTn id="51" fill="hold" nodeType="afterGroup">
                            <p:stCondLst>
                              <p:cond delay="2500"/>
                            </p:stCondLst>
                            <p:childTnLst>
                              <p:par>
                                <p:cTn id="52" presetID="9" presetClass="entr" presetSubtype="0" fill="hold" grpId="0" nodeType="afterEffect">
                                  <p:stCondLst>
                                    <p:cond delay="500"/>
                                  </p:stCondLst>
                                  <p:childTnLst>
                                    <p:set>
                                      <p:cBhvr>
                                        <p:cTn id="53" dur="1" fill="hold">
                                          <p:stCondLst>
                                            <p:cond delay="0"/>
                                          </p:stCondLst>
                                        </p:cTn>
                                        <p:tgtEl>
                                          <p:spTgt spid="68615">
                                            <p:txEl>
                                              <p:pRg st="4" end="4"/>
                                            </p:txEl>
                                          </p:spTgt>
                                        </p:tgtEl>
                                        <p:attrNameLst>
                                          <p:attrName>style.visibility</p:attrName>
                                        </p:attrNameLst>
                                      </p:cBhvr>
                                      <p:to>
                                        <p:strVal val="visible"/>
                                      </p:to>
                                    </p:set>
                                    <p:animEffect transition="in" filter="dissolve">
                                      <p:cBhvr>
                                        <p:cTn id="54" dur="500"/>
                                        <p:tgtEl>
                                          <p:spTgt spid="686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p:bldP spid="68615" grpId="0" build="allAtOnce" animBg="1"/>
      <p:bldP spid="11"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0" y="0"/>
            <a:ext cx="9144000" cy="528638"/>
          </a:xfrm>
          <a:solidFill>
            <a:srgbClr val="FF0000"/>
          </a:solidFill>
        </p:spPr>
        <p:txBody>
          <a:bodyPr lIns="0" rIns="0">
            <a:normAutofit/>
          </a:bodyPr>
          <a:lstStyle/>
          <a:p>
            <a:pPr eaLnBrk="1" hangingPunct="1"/>
            <a:r>
              <a:rPr lang="en-GB" sz="2800" b="1" dirty="0" smtClean="0">
                <a:solidFill>
                  <a:schemeClr val="bg1"/>
                </a:solidFill>
                <a:latin typeface="Times New Roman" pitchFamily="18" charset="0"/>
                <a:cs typeface="Times New Roman" pitchFamily="18" charset="0"/>
              </a:rPr>
              <a:t>Low Carbon Strategies:  Solar Thermal</a:t>
            </a:r>
          </a:p>
        </p:txBody>
      </p:sp>
      <p:sp>
        <p:nvSpPr>
          <p:cNvPr id="8196"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59F174-AEE8-4A86-B286-68CC2C62A0DC}" type="slidenum">
              <a:rPr lang="en-GB" smtClean="0">
                <a:latin typeface="Arial" charset="0"/>
              </a:rPr>
              <a:pPr fontAlgn="base">
                <a:spcBef>
                  <a:spcPct val="0"/>
                </a:spcBef>
                <a:spcAft>
                  <a:spcPct val="0"/>
                </a:spcAft>
              </a:pPr>
              <a:t>36</a:t>
            </a:fld>
            <a:endParaRPr lang="en-GB" smtClean="0">
              <a:latin typeface="Arial" charset="0"/>
            </a:endParaRPr>
          </a:p>
        </p:txBody>
      </p:sp>
      <p:pic>
        <p:nvPicPr>
          <p:cNvPr id="8197" name="Picture 7" descr="SOLAR2"/>
          <p:cNvPicPr>
            <a:picLocks noChangeAspect="1" noChangeArrowheads="1"/>
          </p:cNvPicPr>
          <p:nvPr/>
        </p:nvPicPr>
        <p:blipFill>
          <a:blip r:embed="rId4" cstate="print"/>
          <a:srcRect/>
          <a:stretch>
            <a:fillRect/>
          </a:stretch>
        </p:blipFill>
        <p:spPr bwMode="auto">
          <a:xfrm>
            <a:off x="274638" y="649288"/>
            <a:ext cx="3465512" cy="1830387"/>
          </a:xfrm>
          <a:prstGeom prst="rect">
            <a:avLst/>
          </a:prstGeom>
          <a:noFill/>
          <a:ln w="25400">
            <a:solidFill>
              <a:srgbClr val="FF0000"/>
            </a:solidFill>
            <a:miter lim="800000"/>
            <a:headEnd/>
            <a:tailEnd/>
          </a:ln>
        </p:spPr>
      </p:pic>
      <p:graphicFrame>
        <p:nvGraphicFramePr>
          <p:cNvPr id="9" name="Chart 8"/>
          <p:cNvGraphicFramePr>
            <a:graphicFrameLocks/>
          </p:cNvGraphicFramePr>
          <p:nvPr/>
        </p:nvGraphicFramePr>
        <p:xfrm>
          <a:off x="3828613" y="545629"/>
          <a:ext cx="5305539" cy="329163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125" name="Object 5"/>
          <p:cNvGraphicFramePr>
            <a:graphicFrameLocks noChangeAspect="1"/>
          </p:cNvGraphicFramePr>
          <p:nvPr/>
        </p:nvGraphicFramePr>
        <p:xfrm>
          <a:off x="0" y="3594100"/>
          <a:ext cx="5367338" cy="3263900"/>
        </p:xfrm>
        <a:graphic>
          <a:graphicData uri="http://schemas.openxmlformats.org/presentationml/2006/ole">
            <p:oleObj spid="_x0000_s7170" name="Chart" r:id="rId6" imgW="8591678" imgH="5105524" progId="Excel.Sheet.8">
              <p:embed/>
            </p:oleObj>
          </a:graphicData>
        </a:graphic>
      </p:graphicFrame>
      <p:sp>
        <p:nvSpPr>
          <p:cNvPr id="30734" name="Text Box 14"/>
          <p:cNvSpPr txBox="1">
            <a:spLocks noChangeArrowheads="1"/>
          </p:cNvSpPr>
          <p:nvPr/>
        </p:nvSpPr>
        <p:spPr bwMode="auto">
          <a:xfrm>
            <a:off x="179388" y="2632075"/>
            <a:ext cx="3505200" cy="701675"/>
          </a:xfrm>
          <a:prstGeom prst="rect">
            <a:avLst/>
          </a:prstGeom>
          <a:noFill/>
          <a:ln w="9525">
            <a:noFill/>
            <a:miter lim="800000"/>
            <a:headEnd/>
            <a:tailEnd/>
          </a:ln>
        </p:spPr>
        <p:txBody>
          <a:bodyPr>
            <a:spAutoFit/>
          </a:bodyPr>
          <a:lstStyle/>
          <a:p>
            <a:pPr>
              <a:spcBef>
                <a:spcPct val="50000"/>
              </a:spcBef>
            </a:pPr>
            <a:r>
              <a:rPr lang="en-GB" sz="2000" b="1">
                <a:latin typeface="Times New Roman" pitchFamily="18" charset="0"/>
                <a:cs typeface="Times New Roman" pitchFamily="18" charset="0"/>
              </a:rPr>
              <a:t>Solar Thermal solutions can provide hot water</a:t>
            </a:r>
          </a:p>
        </p:txBody>
      </p:sp>
      <p:sp>
        <p:nvSpPr>
          <p:cNvPr id="30735" name="Text Box 15"/>
          <p:cNvSpPr txBox="1">
            <a:spLocks noChangeArrowheads="1"/>
          </p:cNvSpPr>
          <p:nvPr/>
        </p:nvSpPr>
        <p:spPr bwMode="auto">
          <a:xfrm>
            <a:off x="5307013" y="3870325"/>
            <a:ext cx="3836987" cy="2378075"/>
          </a:xfrm>
          <a:prstGeom prst="rect">
            <a:avLst/>
          </a:prstGeom>
          <a:noFill/>
          <a:ln w="9525">
            <a:noFill/>
            <a:miter lim="800000"/>
            <a:headEnd/>
            <a:tailEnd/>
          </a:ln>
        </p:spPr>
        <p:txBody>
          <a:bodyPr>
            <a:spAutoFit/>
          </a:bodyPr>
          <a:lstStyle/>
          <a:p>
            <a:pPr marL="263525" indent="-263525">
              <a:spcBef>
                <a:spcPct val="50000"/>
              </a:spcBef>
              <a:buFontTx/>
              <a:buChar char="•"/>
            </a:pPr>
            <a:r>
              <a:rPr lang="en-GB" sz="2000" b="1">
                <a:latin typeface="Times New Roman" pitchFamily="18" charset="0"/>
                <a:cs typeface="Times New Roman" pitchFamily="18" charset="0"/>
              </a:rPr>
              <a:t>However,  performance can be significantly affected by way normal central heating boiler is used for backup.</a:t>
            </a:r>
          </a:p>
          <a:p>
            <a:pPr marL="263525" indent="-263525">
              <a:spcBef>
                <a:spcPct val="50000"/>
              </a:spcBef>
              <a:buFontTx/>
              <a:buChar char="•"/>
            </a:pPr>
            <a:r>
              <a:rPr lang="en-GB" sz="2000" b="1">
                <a:latin typeface="Times New Roman" pitchFamily="18" charset="0"/>
                <a:cs typeface="Times New Roman" pitchFamily="18" charset="0"/>
              </a:rPr>
              <a:t>A factor of two in output has been measured for otherwise identical installations</a:t>
            </a:r>
          </a:p>
        </p:txBody>
      </p:sp>
      <p:sp>
        <p:nvSpPr>
          <p:cNvPr id="30736" name="Line 16"/>
          <p:cNvSpPr>
            <a:spLocks noChangeShapeType="1"/>
          </p:cNvSpPr>
          <p:nvPr/>
        </p:nvSpPr>
        <p:spPr bwMode="auto">
          <a:xfrm>
            <a:off x="1733550" y="4141788"/>
            <a:ext cx="430213" cy="15875"/>
          </a:xfrm>
          <a:prstGeom prst="line">
            <a:avLst/>
          </a:prstGeom>
          <a:noFill/>
          <a:ln w="38100">
            <a:solidFill>
              <a:srgbClr val="FF0000"/>
            </a:solidFill>
            <a:round/>
            <a:headEnd/>
            <a:tailEnd type="triangle" w="med" len="med"/>
          </a:ln>
        </p:spPr>
        <p:txBody>
          <a:bodyPr/>
          <a:lstStyle/>
          <a:p>
            <a:endParaRPr lang="en-GB"/>
          </a:p>
        </p:txBody>
      </p:sp>
      <p:sp>
        <p:nvSpPr>
          <p:cNvPr id="30737" name="Line 17"/>
          <p:cNvSpPr>
            <a:spLocks noChangeShapeType="1"/>
          </p:cNvSpPr>
          <p:nvPr/>
        </p:nvSpPr>
        <p:spPr bwMode="auto">
          <a:xfrm>
            <a:off x="1685925" y="5160963"/>
            <a:ext cx="430213" cy="15875"/>
          </a:xfrm>
          <a:prstGeom prst="line">
            <a:avLst/>
          </a:prstGeom>
          <a:noFill/>
          <a:ln w="38100">
            <a:solidFill>
              <a:srgbClr val="FF0000"/>
            </a:solidFill>
            <a:round/>
            <a:headEnd/>
            <a:tailEnd type="triangle" w="med" len="med"/>
          </a:ln>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0734"/>
                                        </p:tgtEl>
                                        <p:attrNameLst>
                                          <p:attrName>style.visibility</p:attrName>
                                        </p:attrNameLst>
                                      </p:cBhvr>
                                      <p:to>
                                        <p:strVal val="visible"/>
                                      </p:to>
                                    </p:set>
                                    <p:animEffect transition="in" filter="dissolve">
                                      <p:cBhvr>
                                        <p:cTn id="11" dur="500"/>
                                        <p:tgtEl>
                                          <p:spTgt spid="3073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5125"/>
                                        </p:tgtEl>
                                        <p:attrNameLst>
                                          <p:attrName>style.visibility</p:attrName>
                                        </p:attrNameLst>
                                      </p:cBhvr>
                                      <p:to>
                                        <p:strVal val="visible"/>
                                      </p:to>
                                    </p:set>
                                    <p:animEffect transition="in" filter="dissolve">
                                      <p:cBhvr>
                                        <p:cTn id="16" dur="500"/>
                                        <p:tgtEl>
                                          <p:spTgt spid="5125"/>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30735">
                                            <p:txEl>
                                              <p:pRg st="0" end="0"/>
                                            </p:txEl>
                                          </p:spTgt>
                                        </p:tgtEl>
                                        <p:attrNameLst>
                                          <p:attrName>style.visibility</p:attrName>
                                        </p:attrNameLst>
                                      </p:cBhvr>
                                      <p:to>
                                        <p:strVal val="visible"/>
                                      </p:to>
                                    </p:set>
                                    <p:animEffect transition="in" filter="dissolve">
                                      <p:cBhvr>
                                        <p:cTn id="20" dur="500"/>
                                        <p:tgtEl>
                                          <p:spTgt spid="30735">
                                            <p:txEl>
                                              <p:pRg st="0" end="0"/>
                                            </p:txEl>
                                          </p:spTgt>
                                        </p:tgtEl>
                                      </p:cBhvr>
                                    </p:animEffect>
                                  </p:childTnLst>
                                </p:cTn>
                              </p:par>
                            </p:childTnLst>
                          </p:cTn>
                        </p:par>
                        <p:par>
                          <p:cTn id="21" fill="hold" nodeType="afterGroup">
                            <p:stCondLst>
                              <p:cond delay="1000"/>
                            </p:stCondLst>
                            <p:childTnLst>
                              <p:par>
                                <p:cTn id="22" presetID="9" presetClass="entr" presetSubtype="0" fill="hold" grpId="0" nodeType="afterEffect">
                                  <p:stCondLst>
                                    <p:cond delay="0"/>
                                  </p:stCondLst>
                                  <p:childTnLst>
                                    <p:set>
                                      <p:cBhvr>
                                        <p:cTn id="23" dur="1" fill="hold">
                                          <p:stCondLst>
                                            <p:cond delay="0"/>
                                          </p:stCondLst>
                                        </p:cTn>
                                        <p:tgtEl>
                                          <p:spTgt spid="30735">
                                            <p:txEl>
                                              <p:pRg st="1" end="1"/>
                                            </p:txEl>
                                          </p:spTgt>
                                        </p:tgtEl>
                                        <p:attrNameLst>
                                          <p:attrName>style.visibility</p:attrName>
                                        </p:attrNameLst>
                                      </p:cBhvr>
                                      <p:to>
                                        <p:strVal val="visible"/>
                                      </p:to>
                                    </p:set>
                                    <p:animEffect transition="in" filter="dissolve">
                                      <p:cBhvr>
                                        <p:cTn id="24" dur="500"/>
                                        <p:tgtEl>
                                          <p:spTgt spid="30735">
                                            <p:txEl>
                                              <p:pRg st="1" end="1"/>
                                            </p:txEl>
                                          </p:spTgt>
                                        </p:tgtEl>
                                      </p:cBhvr>
                                    </p:animEffect>
                                  </p:childTnLst>
                                </p:cTn>
                              </p:par>
                            </p:childTnLst>
                          </p:cTn>
                        </p:par>
                        <p:par>
                          <p:cTn id="25" fill="hold" nodeType="afterGroup">
                            <p:stCondLst>
                              <p:cond delay="1500"/>
                            </p:stCondLst>
                            <p:childTnLst>
                              <p:par>
                                <p:cTn id="26" presetID="9" presetClass="entr" presetSubtype="0" fill="hold" grpId="0" nodeType="afterEffect">
                                  <p:stCondLst>
                                    <p:cond delay="0"/>
                                  </p:stCondLst>
                                  <p:childTnLst>
                                    <p:set>
                                      <p:cBhvr>
                                        <p:cTn id="27" dur="1" fill="hold">
                                          <p:stCondLst>
                                            <p:cond delay="0"/>
                                          </p:stCondLst>
                                        </p:cTn>
                                        <p:tgtEl>
                                          <p:spTgt spid="30737"/>
                                        </p:tgtEl>
                                        <p:attrNameLst>
                                          <p:attrName>style.visibility</p:attrName>
                                        </p:attrNameLst>
                                      </p:cBhvr>
                                      <p:to>
                                        <p:strVal val="visible"/>
                                      </p:to>
                                    </p:set>
                                    <p:animEffect transition="in" filter="dissolve">
                                      <p:cBhvr>
                                        <p:cTn id="28" dur="500"/>
                                        <p:tgtEl>
                                          <p:spTgt spid="30737"/>
                                        </p:tgtEl>
                                      </p:cBhvr>
                                    </p:animEffect>
                                  </p:childTnLst>
                                </p:cTn>
                              </p:par>
                            </p:childTnLst>
                          </p:cTn>
                        </p:par>
                        <p:par>
                          <p:cTn id="29" fill="hold" nodeType="afterGroup">
                            <p:stCondLst>
                              <p:cond delay="2000"/>
                            </p:stCondLst>
                            <p:childTnLst>
                              <p:par>
                                <p:cTn id="30" presetID="9" presetClass="entr" presetSubtype="0" fill="hold" grpId="0" nodeType="afterEffect">
                                  <p:stCondLst>
                                    <p:cond delay="0"/>
                                  </p:stCondLst>
                                  <p:childTnLst>
                                    <p:set>
                                      <p:cBhvr>
                                        <p:cTn id="31" dur="1" fill="hold">
                                          <p:stCondLst>
                                            <p:cond delay="0"/>
                                          </p:stCondLst>
                                        </p:cTn>
                                        <p:tgtEl>
                                          <p:spTgt spid="30736"/>
                                        </p:tgtEl>
                                        <p:attrNameLst>
                                          <p:attrName>style.visibility</p:attrName>
                                        </p:attrNameLst>
                                      </p:cBhvr>
                                      <p:to>
                                        <p:strVal val="visible"/>
                                      </p:to>
                                    </p:set>
                                    <p:animEffect transition="in" filter="dissolve">
                                      <p:cBhvr>
                                        <p:cTn id="32" dur="500"/>
                                        <p:tgtEl>
                                          <p:spTgt spid="307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125" grpId="0"/>
      <p:bldP spid="30734" grpId="0"/>
      <p:bldP spid="30735" grpId="0" build="p"/>
      <p:bldP spid="30736" grpId="0" animBg="1"/>
      <p:bldP spid="307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0"/>
          <p:cNvSpPr txBox="1">
            <a:spLocks noGrp="1"/>
          </p:cNvSpPr>
          <p:nvPr/>
        </p:nvSpPr>
        <p:spPr bwMode="auto">
          <a:xfrm>
            <a:off x="8715375" y="6643688"/>
            <a:ext cx="369888" cy="279400"/>
          </a:xfrm>
          <a:prstGeom prst="rect">
            <a:avLst/>
          </a:prstGeom>
          <a:noFill/>
          <a:ln>
            <a:miter lim="800000"/>
            <a:headEnd/>
            <a:tailEnd/>
          </a:ln>
        </p:spPr>
        <p:txBody>
          <a:bodyPr lIns="0" tIns="0" rIns="0" bIns="0"/>
          <a:lstStyle/>
          <a:p>
            <a:pPr algn="r">
              <a:defRPr/>
            </a:pPr>
            <a:fld id="{9A82490A-BED9-404A-921D-069D714C3B99}" type="slidenum">
              <a:rPr lang="en-GB" sz="1400" b="1">
                <a:solidFill>
                  <a:srgbClr val="FFFF00"/>
                </a:solidFill>
                <a:latin typeface="+mn-lt"/>
              </a:rPr>
              <a:pPr algn="r">
                <a:defRPr/>
              </a:pPr>
              <a:t>37</a:t>
            </a:fld>
            <a:endParaRPr lang="en-GB" sz="1400" b="1">
              <a:solidFill>
                <a:srgbClr val="FFFF00"/>
              </a:solidFill>
              <a:latin typeface="+mn-lt"/>
            </a:endParaRPr>
          </a:p>
        </p:txBody>
      </p:sp>
      <p:sp>
        <p:nvSpPr>
          <p:cNvPr id="9220" name="Slide Number Placeholder 3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0DEF89-EEF2-44FA-98C7-04AD7BF3BB62}" type="slidenum">
              <a:rPr lang="en-GB" smtClean="0"/>
              <a:pPr fontAlgn="base">
                <a:spcBef>
                  <a:spcPct val="0"/>
                </a:spcBef>
                <a:spcAft>
                  <a:spcPct val="0"/>
                </a:spcAft>
              </a:pPr>
              <a:t>37</a:t>
            </a:fld>
            <a:endParaRPr lang="en-GB" smtClean="0"/>
          </a:p>
        </p:txBody>
      </p:sp>
      <p:sp>
        <p:nvSpPr>
          <p:cNvPr id="9221" name="Rectangle 2"/>
          <p:cNvSpPr>
            <a:spLocks noGrp="1" noChangeArrowheads="1"/>
          </p:cNvSpPr>
          <p:nvPr>
            <p:ph type="title" idx="4294967295"/>
          </p:nvPr>
        </p:nvSpPr>
        <p:spPr>
          <a:xfrm>
            <a:off x="0" y="0"/>
            <a:ext cx="9144000" cy="520700"/>
          </a:xfrm>
          <a:solidFill>
            <a:srgbClr val="FF0000"/>
          </a:solidFill>
        </p:spPr>
        <p:txBody>
          <a:bodyPr/>
          <a:lstStyle/>
          <a:p>
            <a:pPr eaLnBrk="1" hangingPunct="1"/>
            <a:r>
              <a:rPr lang="en-GB" sz="2400" smtClean="0">
                <a:solidFill>
                  <a:schemeClr val="bg1"/>
                </a:solidFill>
              </a:rPr>
              <a:t>More Solar Energy is Collected when Hot Water use is greater!!. </a:t>
            </a:r>
          </a:p>
        </p:txBody>
      </p:sp>
      <p:sp>
        <p:nvSpPr>
          <p:cNvPr id="62467" name="Rectangle 3"/>
          <p:cNvSpPr>
            <a:spLocks noGrp="1" noChangeArrowheads="1"/>
          </p:cNvSpPr>
          <p:nvPr>
            <p:ph type="body" sz="half" idx="4294967295"/>
          </p:nvPr>
        </p:nvSpPr>
        <p:spPr>
          <a:xfrm>
            <a:off x="503238" y="4437063"/>
            <a:ext cx="8640762" cy="2160587"/>
          </a:xfrm>
        </p:spPr>
        <p:txBody>
          <a:bodyPr/>
          <a:lstStyle/>
          <a:p>
            <a:pPr marL="0" indent="0" eaLnBrk="1" hangingPunct="1">
              <a:lnSpc>
                <a:spcPct val="80000"/>
              </a:lnSpc>
              <a:spcBef>
                <a:spcPct val="10000"/>
              </a:spcBef>
              <a:buClr>
                <a:srgbClr val="00FFFF"/>
              </a:buClr>
            </a:pPr>
            <a:r>
              <a:rPr lang="en-GB" sz="2000" smtClean="0">
                <a:solidFill>
                  <a:srgbClr val="1A00B4"/>
                </a:solidFill>
              </a:rPr>
              <a:t>Sky became hazy at ~ 11:00</a:t>
            </a:r>
          </a:p>
          <a:p>
            <a:pPr marL="0" indent="0" eaLnBrk="1" hangingPunct="1">
              <a:lnSpc>
                <a:spcPct val="80000"/>
              </a:lnSpc>
              <a:spcBef>
                <a:spcPct val="10000"/>
              </a:spcBef>
              <a:buClr>
                <a:srgbClr val="00FFFF"/>
              </a:buClr>
            </a:pPr>
            <a:r>
              <a:rPr lang="en-GB" sz="2000" smtClean="0">
                <a:solidFill>
                  <a:srgbClr val="1A00B4"/>
                </a:solidFill>
              </a:rPr>
              <a:t>Substantial hot water demand at 13:30</a:t>
            </a:r>
          </a:p>
          <a:p>
            <a:pPr marL="0" indent="0" eaLnBrk="1" hangingPunct="1">
              <a:lnSpc>
                <a:spcPct val="80000"/>
              </a:lnSpc>
              <a:spcBef>
                <a:spcPct val="10000"/>
              </a:spcBef>
              <a:buClr>
                <a:srgbClr val="00FFFF"/>
              </a:buClr>
            </a:pPr>
            <a:r>
              <a:rPr lang="en-GB" sz="2000" smtClean="0">
                <a:solidFill>
                  <a:srgbClr val="1A00B4"/>
                </a:solidFill>
              </a:rPr>
              <a:t>Normal heat loss from tank if there had been no demand shown in black</a:t>
            </a:r>
          </a:p>
          <a:p>
            <a:pPr marL="0" indent="0" eaLnBrk="1" hangingPunct="1">
              <a:lnSpc>
                <a:spcPct val="80000"/>
              </a:lnSpc>
              <a:spcBef>
                <a:spcPct val="10000"/>
              </a:spcBef>
              <a:buClr>
                <a:srgbClr val="00FFFF"/>
              </a:buClr>
            </a:pPr>
            <a:r>
              <a:rPr lang="en-GB" sz="2000" smtClean="0">
                <a:solidFill>
                  <a:srgbClr val="1A00B4"/>
                </a:solidFill>
              </a:rPr>
              <a:t>1.157 kWh extra heat collected.</a:t>
            </a:r>
          </a:p>
          <a:p>
            <a:pPr marL="0" indent="0" eaLnBrk="1" hangingPunct="1">
              <a:lnSpc>
                <a:spcPct val="80000"/>
              </a:lnSpc>
              <a:spcBef>
                <a:spcPct val="10000"/>
              </a:spcBef>
              <a:buClr>
                <a:srgbClr val="00FFFF"/>
              </a:buClr>
            </a:pPr>
            <a:r>
              <a:rPr lang="en-GB" sz="2000" smtClean="0">
                <a:solidFill>
                  <a:srgbClr val="1A00B4"/>
                </a:solidFill>
              </a:rPr>
              <a:t>Note:  further demand at 18:30 leading to further solar collection. </a:t>
            </a:r>
          </a:p>
          <a:p>
            <a:pPr marL="0" indent="0" eaLnBrk="1" hangingPunct="1">
              <a:lnSpc>
                <a:spcPct val="80000"/>
              </a:lnSpc>
              <a:spcBef>
                <a:spcPct val="10000"/>
              </a:spcBef>
              <a:buClr>
                <a:srgbClr val="00FFFF"/>
              </a:buClr>
            </a:pPr>
            <a:r>
              <a:rPr lang="en-GB" sz="2000" smtClean="0">
                <a:solidFill>
                  <a:srgbClr val="1A00B4"/>
                </a:solidFill>
              </a:rPr>
              <a:t>Even more solar collection would have been possible had collector been orientated SW rather than S</a:t>
            </a:r>
          </a:p>
        </p:txBody>
      </p:sp>
      <p:graphicFrame>
        <p:nvGraphicFramePr>
          <p:cNvPr id="62495" name="Object 31"/>
          <p:cNvGraphicFramePr>
            <a:graphicFrameLocks noChangeAspect="1"/>
          </p:cNvGraphicFramePr>
          <p:nvPr>
            <p:ph sz="half" idx="4294967295"/>
          </p:nvPr>
        </p:nvGraphicFramePr>
        <p:xfrm>
          <a:off x="0" y="404813"/>
          <a:ext cx="9144000" cy="3887787"/>
        </p:xfrm>
        <a:graphic>
          <a:graphicData uri="http://schemas.openxmlformats.org/presentationml/2006/ole">
            <p:oleObj spid="_x0000_s8194" name="Chart" r:id="rId4" imgW="11106188" imgH="4352773" progId="Excel.Sheet.8">
              <p:embed/>
            </p:oleObj>
          </a:graphicData>
        </a:graphic>
      </p:graphicFrame>
      <p:sp>
        <p:nvSpPr>
          <p:cNvPr id="62468" name="Text Box 4"/>
          <p:cNvSpPr txBox="1">
            <a:spLocks noChangeArrowheads="1"/>
          </p:cNvSpPr>
          <p:nvPr/>
        </p:nvSpPr>
        <p:spPr bwMode="auto">
          <a:xfrm>
            <a:off x="6948488" y="4005263"/>
            <a:ext cx="2195512" cy="304800"/>
          </a:xfrm>
          <a:prstGeom prst="rect">
            <a:avLst/>
          </a:prstGeom>
          <a:noFill/>
          <a:ln w="9525">
            <a:noFill/>
            <a:miter lim="800000"/>
            <a:headEnd/>
            <a:tailEnd/>
          </a:ln>
        </p:spPr>
        <p:txBody>
          <a:bodyPr>
            <a:spAutoFit/>
          </a:bodyPr>
          <a:lstStyle/>
          <a:p>
            <a:pPr algn="r">
              <a:spcBef>
                <a:spcPct val="50000"/>
              </a:spcBef>
            </a:pPr>
            <a:r>
              <a:rPr lang="en-GB" sz="1400" b="1">
                <a:solidFill>
                  <a:srgbClr val="FF0000"/>
                </a:solidFill>
              </a:rPr>
              <a:t>BS27: 15/05/2004</a:t>
            </a:r>
          </a:p>
        </p:txBody>
      </p:sp>
      <p:grpSp>
        <p:nvGrpSpPr>
          <p:cNvPr id="2" name="Group 50"/>
          <p:cNvGrpSpPr>
            <a:grpSpLocks/>
          </p:cNvGrpSpPr>
          <p:nvPr/>
        </p:nvGrpSpPr>
        <p:grpSpPr bwMode="auto">
          <a:xfrm>
            <a:off x="3276600" y="836613"/>
            <a:ext cx="1655763" cy="431800"/>
            <a:chOff x="2064" y="1570"/>
            <a:chExt cx="1043" cy="272"/>
          </a:xfrm>
        </p:grpSpPr>
        <p:grpSp>
          <p:nvGrpSpPr>
            <p:cNvPr id="3" name="Group 33"/>
            <p:cNvGrpSpPr>
              <a:grpSpLocks/>
            </p:cNvGrpSpPr>
            <p:nvPr/>
          </p:nvGrpSpPr>
          <p:grpSpPr bwMode="auto">
            <a:xfrm>
              <a:off x="2064" y="1752"/>
              <a:ext cx="1043" cy="90"/>
              <a:chOff x="340" y="255"/>
              <a:chExt cx="272" cy="91"/>
            </a:xfrm>
          </p:grpSpPr>
          <p:sp>
            <p:nvSpPr>
              <p:cNvPr id="9249" name="Line 5"/>
              <p:cNvSpPr>
                <a:spLocks noChangeShapeType="1"/>
              </p:cNvSpPr>
              <p:nvPr/>
            </p:nvSpPr>
            <p:spPr bwMode="auto">
              <a:xfrm>
                <a:off x="340" y="300"/>
                <a:ext cx="272" cy="0"/>
              </a:xfrm>
              <a:prstGeom prst="line">
                <a:avLst/>
              </a:prstGeom>
              <a:noFill/>
              <a:ln w="25400">
                <a:solidFill>
                  <a:schemeClr val="tx1"/>
                </a:solidFill>
                <a:round/>
                <a:headEnd/>
                <a:tailEnd/>
              </a:ln>
            </p:spPr>
            <p:txBody>
              <a:bodyPr/>
              <a:lstStyle/>
              <a:p>
                <a:endParaRPr lang="en-GB"/>
              </a:p>
            </p:txBody>
          </p:sp>
          <p:sp>
            <p:nvSpPr>
              <p:cNvPr id="9250" name="Line 6"/>
              <p:cNvSpPr>
                <a:spLocks noChangeShapeType="1"/>
              </p:cNvSpPr>
              <p:nvPr/>
            </p:nvSpPr>
            <p:spPr bwMode="auto">
              <a:xfrm>
                <a:off x="340" y="255"/>
                <a:ext cx="0" cy="91"/>
              </a:xfrm>
              <a:prstGeom prst="line">
                <a:avLst/>
              </a:prstGeom>
              <a:noFill/>
              <a:ln w="25400">
                <a:solidFill>
                  <a:schemeClr val="tx1"/>
                </a:solidFill>
                <a:round/>
                <a:headEnd/>
                <a:tailEnd/>
              </a:ln>
            </p:spPr>
            <p:txBody>
              <a:bodyPr/>
              <a:lstStyle/>
              <a:p>
                <a:endParaRPr lang="en-GB"/>
              </a:p>
            </p:txBody>
          </p:sp>
          <p:sp>
            <p:nvSpPr>
              <p:cNvPr id="9251" name="Line 7"/>
              <p:cNvSpPr>
                <a:spLocks noChangeShapeType="1"/>
              </p:cNvSpPr>
              <p:nvPr/>
            </p:nvSpPr>
            <p:spPr bwMode="auto">
              <a:xfrm>
                <a:off x="612" y="255"/>
                <a:ext cx="0" cy="91"/>
              </a:xfrm>
              <a:prstGeom prst="line">
                <a:avLst/>
              </a:prstGeom>
              <a:noFill/>
              <a:ln w="25400">
                <a:solidFill>
                  <a:schemeClr val="tx1"/>
                </a:solidFill>
                <a:round/>
                <a:headEnd/>
                <a:tailEnd/>
              </a:ln>
            </p:spPr>
            <p:txBody>
              <a:bodyPr/>
              <a:lstStyle/>
              <a:p>
                <a:endParaRPr lang="en-GB"/>
              </a:p>
            </p:txBody>
          </p:sp>
        </p:grpSp>
        <p:sp>
          <p:nvSpPr>
            <p:cNvPr id="9248" name="Text Box 29"/>
            <p:cNvSpPr txBox="1">
              <a:spLocks noChangeArrowheads="1"/>
            </p:cNvSpPr>
            <p:nvPr/>
          </p:nvSpPr>
          <p:spPr bwMode="auto">
            <a:xfrm>
              <a:off x="2200" y="1570"/>
              <a:ext cx="726" cy="182"/>
            </a:xfrm>
            <a:prstGeom prst="rect">
              <a:avLst/>
            </a:prstGeom>
            <a:solidFill>
              <a:srgbClr val="C0C0C0"/>
            </a:solidFill>
            <a:ln w="9525">
              <a:solidFill>
                <a:srgbClr val="000000"/>
              </a:solidFill>
              <a:miter lim="800000"/>
              <a:headEnd/>
              <a:tailEnd/>
            </a:ln>
          </p:spPr>
          <p:txBody>
            <a:bodyPr lIns="0" tIns="0" rIns="0" bIns="0"/>
            <a:lstStyle/>
            <a:p>
              <a:pPr algn="ctr"/>
              <a:r>
                <a:rPr lang="en-GB" sz="1600" b="1">
                  <a:latin typeface="Times New Roman" pitchFamily="18" charset="0"/>
                </a:rPr>
                <a:t>1.164kWh</a:t>
              </a:r>
            </a:p>
          </p:txBody>
        </p:sp>
      </p:grpSp>
      <p:grpSp>
        <p:nvGrpSpPr>
          <p:cNvPr id="4" name="Group 51"/>
          <p:cNvGrpSpPr>
            <a:grpSpLocks/>
          </p:cNvGrpSpPr>
          <p:nvPr/>
        </p:nvGrpSpPr>
        <p:grpSpPr bwMode="auto">
          <a:xfrm>
            <a:off x="5483225" y="693738"/>
            <a:ext cx="1149350" cy="431800"/>
            <a:chOff x="3517" y="1570"/>
            <a:chExt cx="724" cy="272"/>
          </a:xfrm>
        </p:grpSpPr>
        <p:grpSp>
          <p:nvGrpSpPr>
            <p:cNvPr id="5" name="Group 34"/>
            <p:cNvGrpSpPr>
              <a:grpSpLocks/>
            </p:cNvGrpSpPr>
            <p:nvPr/>
          </p:nvGrpSpPr>
          <p:grpSpPr bwMode="auto">
            <a:xfrm>
              <a:off x="3651" y="1751"/>
              <a:ext cx="454" cy="91"/>
              <a:chOff x="340" y="255"/>
              <a:chExt cx="272" cy="91"/>
            </a:xfrm>
          </p:grpSpPr>
          <p:sp>
            <p:nvSpPr>
              <p:cNvPr id="9244" name="Line 35"/>
              <p:cNvSpPr>
                <a:spLocks noChangeShapeType="1"/>
              </p:cNvSpPr>
              <p:nvPr/>
            </p:nvSpPr>
            <p:spPr bwMode="auto">
              <a:xfrm>
                <a:off x="340" y="300"/>
                <a:ext cx="272" cy="0"/>
              </a:xfrm>
              <a:prstGeom prst="line">
                <a:avLst/>
              </a:prstGeom>
              <a:noFill/>
              <a:ln w="25400">
                <a:solidFill>
                  <a:schemeClr val="tx1"/>
                </a:solidFill>
                <a:round/>
                <a:headEnd/>
                <a:tailEnd/>
              </a:ln>
            </p:spPr>
            <p:txBody>
              <a:bodyPr/>
              <a:lstStyle/>
              <a:p>
                <a:endParaRPr lang="en-GB"/>
              </a:p>
            </p:txBody>
          </p:sp>
          <p:sp>
            <p:nvSpPr>
              <p:cNvPr id="9245" name="Line 36"/>
              <p:cNvSpPr>
                <a:spLocks noChangeShapeType="1"/>
              </p:cNvSpPr>
              <p:nvPr/>
            </p:nvSpPr>
            <p:spPr bwMode="auto">
              <a:xfrm>
                <a:off x="340" y="255"/>
                <a:ext cx="0" cy="91"/>
              </a:xfrm>
              <a:prstGeom prst="line">
                <a:avLst/>
              </a:prstGeom>
              <a:noFill/>
              <a:ln w="25400">
                <a:solidFill>
                  <a:schemeClr val="tx1"/>
                </a:solidFill>
                <a:round/>
                <a:headEnd/>
                <a:tailEnd/>
              </a:ln>
            </p:spPr>
            <p:txBody>
              <a:bodyPr/>
              <a:lstStyle/>
              <a:p>
                <a:endParaRPr lang="en-GB"/>
              </a:p>
            </p:txBody>
          </p:sp>
          <p:sp>
            <p:nvSpPr>
              <p:cNvPr id="9246" name="Line 37"/>
              <p:cNvSpPr>
                <a:spLocks noChangeShapeType="1"/>
              </p:cNvSpPr>
              <p:nvPr/>
            </p:nvSpPr>
            <p:spPr bwMode="auto">
              <a:xfrm>
                <a:off x="612" y="255"/>
                <a:ext cx="0" cy="91"/>
              </a:xfrm>
              <a:prstGeom prst="line">
                <a:avLst/>
              </a:prstGeom>
              <a:noFill/>
              <a:ln w="25400">
                <a:solidFill>
                  <a:schemeClr val="tx1"/>
                </a:solidFill>
                <a:round/>
                <a:headEnd/>
                <a:tailEnd/>
              </a:ln>
            </p:spPr>
            <p:txBody>
              <a:bodyPr/>
              <a:lstStyle/>
              <a:p>
                <a:endParaRPr lang="en-GB"/>
              </a:p>
            </p:txBody>
          </p:sp>
        </p:grpSp>
        <p:sp>
          <p:nvSpPr>
            <p:cNvPr id="9243" name="Text Box 30"/>
            <p:cNvSpPr txBox="1">
              <a:spLocks noChangeArrowheads="1"/>
            </p:cNvSpPr>
            <p:nvPr/>
          </p:nvSpPr>
          <p:spPr bwMode="auto">
            <a:xfrm>
              <a:off x="3517" y="1570"/>
              <a:ext cx="724" cy="181"/>
            </a:xfrm>
            <a:prstGeom prst="rect">
              <a:avLst/>
            </a:prstGeom>
            <a:solidFill>
              <a:srgbClr val="C0C0C0">
                <a:alpha val="50195"/>
              </a:srgbClr>
            </a:solidFill>
            <a:ln w="9525">
              <a:solidFill>
                <a:srgbClr val="000000"/>
              </a:solidFill>
              <a:miter lim="800000"/>
              <a:headEnd/>
              <a:tailEnd/>
            </a:ln>
          </p:spPr>
          <p:txBody>
            <a:bodyPr lIns="0" tIns="0" rIns="0" bIns="0"/>
            <a:lstStyle/>
            <a:p>
              <a:pPr algn="ctr"/>
              <a:r>
                <a:rPr lang="en-GB" sz="1600" b="1"/>
                <a:t>0.911kWh</a:t>
              </a:r>
            </a:p>
          </p:txBody>
        </p:sp>
      </p:grpSp>
      <p:grpSp>
        <p:nvGrpSpPr>
          <p:cNvPr id="6" name="Group 49"/>
          <p:cNvGrpSpPr>
            <a:grpSpLocks/>
          </p:cNvGrpSpPr>
          <p:nvPr/>
        </p:nvGrpSpPr>
        <p:grpSpPr bwMode="auto">
          <a:xfrm>
            <a:off x="4846638" y="2954338"/>
            <a:ext cx="936625" cy="504825"/>
            <a:chOff x="3061" y="2795"/>
            <a:chExt cx="590" cy="318"/>
          </a:xfrm>
        </p:grpSpPr>
        <p:grpSp>
          <p:nvGrpSpPr>
            <p:cNvPr id="7" name="Group 38"/>
            <p:cNvGrpSpPr>
              <a:grpSpLocks/>
            </p:cNvGrpSpPr>
            <p:nvPr/>
          </p:nvGrpSpPr>
          <p:grpSpPr bwMode="auto">
            <a:xfrm>
              <a:off x="3107" y="3023"/>
              <a:ext cx="499" cy="90"/>
              <a:chOff x="340" y="255"/>
              <a:chExt cx="272" cy="91"/>
            </a:xfrm>
          </p:grpSpPr>
          <p:sp>
            <p:nvSpPr>
              <p:cNvPr id="9239" name="Line 39"/>
              <p:cNvSpPr>
                <a:spLocks noChangeShapeType="1"/>
              </p:cNvSpPr>
              <p:nvPr/>
            </p:nvSpPr>
            <p:spPr bwMode="auto">
              <a:xfrm>
                <a:off x="340" y="300"/>
                <a:ext cx="272" cy="0"/>
              </a:xfrm>
              <a:prstGeom prst="line">
                <a:avLst/>
              </a:prstGeom>
              <a:noFill/>
              <a:ln w="25400">
                <a:solidFill>
                  <a:schemeClr val="tx1"/>
                </a:solidFill>
                <a:round/>
                <a:headEnd/>
                <a:tailEnd/>
              </a:ln>
            </p:spPr>
            <p:txBody>
              <a:bodyPr/>
              <a:lstStyle/>
              <a:p>
                <a:endParaRPr lang="en-GB"/>
              </a:p>
            </p:txBody>
          </p:sp>
          <p:sp>
            <p:nvSpPr>
              <p:cNvPr id="9240" name="Line 40"/>
              <p:cNvSpPr>
                <a:spLocks noChangeShapeType="1"/>
              </p:cNvSpPr>
              <p:nvPr/>
            </p:nvSpPr>
            <p:spPr bwMode="auto">
              <a:xfrm>
                <a:off x="340" y="255"/>
                <a:ext cx="0" cy="91"/>
              </a:xfrm>
              <a:prstGeom prst="line">
                <a:avLst/>
              </a:prstGeom>
              <a:noFill/>
              <a:ln w="25400">
                <a:solidFill>
                  <a:schemeClr val="tx1"/>
                </a:solidFill>
                <a:round/>
                <a:headEnd/>
                <a:tailEnd/>
              </a:ln>
            </p:spPr>
            <p:txBody>
              <a:bodyPr/>
              <a:lstStyle/>
              <a:p>
                <a:endParaRPr lang="en-GB"/>
              </a:p>
            </p:txBody>
          </p:sp>
          <p:sp>
            <p:nvSpPr>
              <p:cNvPr id="9241" name="Line 41"/>
              <p:cNvSpPr>
                <a:spLocks noChangeShapeType="1"/>
              </p:cNvSpPr>
              <p:nvPr/>
            </p:nvSpPr>
            <p:spPr bwMode="auto">
              <a:xfrm>
                <a:off x="612" y="255"/>
                <a:ext cx="0" cy="91"/>
              </a:xfrm>
              <a:prstGeom prst="line">
                <a:avLst/>
              </a:prstGeom>
              <a:noFill/>
              <a:ln w="25400">
                <a:solidFill>
                  <a:schemeClr val="tx1"/>
                </a:solidFill>
                <a:round/>
                <a:headEnd/>
                <a:tailEnd/>
              </a:ln>
            </p:spPr>
            <p:txBody>
              <a:bodyPr/>
              <a:lstStyle/>
              <a:p>
                <a:endParaRPr lang="en-GB"/>
              </a:p>
            </p:txBody>
          </p:sp>
        </p:grpSp>
        <p:sp>
          <p:nvSpPr>
            <p:cNvPr id="9238" name="Text Box 42"/>
            <p:cNvSpPr txBox="1">
              <a:spLocks noChangeArrowheads="1"/>
            </p:cNvSpPr>
            <p:nvPr/>
          </p:nvSpPr>
          <p:spPr bwMode="auto">
            <a:xfrm>
              <a:off x="3061" y="2795"/>
              <a:ext cx="590" cy="182"/>
            </a:xfrm>
            <a:prstGeom prst="rect">
              <a:avLst/>
            </a:prstGeom>
            <a:solidFill>
              <a:srgbClr val="C0C0C0">
                <a:alpha val="50195"/>
              </a:srgbClr>
            </a:solidFill>
            <a:ln w="9525">
              <a:solidFill>
                <a:srgbClr val="000000"/>
              </a:solidFill>
              <a:miter lim="800000"/>
              <a:headEnd/>
              <a:tailEnd/>
            </a:ln>
          </p:spPr>
          <p:txBody>
            <a:bodyPr lIns="0" tIns="0" rIns="0" bIns="0"/>
            <a:lstStyle/>
            <a:p>
              <a:pPr algn="ctr"/>
              <a:r>
                <a:rPr lang="en-GB" sz="1600" b="1">
                  <a:latin typeface="Times New Roman" pitchFamily="18" charset="0"/>
                </a:rPr>
                <a:t>1.157kWh</a:t>
              </a:r>
            </a:p>
          </p:txBody>
        </p:sp>
      </p:grpSp>
      <p:grpSp>
        <p:nvGrpSpPr>
          <p:cNvPr id="8" name="Group 48"/>
          <p:cNvGrpSpPr>
            <a:grpSpLocks/>
          </p:cNvGrpSpPr>
          <p:nvPr/>
        </p:nvGrpSpPr>
        <p:grpSpPr bwMode="auto">
          <a:xfrm>
            <a:off x="6570663" y="3711575"/>
            <a:ext cx="1079500" cy="287338"/>
            <a:chOff x="4105" y="3294"/>
            <a:chExt cx="680" cy="181"/>
          </a:xfrm>
        </p:grpSpPr>
        <p:grpSp>
          <p:nvGrpSpPr>
            <p:cNvPr id="9" name="Group 43"/>
            <p:cNvGrpSpPr>
              <a:grpSpLocks/>
            </p:cNvGrpSpPr>
            <p:nvPr/>
          </p:nvGrpSpPr>
          <p:grpSpPr bwMode="auto">
            <a:xfrm>
              <a:off x="4105" y="3339"/>
              <a:ext cx="45" cy="91"/>
              <a:chOff x="340" y="255"/>
              <a:chExt cx="272" cy="91"/>
            </a:xfrm>
          </p:grpSpPr>
          <p:sp>
            <p:nvSpPr>
              <p:cNvPr id="9234" name="Line 44"/>
              <p:cNvSpPr>
                <a:spLocks noChangeShapeType="1"/>
              </p:cNvSpPr>
              <p:nvPr/>
            </p:nvSpPr>
            <p:spPr bwMode="auto">
              <a:xfrm>
                <a:off x="340" y="300"/>
                <a:ext cx="272" cy="0"/>
              </a:xfrm>
              <a:prstGeom prst="line">
                <a:avLst/>
              </a:prstGeom>
              <a:noFill/>
              <a:ln w="25400">
                <a:solidFill>
                  <a:schemeClr val="tx1"/>
                </a:solidFill>
                <a:round/>
                <a:headEnd/>
                <a:tailEnd/>
              </a:ln>
            </p:spPr>
            <p:txBody>
              <a:bodyPr/>
              <a:lstStyle/>
              <a:p>
                <a:endParaRPr lang="en-GB"/>
              </a:p>
            </p:txBody>
          </p:sp>
          <p:sp>
            <p:nvSpPr>
              <p:cNvPr id="9235" name="Line 45"/>
              <p:cNvSpPr>
                <a:spLocks noChangeShapeType="1"/>
              </p:cNvSpPr>
              <p:nvPr/>
            </p:nvSpPr>
            <p:spPr bwMode="auto">
              <a:xfrm>
                <a:off x="340" y="255"/>
                <a:ext cx="0" cy="91"/>
              </a:xfrm>
              <a:prstGeom prst="line">
                <a:avLst/>
              </a:prstGeom>
              <a:noFill/>
              <a:ln w="25400">
                <a:solidFill>
                  <a:schemeClr val="tx1"/>
                </a:solidFill>
                <a:round/>
                <a:headEnd/>
                <a:tailEnd/>
              </a:ln>
            </p:spPr>
            <p:txBody>
              <a:bodyPr/>
              <a:lstStyle/>
              <a:p>
                <a:endParaRPr lang="en-GB"/>
              </a:p>
            </p:txBody>
          </p:sp>
          <p:sp>
            <p:nvSpPr>
              <p:cNvPr id="9236" name="Line 46"/>
              <p:cNvSpPr>
                <a:spLocks noChangeShapeType="1"/>
              </p:cNvSpPr>
              <p:nvPr/>
            </p:nvSpPr>
            <p:spPr bwMode="auto">
              <a:xfrm>
                <a:off x="612" y="255"/>
                <a:ext cx="0" cy="91"/>
              </a:xfrm>
              <a:prstGeom prst="line">
                <a:avLst/>
              </a:prstGeom>
              <a:noFill/>
              <a:ln w="25400">
                <a:solidFill>
                  <a:schemeClr val="tx1"/>
                </a:solidFill>
                <a:round/>
                <a:headEnd/>
                <a:tailEnd/>
              </a:ln>
            </p:spPr>
            <p:txBody>
              <a:bodyPr/>
              <a:lstStyle/>
              <a:p>
                <a:endParaRPr lang="en-GB"/>
              </a:p>
            </p:txBody>
          </p:sp>
        </p:grpSp>
        <p:sp>
          <p:nvSpPr>
            <p:cNvPr id="9233" name="Text Box 47"/>
            <p:cNvSpPr txBox="1">
              <a:spLocks noChangeArrowheads="1"/>
            </p:cNvSpPr>
            <p:nvPr/>
          </p:nvSpPr>
          <p:spPr bwMode="auto">
            <a:xfrm>
              <a:off x="4195" y="3294"/>
              <a:ext cx="590" cy="181"/>
            </a:xfrm>
            <a:prstGeom prst="rect">
              <a:avLst/>
            </a:prstGeom>
            <a:solidFill>
              <a:srgbClr val="C0C0C0"/>
            </a:solidFill>
            <a:ln w="9525">
              <a:solidFill>
                <a:srgbClr val="000000"/>
              </a:solidFill>
              <a:miter lim="800000"/>
              <a:headEnd/>
              <a:tailEnd/>
            </a:ln>
          </p:spPr>
          <p:txBody>
            <a:bodyPr lIns="0" tIns="0" rIns="0" bIns="0"/>
            <a:lstStyle/>
            <a:p>
              <a:pPr algn="ctr"/>
              <a:r>
                <a:rPr lang="en-GB" sz="1600" b="1">
                  <a:latin typeface="Times New Roman" pitchFamily="18" charset="0"/>
                </a:rPr>
                <a:t>0.083kWh</a:t>
              </a:r>
            </a:p>
          </p:txBody>
        </p:sp>
      </p:grpSp>
      <p:sp>
        <p:nvSpPr>
          <p:cNvPr id="20511" name="Line 31"/>
          <p:cNvSpPr>
            <a:spLocks noChangeShapeType="1"/>
          </p:cNvSpPr>
          <p:nvPr/>
        </p:nvSpPr>
        <p:spPr bwMode="auto">
          <a:xfrm flipV="1">
            <a:off x="1403350" y="1773238"/>
            <a:ext cx="2286000" cy="2770187"/>
          </a:xfrm>
          <a:prstGeom prst="line">
            <a:avLst/>
          </a:prstGeom>
          <a:noFill/>
          <a:ln w="38100">
            <a:solidFill>
              <a:schemeClr val="tx1"/>
            </a:solidFill>
            <a:round/>
            <a:headEnd/>
            <a:tailEnd type="triangle" w="med" len="med"/>
          </a:ln>
        </p:spPr>
        <p:txBody>
          <a:bodyPr/>
          <a:lstStyle/>
          <a:p>
            <a:endParaRPr lang="en-GB"/>
          </a:p>
        </p:txBody>
      </p:sp>
      <p:sp>
        <p:nvSpPr>
          <p:cNvPr id="20512" name="Line 32"/>
          <p:cNvSpPr>
            <a:spLocks noChangeShapeType="1"/>
          </p:cNvSpPr>
          <p:nvPr/>
        </p:nvSpPr>
        <p:spPr bwMode="auto">
          <a:xfrm flipV="1">
            <a:off x="3924300" y="1989138"/>
            <a:ext cx="979488" cy="2862262"/>
          </a:xfrm>
          <a:prstGeom prst="line">
            <a:avLst/>
          </a:prstGeom>
          <a:noFill/>
          <a:ln w="38100">
            <a:solidFill>
              <a:schemeClr val="tx1"/>
            </a:solidFill>
            <a:round/>
            <a:headEnd/>
            <a:tailEnd type="triangle" w="med" len="med"/>
          </a:ln>
        </p:spPr>
        <p:txBody>
          <a:bodyPr/>
          <a:lstStyle/>
          <a:p>
            <a:endParaRPr lang="en-GB"/>
          </a:p>
        </p:txBody>
      </p:sp>
      <p:sp>
        <p:nvSpPr>
          <p:cNvPr id="20513" name="Line 33"/>
          <p:cNvSpPr>
            <a:spLocks noChangeShapeType="1"/>
          </p:cNvSpPr>
          <p:nvPr/>
        </p:nvSpPr>
        <p:spPr bwMode="auto">
          <a:xfrm flipV="1">
            <a:off x="5003800" y="1773238"/>
            <a:ext cx="73025" cy="3332162"/>
          </a:xfrm>
          <a:prstGeom prst="line">
            <a:avLst/>
          </a:prstGeom>
          <a:noFill/>
          <a:ln w="38100">
            <a:solidFill>
              <a:schemeClr val="tx1"/>
            </a:solidFill>
            <a:round/>
            <a:headEnd/>
            <a:tailEnd type="triangle" w="med" len="med"/>
          </a:ln>
        </p:spPr>
        <p:txBody>
          <a:bodyPr/>
          <a:lstStyle/>
          <a:p>
            <a:endParaRPr lang="en-GB"/>
          </a:p>
        </p:txBody>
      </p:sp>
      <p:sp>
        <p:nvSpPr>
          <p:cNvPr id="20514" name="Line 34"/>
          <p:cNvSpPr>
            <a:spLocks noChangeShapeType="1"/>
          </p:cNvSpPr>
          <p:nvPr/>
        </p:nvSpPr>
        <p:spPr bwMode="auto">
          <a:xfrm flipV="1">
            <a:off x="5651500" y="1989138"/>
            <a:ext cx="881063" cy="3744912"/>
          </a:xfrm>
          <a:prstGeom prst="line">
            <a:avLst/>
          </a:prstGeom>
          <a:noFill/>
          <a:ln w="38100">
            <a:solidFill>
              <a:schemeClr val="tx1"/>
            </a:solidFill>
            <a:round/>
            <a:headEnd/>
            <a:tailEnd type="triangle" w="med" len="med"/>
          </a:ln>
        </p:spPr>
        <p:txBody>
          <a:bodyPr/>
          <a:lstStyle/>
          <a:p>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2495"/>
                                        </p:tgtEl>
                                        <p:attrNameLst>
                                          <p:attrName>style.visibility</p:attrName>
                                        </p:attrNameLst>
                                      </p:cBhvr>
                                      <p:to>
                                        <p:strVal val="visible"/>
                                      </p:to>
                                    </p:set>
                                    <p:animEffect transition="in" filter="dissolve">
                                      <p:cBhvr>
                                        <p:cTn id="7" dur="500"/>
                                        <p:tgtEl>
                                          <p:spTgt spid="6249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2468"/>
                                        </p:tgtEl>
                                        <p:attrNameLst>
                                          <p:attrName>style.visibility</p:attrName>
                                        </p:attrNameLst>
                                      </p:cBhvr>
                                      <p:to>
                                        <p:strVal val="visible"/>
                                      </p:to>
                                    </p:set>
                                    <p:animEffect transition="in" filter="dissolve">
                                      <p:cBhvr>
                                        <p:cTn id="10" dur="500"/>
                                        <p:tgtEl>
                                          <p:spTgt spid="6246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2467">
                                            <p:txEl>
                                              <p:pRg st="0" end="0"/>
                                            </p:txEl>
                                          </p:spTgt>
                                        </p:tgtEl>
                                        <p:attrNameLst>
                                          <p:attrName>style.visibility</p:attrName>
                                        </p:attrNameLst>
                                      </p:cBhvr>
                                      <p:to>
                                        <p:strVal val="visible"/>
                                      </p:to>
                                    </p:set>
                                    <p:animEffect transition="in" filter="dissolve">
                                      <p:cBhvr>
                                        <p:cTn id="15" dur="500"/>
                                        <p:tgtEl>
                                          <p:spTgt spid="62467">
                                            <p:txEl>
                                              <p:pRg st="0" end="0"/>
                                            </p:txEl>
                                          </p:spTgt>
                                        </p:tgtEl>
                                      </p:cBhvr>
                                    </p:animEffect>
                                  </p:childTnLst>
                                </p:cTn>
                              </p:par>
                            </p:childTnLst>
                          </p:cTn>
                        </p:par>
                        <p:par>
                          <p:cTn id="16" fill="hold">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20511"/>
                                        </p:tgtEl>
                                        <p:attrNameLst>
                                          <p:attrName>style.visibility</p:attrName>
                                        </p:attrNameLst>
                                      </p:cBhvr>
                                      <p:to>
                                        <p:strVal val="visible"/>
                                      </p:to>
                                    </p:set>
                                    <p:animEffect transition="in" filter="dissolve">
                                      <p:cBhvr>
                                        <p:cTn id="19" dur="500"/>
                                        <p:tgtEl>
                                          <p:spTgt spid="20511"/>
                                        </p:tgtEl>
                                      </p:cBhvr>
                                    </p:animEffect>
                                  </p:childTnLst>
                                </p:cTn>
                              </p:par>
                            </p:childTnLst>
                          </p:cTn>
                        </p:par>
                        <p:par>
                          <p:cTn id="20" fill="hold">
                            <p:stCondLst>
                              <p:cond delay="1000"/>
                            </p:stCondLst>
                            <p:childTnLst>
                              <p:par>
                                <p:cTn id="21" presetID="9"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ssolv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62467">
                                            <p:txEl>
                                              <p:pRg st="1" end="1"/>
                                            </p:txEl>
                                          </p:spTgt>
                                        </p:tgtEl>
                                        <p:attrNameLst>
                                          <p:attrName>style.visibility</p:attrName>
                                        </p:attrNameLst>
                                      </p:cBhvr>
                                      <p:to>
                                        <p:strVal val="visible"/>
                                      </p:to>
                                    </p:set>
                                    <p:animEffect transition="in" filter="dissolve">
                                      <p:cBhvr>
                                        <p:cTn id="28" dur="500"/>
                                        <p:tgtEl>
                                          <p:spTgt spid="62467">
                                            <p:txEl>
                                              <p:pRg st="1" end="1"/>
                                            </p:txEl>
                                          </p:spTgt>
                                        </p:tgtEl>
                                      </p:cBhvr>
                                    </p:animEffect>
                                  </p:childTnLst>
                                </p:cTn>
                              </p:par>
                              <p:par>
                                <p:cTn id="29" presetID="9" presetClass="exit" presetSubtype="0" fill="hold" grpId="1" nodeType="withEffect">
                                  <p:stCondLst>
                                    <p:cond delay="0"/>
                                  </p:stCondLst>
                                  <p:childTnLst>
                                    <p:animEffect transition="out" filter="dissolve">
                                      <p:cBhvr>
                                        <p:cTn id="30" dur="500"/>
                                        <p:tgtEl>
                                          <p:spTgt spid="20511"/>
                                        </p:tgtEl>
                                      </p:cBhvr>
                                    </p:animEffect>
                                    <p:set>
                                      <p:cBhvr>
                                        <p:cTn id="31" dur="1" fill="hold">
                                          <p:stCondLst>
                                            <p:cond delay="499"/>
                                          </p:stCondLst>
                                        </p:cTn>
                                        <p:tgtEl>
                                          <p:spTgt spid="20511"/>
                                        </p:tgtEl>
                                        <p:attrNameLst>
                                          <p:attrName>style.visibility</p:attrName>
                                        </p:attrNameLst>
                                      </p:cBhvr>
                                      <p:to>
                                        <p:strVal val="hidden"/>
                                      </p:to>
                                    </p:set>
                                  </p:childTnLst>
                                </p:cTn>
                              </p:par>
                            </p:childTnLst>
                          </p:cTn>
                        </p:par>
                        <p:par>
                          <p:cTn id="32" fill="hold">
                            <p:stCondLst>
                              <p:cond delay="500"/>
                            </p:stCondLst>
                            <p:childTnLst>
                              <p:par>
                                <p:cTn id="33" presetID="9" presetClass="entr" presetSubtype="0" fill="hold" grpId="0" nodeType="afterEffect">
                                  <p:stCondLst>
                                    <p:cond delay="0"/>
                                  </p:stCondLst>
                                  <p:childTnLst>
                                    <p:set>
                                      <p:cBhvr>
                                        <p:cTn id="34" dur="1" fill="hold">
                                          <p:stCondLst>
                                            <p:cond delay="0"/>
                                          </p:stCondLst>
                                        </p:cTn>
                                        <p:tgtEl>
                                          <p:spTgt spid="20512"/>
                                        </p:tgtEl>
                                        <p:attrNameLst>
                                          <p:attrName>style.visibility</p:attrName>
                                        </p:attrNameLst>
                                      </p:cBhvr>
                                      <p:to>
                                        <p:strVal val="visible"/>
                                      </p:to>
                                    </p:set>
                                    <p:animEffect transition="in" filter="dissolve">
                                      <p:cBhvr>
                                        <p:cTn id="35" dur="500"/>
                                        <p:tgtEl>
                                          <p:spTgt spid="20512"/>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62467">
                                            <p:txEl>
                                              <p:pRg st="2" end="2"/>
                                            </p:txEl>
                                          </p:spTgt>
                                        </p:tgtEl>
                                        <p:attrNameLst>
                                          <p:attrName>style.visibility</p:attrName>
                                        </p:attrNameLst>
                                      </p:cBhvr>
                                      <p:to>
                                        <p:strVal val="visible"/>
                                      </p:to>
                                    </p:set>
                                    <p:animEffect transition="in" filter="dissolve">
                                      <p:cBhvr>
                                        <p:cTn id="40" dur="500"/>
                                        <p:tgtEl>
                                          <p:spTgt spid="62467">
                                            <p:txEl>
                                              <p:pRg st="2" end="2"/>
                                            </p:txEl>
                                          </p:spTgt>
                                        </p:tgtEl>
                                      </p:cBhvr>
                                    </p:animEffect>
                                  </p:childTnLst>
                                </p:cTn>
                              </p:par>
                              <p:par>
                                <p:cTn id="41" presetID="9" presetClass="exit" presetSubtype="0" fill="hold" grpId="1" nodeType="withEffect">
                                  <p:stCondLst>
                                    <p:cond delay="0"/>
                                  </p:stCondLst>
                                  <p:childTnLst>
                                    <p:animEffect transition="out" filter="dissolve">
                                      <p:cBhvr>
                                        <p:cTn id="42" dur="500"/>
                                        <p:tgtEl>
                                          <p:spTgt spid="20512"/>
                                        </p:tgtEl>
                                      </p:cBhvr>
                                    </p:animEffect>
                                    <p:set>
                                      <p:cBhvr>
                                        <p:cTn id="43" dur="1" fill="hold">
                                          <p:stCondLst>
                                            <p:cond delay="499"/>
                                          </p:stCondLst>
                                        </p:cTn>
                                        <p:tgtEl>
                                          <p:spTgt spid="20512"/>
                                        </p:tgtEl>
                                        <p:attrNameLst>
                                          <p:attrName>style.visibility</p:attrName>
                                        </p:attrNameLst>
                                      </p:cBhvr>
                                      <p:to>
                                        <p:strVal val="hidden"/>
                                      </p:to>
                                    </p:set>
                                  </p:childTnLst>
                                </p:cTn>
                              </p:par>
                            </p:childTnLst>
                          </p:cTn>
                        </p:par>
                        <p:par>
                          <p:cTn id="44" fill="hold">
                            <p:stCondLst>
                              <p:cond delay="500"/>
                            </p:stCondLst>
                            <p:childTnLst>
                              <p:par>
                                <p:cTn id="45" presetID="9" presetClass="entr" presetSubtype="0" fill="hold" grpId="0" nodeType="afterEffect">
                                  <p:stCondLst>
                                    <p:cond delay="0"/>
                                  </p:stCondLst>
                                  <p:childTnLst>
                                    <p:set>
                                      <p:cBhvr>
                                        <p:cTn id="46" dur="1" fill="hold">
                                          <p:stCondLst>
                                            <p:cond delay="0"/>
                                          </p:stCondLst>
                                        </p:cTn>
                                        <p:tgtEl>
                                          <p:spTgt spid="20513"/>
                                        </p:tgtEl>
                                        <p:attrNameLst>
                                          <p:attrName>style.visibility</p:attrName>
                                        </p:attrNameLst>
                                      </p:cBhvr>
                                      <p:to>
                                        <p:strVal val="visible"/>
                                      </p:to>
                                    </p:set>
                                    <p:animEffect transition="in" filter="dissolve">
                                      <p:cBhvr>
                                        <p:cTn id="47" dur="500"/>
                                        <p:tgtEl>
                                          <p:spTgt spid="20513"/>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62467">
                                            <p:txEl>
                                              <p:pRg st="3" end="3"/>
                                            </p:txEl>
                                          </p:spTgt>
                                        </p:tgtEl>
                                        <p:attrNameLst>
                                          <p:attrName>style.visibility</p:attrName>
                                        </p:attrNameLst>
                                      </p:cBhvr>
                                      <p:to>
                                        <p:strVal val="visible"/>
                                      </p:to>
                                    </p:set>
                                    <p:animEffect transition="in" filter="dissolve">
                                      <p:cBhvr>
                                        <p:cTn id="52" dur="500"/>
                                        <p:tgtEl>
                                          <p:spTgt spid="62467">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dissolve">
                                      <p:cBhvr>
                                        <p:cTn id="57" dur="500"/>
                                        <p:tgtEl>
                                          <p:spTgt spid="4"/>
                                        </p:tgtEl>
                                      </p:cBhvr>
                                    </p:animEffect>
                                  </p:childTnLst>
                                </p:cTn>
                              </p:par>
                              <p:par>
                                <p:cTn id="58" presetID="9" presetClass="exit" presetSubtype="0" fill="hold" grpId="1" nodeType="withEffect">
                                  <p:stCondLst>
                                    <p:cond delay="0"/>
                                  </p:stCondLst>
                                  <p:childTnLst>
                                    <p:animEffect transition="out" filter="dissolve">
                                      <p:cBhvr>
                                        <p:cTn id="59" dur="500"/>
                                        <p:tgtEl>
                                          <p:spTgt spid="20513"/>
                                        </p:tgtEl>
                                      </p:cBhvr>
                                    </p:animEffect>
                                    <p:set>
                                      <p:cBhvr>
                                        <p:cTn id="60" dur="1" fill="hold">
                                          <p:stCondLst>
                                            <p:cond delay="499"/>
                                          </p:stCondLst>
                                        </p:cTn>
                                        <p:tgtEl>
                                          <p:spTgt spid="20513"/>
                                        </p:tgtEl>
                                        <p:attrNameLst>
                                          <p:attrName>style.visibility</p:attrName>
                                        </p:attrNameLst>
                                      </p:cBhvr>
                                      <p:to>
                                        <p:strVal val="hidden"/>
                                      </p:to>
                                    </p:set>
                                  </p:childTnLst>
                                </p:cTn>
                              </p:par>
                            </p:childTnLst>
                          </p:cTn>
                        </p:par>
                        <p:par>
                          <p:cTn id="61" fill="hold">
                            <p:stCondLst>
                              <p:cond delay="500"/>
                            </p:stCondLst>
                            <p:childTnLst>
                              <p:par>
                                <p:cTn id="62" presetID="9" presetClass="entr" presetSubtype="0" fill="hold" nodeType="after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dissolve">
                                      <p:cBhvr>
                                        <p:cTn id="64" dur="500"/>
                                        <p:tgtEl>
                                          <p:spTgt spid="6"/>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62467">
                                            <p:txEl>
                                              <p:pRg st="4" end="4"/>
                                            </p:txEl>
                                          </p:spTgt>
                                        </p:tgtEl>
                                        <p:attrNameLst>
                                          <p:attrName>style.visibility</p:attrName>
                                        </p:attrNameLst>
                                      </p:cBhvr>
                                      <p:to>
                                        <p:strVal val="visible"/>
                                      </p:to>
                                    </p:set>
                                    <p:animEffect transition="in" filter="dissolve">
                                      <p:cBhvr>
                                        <p:cTn id="69" dur="500"/>
                                        <p:tgtEl>
                                          <p:spTgt spid="62467">
                                            <p:txEl>
                                              <p:pRg st="4" end="4"/>
                                            </p:txEl>
                                          </p:spTgt>
                                        </p:tgtEl>
                                      </p:cBhvr>
                                    </p:animEffect>
                                  </p:childTnLst>
                                </p:cTn>
                              </p:par>
                            </p:childTnLst>
                          </p:cTn>
                        </p:par>
                        <p:par>
                          <p:cTn id="70" fill="hold">
                            <p:stCondLst>
                              <p:cond delay="500"/>
                            </p:stCondLst>
                            <p:childTnLst>
                              <p:par>
                                <p:cTn id="71" presetID="9" presetClass="entr" presetSubtype="0" fill="hold" nodeType="afterEffect">
                                  <p:stCondLst>
                                    <p:cond delay="1000"/>
                                  </p:stCondLst>
                                  <p:childTnLst>
                                    <p:set>
                                      <p:cBhvr>
                                        <p:cTn id="72" dur="1" fill="hold">
                                          <p:stCondLst>
                                            <p:cond delay="0"/>
                                          </p:stCondLst>
                                        </p:cTn>
                                        <p:tgtEl>
                                          <p:spTgt spid="62467">
                                            <p:txEl>
                                              <p:pRg st="5" end="5"/>
                                            </p:txEl>
                                          </p:spTgt>
                                        </p:tgtEl>
                                        <p:attrNameLst>
                                          <p:attrName>style.visibility</p:attrName>
                                        </p:attrNameLst>
                                      </p:cBhvr>
                                      <p:to>
                                        <p:strVal val="visible"/>
                                      </p:to>
                                    </p:set>
                                    <p:animEffect transition="in" filter="dissolve">
                                      <p:cBhvr>
                                        <p:cTn id="73" dur="500"/>
                                        <p:tgtEl>
                                          <p:spTgt spid="62467">
                                            <p:txEl>
                                              <p:pRg st="5" end="5"/>
                                            </p:txEl>
                                          </p:spTgt>
                                        </p:tgtEl>
                                      </p:cBhvr>
                                    </p:animEffect>
                                  </p:childTnLst>
                                </p:cTn>
                              </p:par>
                            </p:childTnLst>
                          </p:cTn>
                        </p:par>
                        <p:par>
                          <p:cTn id="74" fill="hold">
                            <p:stCondLst>
                              <p:cond delay="2000"/>
                            </p:stCondLst>
                            <p:childTnLst>
                              <p:par>
                                <p:cTn id="75" presetID="9" presetClass="entr" presetSubtype="0" fill="hold" grpId="0" nodeType="afterEffect">
                                  <p:stCondLst>
                                    <p:cond delay="0"/>
                                  </p:stCondLst>
                                  <p:childTnLst>
                                    <p:set>
                                      <p:cBhvr>
                                        <p:cTn id="76" dur="1" fill="hold">
                                          <p:stCondLst>
                                            <p:cond delay="0"/>
                                          </p:stCondLst>
                                        </p:cTn>
                                        <p:tgtEl>
                                          <p:spTgt spid="20514"/>
                                        </p:tgtEl>
                                        <p:attrNameLst>
                                          <p:attrName>style.visibility</p:attrName>
                                        </p:attrNameLst>
                                      </p:cBhvr>
                                      <p:to>
                                        <p:strVal val="visible"/>
                                      </p:to>
                                    </p:set>
                                    <p:animEffect transition="in" filter="dissolve">
                                      <p:cBhvr>
                                        <p:cTn id="77" dur="500"/>
                                        <p:tgtEl>
                                          <p:spTgt spid="20514"/>
                                        </p:tgtEl>
                                      </p:cBhvr>
                                    </p:animEffect>
                                  </p:childTnLst>
                                </p:cTn>
                              </p:par>
                            </p:childTnLst>
                          </p:cTn>
                        </p:par>
                        <p:par>
                          <p:cTn id="78" fill="hold">
                            <p:stCondLst>
                              <p:cond delay="2500"/>
                            </p:stCondLst>
                            <p:childTnLst>
                              <p:par>
                                <p:cTn id="79" presetID="9" presetClass="entr" presetSubtype="0" fill="hold"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dissolve">
                                      <p:cBhvr>
                                        <p:cTn id="81" dur="500"/>
                                        <p:tgtEl>
                                          <p:spTgt spid="8"/>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xit" presetSubtype="0" fill="hold" grpId="1" nodeType="clickEffect">
                                  <p:stCondLst>
                                    <p:cond delay="0"/>
                                  </p:stCondLst>
                                  <p:childTnLst>
                                    <p:animEffect transition="out" filter="dissolve">
                                      <p:cBhvr>
                                        <p:cTn id="85" dur="500"/>
                                        <p:tgtEl>
                                          <p:spTgt spid="20514"/>
                                        </p:tgtEl>
                                      </p:cBhvr>
                                    </p:animEffect>
                                    <p:set>
                                      <p:cBhvr>
                                        <p:cTn id="86" dur="1" fill="hold">
                                          <p:stCondLst>
                                            <p:cond delay="499"/>
                                          </p:stCondLst>
                                        </p:cTn>
                                        <p:tgtEl>
                                          <p:spTgt spid="205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2495" grpId="0"/>
      <p:bldP spid="62468" grpId="0"/>
      <p:bldP spid="20511" grpId="0" animBg="1"/>
      <p:bldP spid="20511" grpId="1" animBg="1"/>
      <p:bldP spid="20512" grpId="0" animBg="1"/>
      <p:bldP spid="20512" grpId="1" animBg="1"/>
      <p:bldP spid="20513" grpId="0" animBg="1"/>
      <p:bldP spid="20513" grpId="1" animBg="1"/>
      <p:bldP spid="20514" grpId="0" animBg="1"/>
      <p:bldP spid="20514"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reeform 26"/>
          <p:cNvSpPr>
            <a:spLocks/>
          </p:cNvSpPr>
          <p:nvPr/>
        </p:nvSpPr>
        <p:spPr bwMode="auto">
          <a:xfrm>
            <a:off x="1984375" y="2852738"/>
            <a:ext cx="1427163" cy="1658937"/>
          </a:xfrm>
          <a:custGeom>
            <a:avLst/>
            <a:gdLst>
              <a:gd name="T0" fmla="*/ 0 w 899"/>
              <a:gd name="T1" fmla="*/ 2147483647 h 1045"/>
              <a:gd name="T2" fmla="*/ 0 w 899"/>
              <a:gd name="T3" fmla="*/ 2147483647 h 1045"/>
              <a:gd name="T4" fmla="*/ 2147483647 w 899"/>
              <a:gd name="T5" fmla="*/ 2147483647 h 1045"/>
              <a:gd name="T6" fmla="*/ 2147483647 w 899"/>
              <a:gd name="T7" fmla="*/ 2147483647 h 1045"/>
              <a:gd name="T8" fmla="*/ 2147483647 w 899"/>
              <a:gd name="T9" fmla="*/ 2147483647 h 1045"/>
              <a:gd name="T10" fmla="*/ 2147483647 w 899"/>
              <a:gd name="T11" fmla="*/ 2147483647 h 1045"/>
              <a:gd name="T12" fmla="*/ 2147483647 w 899"/>
              <a:gd name="T13" fmla="*/ 2147483647 h 1045"/>
              <a:gd name="T14" fmla="*/ 2147483647 w 899"/>
              <a:gd name="T15" fmla="*/ 2147483647 h 1045"/>
              <a:gd name="T16" fmla="*/ 2147483647 w 899"/>
              <a:gd name="T17" fmla="*/ 2147483647 h 1045"/>
              <a:gd name="T18" fmla="*/ 2147483647 w 899"/>
              <a:gd name="T19" fmla="*/ 2147483647 h 1045"/>
              <a:gd name="T20" fmla="*/ 2147483647 w 899"/>
              <a:gd name="T21" fmla="*/ 2147483647 h 1045"/>
              <a:gd name="T22" fmla="*/ 2147483647 w 899"/>
              <a:gd name="T23" fmla="*/ 2147483647 h 1045"/>
              <a:gd name="T24" fmla="*/ 0 w 899"/>
              <a:gd name="T25" fmla="*/ 2147483647 h 10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9"/>
              <a:gd name="T40" fmla="*/ 0 h 1045"/>
              <a:gd name="T41" fmla="*/ 899 w 899"/>
              <a:gd name="T42" fmla="*/ 1045 h 10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9" h="1045">
                <a:moveTo>
                  <a:pt x="0" y="1045"/>
                </a:moveTo>
                <a:lnTo>
                  <a:pt x="0" y="319"/>
                </a:lnTo>
                <a:cubicBezTo>
                  <a:pt x="4" y="172"/>
                  <a:pt x="11" y="201"/>
                  <a:pt x="25" y="165"/>
                </a:cubicBezTo>
                <a:cubicBezTo>
                  <a:pt x="39" y="129"/>
                  <a:pt x="57" y="122"/>
                  <a:pt x="83" y="103"/>
                </a:cubicBezTo>
                <a:cubicBezTo>
                  <a:pt x="109" y="84"/>
                  <a:pt x="116" y="67"/>
                  <a:pt x="181" y="51"/>
                </a:cubicBezTo>
                <a:cubicBezTo>
                  <a:pt x="246" y="35"/>
                  <a:pt x="395" y="10"/>
                  <a:pt x="474" y="5"/>
                </a:cubicBezTo>
                <a:cubicBezTo>
                  <a:pt x="553" y="0"/>
                  <a:pt x="603" y="7"/>
                  <a:pt x="657" y="19"/>
                </a:cubicBezTo>
                <a:cubicBezTo>
                  <a:pt x="711" y="31"/>
                  <a:pt x="764" y="56"/>
                  <a:pt x="799" y="77"/>
                </a:cubicBezTo>
                <a:cubicBezTo>
                  <a:pt x="834" y="98"/>
                  <a:pt x="854" y="125"/>
                  <a:pt x="867" y="145"/>
                </a:cubicBezTo>
                <a:lnTo>
                  <a:pt x="879" y="197"/>
                </a:lnTo>
                <a:lnTo>
                  <a:pt x="893" y="313"/>
                </a:lnTo>
                <a:lnTo>
                  <a:pt x="899" y="1045"/>
                </a:lnTo>
                <a:lnTo>
                  <a:pt x="0" y="1045"/>
                </a:lnTo>
                <a:close/>
              </a:path>
            </a:pathLst>
          </a:custGeom>
          <a:gradFill rotWithShape="1">
            <a:gsLst>
              <a:gs pos="0">
                <a:srgbClr val="FF0066"/>
              </a:gs>
              <a:gs pos="100000">
                <a:srgbClr val="CCFFFF"/>
              </a:gs>
            </a:gsLst>
            <a:lin ang="5400000" scaled="1"/>
          </a:gradFill>
          <a:ln w="19050">
            <a:noFill/>
            <a:round/>
            <a:headEnd/>
            <a:tailEnd/>
          </a:ln>
        </p:spPr>
        <p:txBody>
          <a:bodyPr/>
          <a:lstStyle/>
          <a:p>
            <a:endParaRPr lang="en-GB"/>
          </a:p>
        </p:txBody>
      </p:sp>
      <p:sp>
        <p:nvSpPr>
          <p:cNvPr id="53251" name="Rectangle 33"/>
          <p:cNvSpPr>
            <a:spLocks noChangeArrowheads="1"/>
          </p:cNvSpPr>
          <p:nvPr/>
        </p:nvSpPr>
        <p:spPr bwMode="auto">
          <a:xfrm>
            <a:off x="1984375" y="4508500"/>
            <a:ext cx="1439863" cy="1225550"/>
          </a:xfrm>
          <a:prstGeom prst="rect">
            <a:avLst/>
          </a:prstGeom>
          <a:gradFill rotWithShape="1">
            <a:gsLst>
              <a:gs pos="0">
                <a:srgbClr val="CCFFFF"/>
              </a:gs>
              <a:gs pos="100000">
                <a:srgbClr val="66FFFF"/>
              </a:gs>
            </a:gsLst>
            <a:lin ang="5400000" scaled="1"/>
          </a:gradFill>
          <a:ln w="9525">
            <a:noFill/>
            <a:miter lim="800000"/>
            <a:headEnd/>
            <a:tailEnd/>
          </a:ln>
        </p:spPr>
        <p:txBody>
          <a:bodyPr wrap="none" anchor="ctr"/>
          <a:lstStyle/>
          <a:p>
            <a:endParaRPr lang="en-US"/>
          </a:p>
        </p:txBody>
      </p:sp>
      <p:sp>
        <p:nvSpPr>
          <p:cNvPr id="53252" name="Text Box 2"/>
          <p:cNvSpPr txBox="1">
            <a:spLocks noChangeArrowheads="1"/>
          </p:cNvSpPr>
          <p:nvPr/>
        </p:nvSpPr>
        <p:spPr bwMode="auto">
          <a:xfrm>
            <a:off x="0" y="0"/>
            <a:ext cx="9144000" cy="476250"/>
          </a:xfrm>
          <a:prstGeom prst="rect">
            <a:avLst/>
          </a:prstGeom>
          <a:solidFill>
            <a:srgbClr val="FF0000"/>
          </a:solidFill>
          <a:ln w="15875">
            <a:noFill/>
            <a:miter lim="800000"/>
            <a:headEnd/>
            <a:tailEnd/>
          </a:ln>
        </p:spPr>
        <p:txBody>
          <a:bodyPr/>
          <a:lstStyle/>
          <a:p>
            <a:pPr algn="ctr" eaLnBrk="0" hangingPunct="0"/>
            <a:r>
              <a:rPr lang="en-GB" sz="2800" b="1">
                <a:solidFill>
                  <a:schemeClr val="bg1"/>
                </a:solidFill>
                <a:latin typeface="Times New Roman" pitchFamily="18" charset="0"/>
                <a:ea typeface="SimSun" pitchFamily="2" charset="-122"/>
              </a:rPr>
              <a:t>Technical Issues requiring awareness raising:</a:t>
            </a:r>
          </a:p>
        </p:txBody>
      </p:sp>
      <p:sp>
        <p:nvSpPr>
          <p:cNvPr id="107545" name="Freeform 25"/>
          <p:cNvSpPr>
            <a:spLocks/>
          </p:cNvSpPr>
          <p:nvPr/>
        </p:nvSpPr>
        <p:spPr bwMode="auto">
          <a:xfrm>
            <a:off x="1984375" y="2852738"/>
            <a:ext cx="1427163" cy="1658937"/>
          </a:xfrm>
          <a:custGeom>
            <a:avLst/>
            <a:gdLst>
              <a:gd name="T0" fmla="*/ 0 w 899"/>
              <a:gd name="T1" fmla="*/ 2147483647 h 1045"/>
              <a:gd name="T2" fmla="*/ 0 w 899"/>
              <a:gd name="T3" fmla="*/ 2147483647 h 1045"/>
              <a:gd name="T4" fmla="*/ 2147483647 w 899"/>
              <a:gd name="T5" fmla="*/ 2147483647 h 1045"/>
              <a:gd name="T6" fmla="*/ 2147483647 w 899"/>
              <a:gd name="T7" fmla="*/ 2147483647 h 1045"/>
              <a:gd name="T8" fmla="*/ 2147483647 w 899"/>
              <a:gd name="T9" fmla="*/ 2147483647 h 1045"/>
              <a:gd name="T10" fmla="*/ 2147483647 w 899"/>
              <a:gd name="T11" fmla="*/ 2147483647 h 1045"/>
              <a:gd name="T12" fmla="*/ 2147483647 w 899"/>
              <a:gd name="T13" fmla="*/ 2147483647 h 1045"/>
              <a:gd name="T14" fmla="*/ 2147483647 w 899"/>
              <a:gd name="T15" fmla="*/ 2147483647 h 1045"/>
              <a:gd name="T16" fmla="*/ 2147483647 w 899"/>
              <a:gd name="T17" fmla="*/ 2147483647 h 1045"/>
              <a:gd name="T18" fmla="*/ 2147483647 w 899"/>
              <a:gd name="T19" fmla="*/ 2147483647 h 1045"/>
              <a:gd name="T20" fmla="*/ 2147483647 w 899"/>
              <a:gd name="T21" fmla="*/ 2147483647 h 1045"/>
              <a:gd name="T22" fmla="*/ 2147483647 w 899"/>
              <a:gd name="T23" fmla="*/ 2147483647 h 1045"/>
              <a:gd name="T24" fmla="*/ 0 w 899"/>
              <a:gd name="T25" fmla="*/ 2147483647 h 10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9"/>
              <a:gd name="T40" fmla="*/ 0 h 1045"/>
              <a:gd name="T41" fmla="*/ 899 w 899"/>
              <a:gd name="T42" fmla="*/ 1045 h 10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9" h="1045">
                <a:moveTo>
                  <a:pt x="0" y="1045"/>
                </a:moveTo>
                <a:lnTo>
                  <a:pt x="0" y="319"/>
                </a:lnTo>
                <a:cubicBezTo>
                  <a:pt x="4" y="172"/>
                  <a:pt x="11" y="201"/>
                  <a:pt x="25" y="165"/>
                </a:cubicBezTo>
                <a:cubicBezTo>
                  <a:pt x="39" y="129"/>
                  <a:pt x="57" y="122"/>
                  <a:pt x="83" y="103"/>
                </a:cubicBezTo>
                <a:cubicBezTo>
                  <a:pt x="109" y="84"/>
                  <a:pt x="116" y="67"/>
                  <a:pt x="181" y="51"/>
                </a:cubicBezTo>
                <a:cubicBezTo>
                  <a:pt x="246" y="35"/>
                  <a:pt x="395" y="10"/>
                  <a:pt x="474" y="5"/>
                </a:cubicBezTo>
                <a:cubicBezTo>
                  <a:pt x="553" y="0"/>
                  <a:pt x="603" y="7"/>
                  <a:pt x="657" y="19"/>
                </a:cubicBezTo>
                <a:cubicBezTo>
                  <a:pt x="711" y="31"/>
                  <a:pt x="764" y="56"/>
                  <a:pt x="799" y="77"/>
                </a:cubicBezTo>
                <a:cubicBezTo>
                  <a:pt x="834" y="98"/>
                  <a:pt x="854" y="125"/>
                  <a:pt x="867" y="145"/>
                </a:cubicBezTo>
                <a:lnTo>
                  <a:pt x="879" y="197"/>
                </a:lnTo>
                <a:lnTo>
                  <a:pt x="893" y="313"/>
                </a:lnTo>
                <a:lnTo>
                  <a:pt x="899" y="1045"/>
                </a:lnTo>
                <a:lnTo>
                  <a:pt x="0" y="1045"/>
                </a:lnTo>
                <a:close/>
              </a:path>
            </a:pathLst>
          </a:custGeom>
          <a:gradFill rotWithShape="1">
            <a:gsLst>
              <a:gs pos="0">
                <a:srgbClr val="FF0066"/>
              </a:gs>
              <a:gs pos="100000">
                <a:srgbClr val="FFCCFF"/>
              </a:gs>
            </a:gsLst>
            <a:lin ang="5400000" scaled="1"/>
          </a:gradFill>
          <a:ln w="19050">
            <a:noFill/>
            <a:round/>
            <a:headEnd/>
            <a:tailEnd/>
          </a:ln>
        </p:spPr>
        <p:txBody>
          <a:bodyPr/>
          <a:lstStyle/>
          <a:p>
            <a:endParaRPr lang="en-GB"/>
          </a:p>
        </p:txBody>
      </p:sp>
      <p:sp>
        <p:nvSpPr>
          <p:cNvPr id="107547" name="Freeform 27"/>
          <p:cNvSpPr>
            <a:spLocks/>
          </p:cNvSpPr>
          <p:nvPr/>
        </p:nvSpPr>
        <p:spPr bwMode="auto">
          <a:xfrm>
            <a:off x="1984375" y="2851150"/>
            <a:ext cx="1427163" cy="1658938"/>
          </a:xfrm>
          <a:custGeom>
            <a:avLst/>
            <a:gdLst>
              <a:gd name="T0" fmla="*/ 0 w 899"/>
              <a:gd name="T1" fmla="*/ 2147483647 h 1045"/>
              <a:gd name="T2" fmla="*/ 0 w 899"/>
              <a:gd name="T3" fmla="*/ 2147483647 h 1045"/>
              <a:gd name="T4" fmla="*/ 2147483647 w 899"/>
              <a:gd name="T5" fmla="*/ 2147483647 h 1045"/>
              <a:gd name="T6" fmla="*/ 2147483647 w 899"/>
              <a:gd name="T7" fmla="*/ 2147483647 h 1045"/>
              <a:gd name="T8" fmla="*/ 2147483647 w 899"/>
              <a:gd name="T9" fmla="*/ 2147483647 h 1045"/>
              <a:gd name="T10" fmla="*/ 2147483647 w 899"/>
              <a:gd name="T11" fmla="*/ 2147483647 h 1045"/>
              <a:gd name="T12" fmla="*/ 2147483647 w 899"/>
              <a:gd name="T13" fmla="*/ 2147483647 h 1045"/>
              <a:gd name="T14" fmla="*/ 2147483647 w 899"/>
              <a:gd name="T15" fmla="*/ 2147483647 h 1045"/>
              <a:gd name="T16" fmla="*/ 2147483647 w 899"/>
              <a:gd name="T17" fmla="*/ 2147483647 h 1045"/>
              <a:gd name="T18" fmla="*/ 2147483647 w 899"/>
              <a:gd name="T19" fmla="*/ 2147483647 h 1045"/>
              <a:gd name="T20" fmla="*/ 2147483647 w 899"/>
              <a:gd name="T21" fmla="*/ 2147483647 h 1045"/>
              <a:gd name="T22" fmla="*/ 2147483647 w 899"/>
              <a:gd name="T23" fmla="*/ 2147483647 h 1045"/>
              <a:gd name="T24" fmla="*/ 0 w 899"/>
              <a:gd name="T25" fmla="*/ 2147483647 h 10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9"/>
              <a:gd name="T40" fmla="*/ 0 h 1045"/>
              <a:gd name="T41" fmla="*/ 899 w 899"/>
              <a:gd name="T42" fmla="*/ 1045 h 10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9" h="1045">
                <a:moveTo>
                  <a:pt x="0" y="1045"/>
                </a:moveTo>
                <a:lnTo>
                  <a:pt x="0" y="319"/>
                </a:lnTo>
                <a:cubicBezTo>
                  <a:pt x="4" y="172"/>
                  <a:pt x="11" y="201"/>
                  <a:pt x="25" y="165"/>
                </a:cubicBezTo>
                <a:cubicBezTo>
                  <a:pt x="39" y="129"/>
                  <a:pt x="57" y="122"/>
                  <a:pt x="83" y="103"/>
                </a:cubicBezTo>
                <a:cubicBezTo>
                  <a:pt x="109" y="84"/>
                  <a:pt x="116" y="67"/>
                  <a:pt x="181" y="51"/>
                </a:cubicBezTo>
                <a:cubicBezTo>
                  <a:pt x="246" y="35"/>
                  <a:pt x="395" y="10"/>
                  <a:pt x="474" y="5"/>
                </a:cubicBezTo>
                <a:cubicBezTo>
                  <a:pt x="553" y="0"/>
                  <a:pt x="603" y="7"/>
                  <a:pt x="657" y="19"/>
                </a:cubicBezTo>
                <a:cubicBezTo>
                  <a:pt x="711" y="31"/>
                  <a:pt x="764" y="56"/>
                  <a:pt x="799" y="77"/>
                </a:cubicBezTo>
                <a:cubicBezTo>
                  <a:pt x="834" y="98"/>
                  <a:pt x="854" y="125"/>
                  <a:pt x="867" y="145"/>
                </a:cubicBezTo>
                <a:lnTo>
                  <a:pt x="879" y="197"/>
                </a:lnTo>
                <a:lnTo>
                  <a:pt x="893" y="313"/>
                </a:lnTo>
                <a:lnTo>
                  <a:pt x="899" y="1045"/>
                </a:lnTo>
                <a:lnTo>
                  <a:pt x="0" y="1045"/>
                </a:lnTo>
                <a:close/>
              </a:path>
            </a:pathLst>
          </a:custGeom>
          <a:gradFill rotWithShape="1">
            <a:gsLst>
              <a:gs pos="0">
                <a:srgbClr val="FF0066"/>
              </a:gs>
              <a:gs pos="100000">
                <a:srgbClr val="FF99CC"/>
              </a:gs>
            </a:gsLst>
            <a:lin ang="5400000" scaled="1"/>
          </a:gradFill>
          <a:ln w="19050">
            <a:noFill/>
            <a:round/>
            <a:headEnd/>
            <a:tailEnd/>
          </a:ln>
        </p:spPr>
        <p:txBody>
          <a:bodyPr/>
          <a:lstStyle/>
          <a:p>
            <a:endParaRPr lang="en-GB"/>
          </a:p>
        </p:txBody>
      </p:sp>
      <p:sp>
        <p:nvSpPr>
          <p:cNvPr id="107548" name="Freeform 28"/>
          <p:cNvSpPr>
            <a:spLocks/>
          </p:cNvSpPr>
          <p:nvPr/>
        </p:nvSpPr>
        <p:spPr bwMode="auto">
          <a:xfrm>
            <a:off x="1984375" y="2852738"/>
            <a:ext cx="1427163" cy="1658937"/>
          </a:xfrm>
          <a:custGeom>
            <a:avLst/>
            <a:gdLst>
              <a:gd name="T0" fmla="*/ 0 w 899"/>
              <a:gd name="T1" fmla="*/ 2147483647 h 1045"/>
              <a:gd name="T2" fmla="*/ 0 w 899"/>
              <a:gd name="T3" fmla="*/ 2147483647 h 1045"/>
              <a:gd name="T4" fmla="*/ 2147483647 w 899"/>
              <a:gd name="T5" fmla="*/ 2147483647 h 1045"/>
              <a:gd name="T6" fmla="*/ 2147483647 w 899"/>
              <a:gd name="T7" fmla="*/ 2147483647 h 1045"/>
              <a:gd name="T8" fmla="*/ 2147483647 w 899"/>
              <a:gd name="T9" fmla="*/ 2147483647 h 1045"/>
              <a:gd name="T10" fmla="*/ 2147483647 w 899"/>
              <a:gd name="T11" fmla="*/ 2147483647 h 1045"/>
              <a:gd name="T12" fmla="*/ 2147483647 w 899"/>
              <a:gd name="T13" fmla="*/ 2147483647 h 1045"/>
              <a:gd name="T14" fmla="*/ 2147483647 w 899"/>
              <a:gd name="T15" fmla="*/ 2147483647 h 1045"/>
              <a:gd name="T16" fmla="*/ 2147483647 w 899"/>
              <a:gd name="T17" fmla="*/ 2147483647 h 1045"/>
              <a:gd name="T18" fmla="*/ 2147483647 w 899"/>
              <a:gd name="T19" fmla="*/ 2147483647 h 1045"/>
              <a:gd name="T20" fmla="*/ 2147483647 w 899"/>
              <a:gd name="T21" fmla="*/ 2147483647 h 1045"/>
              <a:gd name="T22" fmla="*/ 2147483647 w 899"/>
              <a:gd name="T23" fmla="*/ 2147483647 h 1045"/>
              <a:gd name="T24" fmla="*/ 0 w 899"/>
              <a:gd name="T25" fmla="*/ 2147483647 h 10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9"/>
              <a:gd name="T40" fmla="*/ 0 h 1045"/>
              <a:gd name="T41" fmla="*/ 899 w 899"/>
              <a:gd name="T42" fmla="*/ 1045 h 10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9" h="1045">
                <a:moveTo>
                  <a:pt x="0" y="1045"/>
                </a:moveTo>
                <a:lnTo>
                  <a:pt x="0" y="319"/>
                </a:lnTo>
                <a:cubicBezTo>
                  <a:pt x="4" y="172"/>
                  <a:pt x="11" y="201"/>
                  <a:pt x="25" y="165"/>
                </a:cubicBezTo>
                <a:cubicBezTo>
                  <a:pt x="39" y="129"/>
                  <a:pt x="57" y="122"/>
                  <a:pt x="83" y="103"/>
                </a:cubicBezTo>
                <a:cubicBezTo>
                  <a:pt x="109" y="84"/>
                  <a:pt x="116" y="67"/>
                  <a:pt x="181" y="51"/>
                </a:cubicBezTo>
                <a:cubicBezTo>
                  <a:pt x="246" y="35"/>
                  <a:pt x="395" y="10"/>
                  <a:pt x="474" y="5"/>
                </a:cubicBezTo>
                <a:cubicBezTo>
                  <a:pt x="553" y="0"/>
                  <a:pt x="603" y="7"/>
                  <a:pt x="657" y="19"/>
                </a:cubicBezTo>
                <a:cubicBezTo>
                  <a:pt x="711" y="31"/>
                  <a:pt x="764" y="56"/>
                  <a:pt x="799" y="77"/>
                </a:cubicBezTo>
                <a:cubicBezTo>
                  <a:pt x="834" y="98"/>
                  <a:pt x="854" y="125"/>
                  <a:pt x="867" y="145"/>
                </a:cubicBezTo>
                <a:lnTo>
                  <a:pt x="879" y="197"/>
                </a:lnTo>
                <a:lnTo>
                  <a:pt x="893" y="313"/>
                </a:lnTo>
                <a:lnTo>
                  <a:pt x="899" y="1045"/>
                </a:lnTo>
                <a:lnTo>
                  <a:pt x="0" y="1045"/>
                </a:lnTo>
                <a:close/>
              </a:path>
            </a:pathLst>
          </a:custGeom>
          <a:solidFill>
            <a:srgbClr val="FF0000"/>
          </a:solidFill>
          <a:ln w="19050">
            <a:noFill/>
            <a:round/>
            <a:headEnd/>
            <a:tailEnd/>
          </a:ln>
        </p:spPr>
        <p:txBody>
          <a:bodyPr/>
          <a:lstStyle/>
          <a:p>
            <a:endParaRPr lang="en-GB"/>
          </a:p>
        </p:txBody>
      </p:sp>
      <p:sp>
        <p:nvSpPr>
          <p:cNvPr id="107554" name="Rectangle 34"/>
          <p:cNvSpPr>
            <a:spLocks noChangeArrowheads="1"/>
          </p:cNvSpPr>
          <p:nvPr/>
        </p:nvSpPr>
        <p:spPr bwMode="auto">
          <a:xfrm>
            <a:off x="1984375" y="4508500"/>
            <a:ext cx="1439863" cy="1225550"/>
          </a:xfrm>
          <a:prstGeom prst="rect">
            <a:avLst/>
          </a:prstGeom>
          <a:gradFill rotWithShape="1">
            <a:gsLst>
              <a:gs pos="0">
                <a:srgbClr val="FFCCFF"/>
              </a:gs>
              <a:gs pos="100000">
                <a:srgbClr val="66FFFF"/>
              </a:gs>
            </a:gsLst>
            <a:lin ang="5400000" scaled="1"/>
          </a:gradFill>
          <a:ln w="9525">
            <a:noFill/>
            <a:miter lim="800000"/>
            <a:headEnd/>
            <a:tailEnd/>
          </a:ln>
        </p:spPr>
        <p:txBody>
          <a:bodyPr wrap="none" anchor="ctr"/>
          <a:lstStyle/>
          <a:p>
            <a:endParaRPr lang="en-US"/>
          </a:p>
        </p:txBody>
      </p:sp>
      <p:sp>
        <p:nvSpPr>
          <p:cNvPr id="107556" name="Rectangle 36"/>
          <p:cNvSpPr>
            <a:spLocks noChangeArrowheads="1"/>
          </p:cNvSpPr>
          <p:nvPr/>
        </p:nvSpPr>
        <p:spPr bwMode="auto">
          <a:xfrm>
            <a:off x="2014538" y="4437063"/>
            <a:ext cx="1439862" cy="1225550"/>
          </a:xfrm>
          <a:prstGeom prst="rect">
            <a:avLst/>
          </a:prstGeom>
          <a:gradFill rotWithShape="1">
            <a:gsLst>
              <a:gs pos="0">
                <a:srgbClr val="FF99CC"/>
              </a:gs>
              <a:gs pos="100000">
                <a:srgbClr val="CCFFFF"/>
              </a:gs>
            </a:gsLst>
            <a:lin ang="5400000" scaled="1"/>
          </a:gradFill>
          <a:ln w="9525">
            <a:noFill/>
            <a:miter lim="800000"/>
            <a:headEnd/>
            <a:tailEnd/>
          </a:ln>
        </p:spPr>
        <p:txBody>
          <a:bodyPr wrap="none" anchor="ctr"/>
          <a:lstStyle/>
          <a:p>
            <a:endParaRPr lang="en-US"/>
          </a:p>
        </p:txBody>
      </p:sp>
      <p:sp>
        <p:nvSpPr>
          <p:cNvPr id="53258" name="Freeform 23"/>
          <p:cNvSpPr>
            <a:spLocks/>
          </p:cNvSpPr>
          <p:nvPr/>
        </p:nvSpPr>
        <p:spPr bwMode="auto">
          <a:xfrm>
            <a:off x="2260600" y="3265488"/>
            <a:ext cx="1163638" cy="1100137"/>
          </a:xfrm>
          <a:custGeom>
            <a:avLst/>
            <a:gdLst>
              <a:gd name="T0" fmla="*/ 2147483647 w 733"/>
              <a:gd name="T1" fmla="*/ 2147483647 h 693"/>
              <a:gd name="T2" fmla="*/ 2147483647 w 733"/>
              <a:gd name="T3" fmla="*/ 2147483647 h 693"/>
              <a:gd name="T4" fmla="*/ 2147483647 w 733"/>
              <a:gd name="T5" fmla="*/ 2147483647 h 693"/>
              <a:gd name="T6" fmla="*/ 2147483647 w 733"/>
              <a:gd name="T7" fmla="*/ 2147483647 h 693"/>
              <a:gd name="T8" fmla="*/ 2147483647 w 733"/>
              <a:gd name="T9" fmla="*/ 2147483647 h 693"/>
              <a:gd name="T10" fmla="*/ 0 w 733"/>
              <a:gd name="T11" fmla="*/ 2147483647 h 693"/>
              <a:gd name="T12" fmla="*/ 2147483647 w 733"/>
              <a:gd name="T13" fmla="*/ 2147483647 h 693"/>
              <a:gd name="T14" fmla="*/ 2147483647 w 733"/>
              <a:gd name="T15" fmla="*/ 0 h 693"/>
              <a:gd name="T16" fmla="*/ 2147483647 w 733"/>
              <a:gd name="T17" fmla="*/ 0 h 6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3"/>
              <a:gd name="T28" fmla="*/ 0 h 693"/>
              <a:gd name="T29" fmla="*/ 733 w 733"/>
              <a:gd name="T30" fmla="*/ 693 h 6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3" h="693">
                <a:moveTo>
                  <a:pt x="733" y="693"/>
                </a:moveTo>
                <a:lnTo>
                  <a:pt x="8" y="693"/>
                </a:lnTo>
                <a:lnTo>
                  <a:pt x="643" y="602"/>
                </a:lnTo>
                <a:lnTo>
                  <a:pt x="27" y="476"/>
                </a:lnTo>
                <a:lnTo>
                  <a:pt x="640" y="366"/>
                </a:lnTo>
                <a:lnTo>
                  <a:pt x="0" y="247"/>
                </a:lnTo>
                <a:lnTo>
                  <a:pt x="640" y="146"/>
                </a:lnTo>
                <a:lnTo>
                  <a:pt x="18" y="0"/>
                </a:lnTo>
                <a:lnTo>
                  <a:pt x="731" y="0"/>
                </a:lnTo>
              </a:path>
            </a:pathLst>
          </a:custGeom>
          <a:noFill/>
          <a:ln w="50800">
            <a:solidFill>
              <a:srgbClr val="FFFF00"/>
            </a:solidFill>
            <a:round/>
            <a:headEnd/>
            <a:tailEnd/>
          </a:ln>
        </p:spPr>
        <p:txBody>
          <a:bodyPr/>
          <a:lstStyle/>
          <a:p>
            <a:endParaRPr lang="en-GB"/>
          </a:p>
        </p:txBody>
      </p:sp>
      <p:grpSp>
        <p:nvGrpSpPr>
          <p:cNvPr id="2" name="Group 49"/>
          <p:cNvGrpSpPr>
            <a:grpSpLocks/>
          </p:cNvGrpSpPr>
          <p:nvPr/>
        </p:nvGrpSpPr>
        <p:grpSpPr bwMode="auto">
          <a:xfrm>
            <a:off x="3352800" y="3284538"/>
            <a:ext cx="1563688" cy="1081087"/>
            <a:chOff x="2517" y="2069"/>
            <a:chExt cx="985" cy="681"/>
          </a:xfrm>
        </p:grpSpPr>
        <p:sp>
          <p:nvSpPr>
            <p:cNvPr id="53282" name="Freeform 40"/>
            <p:cNvSpPr>
              <a:spLocks/>
            </p:cNvSpPr>
            <p:nvPr/>
          </p:nvSpPr>
          <p:spPr bwMode="auto">
            <a:xfrm>
              <a:off x="2562" y="2069"/>
              <a:ext cx="940" cy="400"/>
            </a:xfrm>
            <a:custGeom>
              <a:avLst/>
              <a:gdLst>
                <a:gd name="T0" fmla="*/ 0 w 940"/>
                <a:gd name="T1" fmla="*/ 0 h 400"/>
                <a:gd name="T2" fmla="*/ 726 w 940"/>
                <a:gd name="T3" fmla="*/ 0 h 400"/>
                <a:gd name="T4" fmla="*/ 739 w 940"/>
                <a:gd name="T5" fmla="*/ 400 h 400"/>
                <a:gd name="T6" fmla="*/ 940 w 940"/>
                <a:gd name="T7" fmla="*/ 400 h 400"/>
                <a:gd name="T8" fmla="*/ 0 60000 65536"/>
                <a:gd name="T9" fmla="*/ 0 60000 65536"/>
                <a:gd name="T10" fmla="*/ 0 60000 65536"/>
                <a:gd name="T11" fmla="*/ 0 60000 65536"/>
                <a:gd name="T12" fmla="*/ 0 w 940"/>
                <a:gd name="T13" fmla="*/ 0 h 400"/>
                <a:gd name="T14" fmla="*/ 940 w 940"/>
                <a:gd name="T15" fmla="*/ 400 h 400"/>
              </a:gdLst>
              <a:ahLst/>
              <a:cxnLst>
                <a:cxn ang="T8">
                  <a:pos x="T0" y="T1"/>
                </a:cxn>
                <a:cxn ang="T9">
                  <a:pos x="T2" y="T3"/>
                </a:cxn>
                <a:cxn ang="T10">
                  <a:pos x="T4" y="T5"/>
                </a:cxn>
                <a:cxn ang="T11">
                  <a:pos x="T6" y="T7"/>
                </a:cxn>
              </a:cxnLst>
              <a:rect l="T12" t="T13" r="T14" b="T15"/>
              <a:pathLst>
                <a:path w="940" h="400">
                  <a:moveTo>
                    <a:pt x="0" y="0"/>
                  </a:moveTo>
                  <a:lnTo>
                    <a:pt x="726" y="0"/>
                  </a:lnTo>
                  <a:lnTo>
                    <a:pt x="739" y="400"/>
                  </a:lnTo>
                  <a:lnTo>
                    <a:pt x="940" y="400"/>
                  </a:lnTo>
                </a:path>
              </a:pathLst>
            </a:custGeom>
            <a:noFill/>
            <a:ln w="50800">
              <a:solidFill>
                <a:srgbClr val="FFFF00"/>
              </a:solidFill>
              <a:round/>
              <a:headEnd/>
              <a:tailEnd/>
            </a:ln>
          </p:spPr>
          <p:txBody>
            <a:bodyPr/>
            <a:lstStyle/>
            <a:p>
              <a:endParaRPr lang="en-GB"/>
            </a:p>
          </p:txBody>
        </p:sp>
        <p:sp>
          <p:nvSpPr>
            <p:cNvPr id="53283" name="Freeform 41"/>
            <p:cNvSpPr>
              <a:spLocks/>
            </p:cNvSpPr>
            <p:nvPr/>
          </p:nvSpPr>
          <p:spPr bwMode="auto">
            <a:xfrm>
              <a:off x="2517" y="2743"/>
              <a:ext cx="985" cy="7"/>
            </a:xfrm>
            <a:custGeom>
              <a:avLst/>
              <a:gdLst>
                <a:gd name="T0" fmla="*/ 0 w 985"/>
                <a:gd name="T1" fmla="*/ 7 h 7"/>
                <a:gd name="T2" fmla="*/ 985 w 985"/>
                <a:gd name="T3" fmla="*/ 0 h 7"/>
                <a:gd name="T4" fmla="*/ 0 60000 65536"/>
                <a:gd name="T5" fmla="*/ 0 60000 65536"/>
                <a:gd name="T6" fmla="*/ 0 w 985"/>
                <a:gd name="T7" fmla="*/ 0 h 7"/>
                <a:gd name="T8" fmla="*/ 985 w 985"/>
                <a:gd name="T9" fmla="*/ 7 h 7"/>
              </a:gdLst>
              <a:ahLst/>
              <a:cxnLst>
                <a:cxn ang="T4">
                  <a:pos x="T0" y="T1"/>
                </a:cxn>
                <a:cxn ang="T5">
                  <a:pos x="T2" y="T3"/>
                </a:cxn>
              </a:cxnLst>
              <a:rect l="T6" t="T7" r="T8" b="T9"/>
              <a:pathLst>
                <a:path w="985" h="7">
                  <a:moveTo>
                    <a:pt x="0" y="7"/>
                  </a:moveTo>
                  <a:lnTo>
                    <a:pt x="985" y="0"/>
                  </a:lnTo>
                </a:path>
              </a:pathLst>
            </a:custGeom>
            <a:noFill/>
            <a:ln w="50800">
              <a:solidFill>
                <a:srgbClr val="FFFF00"/>
              </a:solidFill>
              <a:round/>
              <a:headEnd/>
              <a:tailEnd/>
            </a:ln>
          </p:spPr>
          <p:txBody>
            <a:bodyPr/>
            <a:lstStyle/>
            <a:p>
              <a:endParaRPr lang="en-GB"/>
            </a:p>
          </p:txBody>
        </p:sp>
      </p:grpSp>
      <p:grpSp>
        <p:nvGrpSpPr>
          <p:cNvPr id="3" name="Group 50"/>
          <p:cNvGrpSpPr>
            <a:grpSpLocks/>
          </p:cNvGrpSpPr>
          <p:nvPr/>
        </p:nvGrpSpPr>
        <p:grpSpPr bwMode="auto">
          <a:xfrm>
            <a:off x="184150" y="1247775"/>
            <a:ext cx="2728913" cy="4354513"/>
            <a:chOff x="521" y="786"/>
            <a:chExt cx="1719" cy="2743"/>
          </a:xfrm>
        </p:grpSpPr>
        <p:sp>
          <p:nvSpPr>
            <p:cNvPr id="53280" name="Freeform 44"/>
            <p:cNvSpPr>
              <a:spLocks/>
            </p:cNvSpPr>
            <p:nvPr/>
          </p:nvSpPr>
          <p:spPr bwMode="auto">
            <a:xfrm>
              <a:off x="1417" y="786"/>
              <a:ext cx="823" cy="2146"/>
            </a:xfrm>
            <a:custGeom>
              <a:avLst/>
              <a:gdLst>
                <a:gd name="T0" fmla="*/ 357 w 823"/>
                <a:gd name="T1" fmla="*/ 137 h 2146"/>
                <a:gd name="T2" fmla="*/ 594 w 823"/>
                <a:gd name="T3" fmla="*/ 0 h 2146"/>
                <a:gd name="T4" fmla="*/ 823 w 823"/>
                <a:gd name="T5" fmla="*/ 9 h 2146"/>
                <a:gd name="T6" fmla="*/ 823 w 823"/>
                <a:gd name="T7" fmla="*/ 567 h 2146"/>
                <a:gd name="T8" fmla="*/ 0 w 823"/>
                <a:gd name="T9" fmla="*/ 567 h 2146"/>
                <a:gd name="T10" fmla="*/ 12 w 823"/>
                <a:gd name="T11" fmla="*/ 2146 h 2146"/>
                <a:gd name="T12" fmla="*/ 239 w 823"/>
                <a:gd name="T13" fmla="*/ 2146 h 2146"/>
                <a:gd name="T14" fmla="*/ 0 60000 65536"/>
                <a:gd name="T15" fmla="*/ 0 60000 65536"/>
                <a:gd name="T16" fmla="*/ 0 60000 65536"/>
                <a:gd name="T17" fmla="*/ 0 60000 65536"/>
                <a:gd name="T18" fmla="*/ 0 60000 65536"/>
                <a:gd name="T19" fmla="*/ 0 60000 65536"/>
                <a:gd name="T20" fmla="*/ 0 60000 65536"/>
                <a:gd name="T21" fmla="*/ 0 w 823"/>
                <a:gd name="T22" fmla="*/ 0 h 2146"/>
                <a:gd name="T23" fmla="*/ 823 w 823"/>
                <a:gd name="T24" fmla="*/ 2146 h 21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3" h="2146">
                  <a:moveTo>
                    <a:pt x="357" y="137"/>
                  </a:moveTo>
                  <a:lnTo>
                    <a:pt x="594" y="0"/>
                  </a:lnTo>
                  <a:lnTo>
                    <a:pt x="823" y="9"/>
                  </a:lnTo>
                  <a:lnTo>
                    <a:pt x="823" y="567"/>
                  </a:lnTo>
                  <a:lnTo>
                    <a:pt x="0" y="567"/>
                  </a:lnTo>
                  <a:lnTo>
                    <a:pt x="12" y="2146"/>
                  </a:lnTo>
                  <a:lnTo>
                    <a:pt x="239" y="2146"/>
                  </a:lnTo>
                </a:path>
              </a:pathLst>
            </a:custGeom>
            <a:noFill/>
            <a:ln w="50800">
              <a:solidFill>
                <a:srgbClr val="FFFF00"/>
              </a:solidFill>
              <a:round/>
              <a:headEnd/>
              <a:tailEnd/>
            </a:ln>
          </p:spPr>
          <p:txBody>
            <a:bodyPr/>
            <a:lstStyle/>
            <a:p>
              <a:endParaRPr lang="en-GB"/>
            </a:p>
          </p:txBody>
        </p:sp>
        <p:sp>
          <p:nvSpPr>
            <p:cNvPr id="53281" name="Freeform 46"/>
            <p:cNvSpPr>
              <a:spLocks/>
            </p:cNvSpPr>
            <p:nvPr/>
          </p:nvSpPr>
          <p:spPr bwMode="auto">
            <a:xfrm>
              <a:off x="521" y="1371"/>
              <a:ext cx="1180" cy="2158"/>
            </a:xfrm>
            <a:custGeom>
              <a:avLst/>
              <a:gdLst>
                <a:gd name="T0" fmla="*/ 338 w 1180"/>
                <a:gd name="T1" fmla="*/ 0 h 2158"/>
                <a:gd name="T2" fmla="*/ 0 w 1180"/>
                <a:gd name="T3" fmla="*/ 156 h 2158"/>
                <a:gd name="T4" fmla="*/ 25 w 1180"/>
                <a:gd name="T5" fmla="*/ 2150 h 2158"/>
                <a:gd name="T6" fmla="*/ 1180 w 1180"/>
                <a:gd name="T7" fmla="*/ 2158 h 2158"/>
                <a:gd name="T8" fmla="*/ 0 60000 65536"/>
                <a:gd name="T9" fmla="*/ 0 60000 65536"/>
                <a:gd name="T10" fmla="*/ 0 60000 65536"/>
                <a:gd name="T11" fmla="*/ 0 60000 65536"/>
                <a:gd name="T12" fmla="*/ 0 w 1180"/>
                <a:gd name="T13" fmla="*/ 0 h 2158"/>
                <a:gd name="T14" fmla="*/ 1180 w 1180"/>
                <a:gd name="T15" fmla="*/ 2158 h 2158"/>
              </a:gdLst>
              <a:ahLst/>
              <a:cxnLst>
                <a:cxn ang="T8">
                  <a:pos x="T0" y="T1"/>
                </a:cxn>
                <a:cxn ang="T9">
                  <a:pos x="T2" y="T3"/>
                </a:cxn>
                <a:cxn ang="T10">
                  <a:pos x="T4" y="T5"/>
                </a:cxn>
                <a:cxn ang="T11">
                  <a:pos x="T6" y="T7"/>
                </a:cxn>
              </a:cxnLst>
              <a:rect l="T12" t="T13" r="T14" b="T15"/>
              <a:pathLst>
                <a:path w="1180" h="2158">
                  <a:moveTo>
                    <a:pt x="338" y="0"/>
                  </a:moveTo>
                  <a:lnTo>
                    <a:pt x="0" y="156"/>
                  </a:lnTo>
                  <a:lnTo>
                    <a:pt x="25" y="2150"/>
                  </a:lnTo>
                  <a:lnTo>
                    <a:pt x="1180" y="2158"/>
                  </a:lnTo>
                </a:path>
              </a:pathLst>
            </a:custGeom>
            <a:noFill/>
            <a:ln w="50800">
              <a:solidFill>
                <a:srgbClr val="FFFF00"/>
              </a:solidFill>
              <a:round/>
              <a:headEnd/>
              <a:tailEnd/>
            </a:ln>
          </p:spPr>
          <p:txBody>
            <a:bodyPr/>
            <a:lstStyle/>
            <a:p>
              <a:endParaRPr lang="en-GB"/>
            </a:p>
          </p:txBody>
        </p:sp>
      </p:grpSp>
      <p:sp>
        <p:nvSpPr>
          <p:cNvPr id="53261" name="Freeform 47"/>
          <p:cNvSpPr>
            <a:spLocks/>
          </p:cNvSpPr>
          <p:nvPr/>
        </p:nvSpPr>
        <p:spPr bwMode="auto">
          <a:xfrm>
            <a:off x="615950" y="1268413"/>
            <a:ext cx="1644650" cy="1081087"/>
          </a:xfrm>
          <a:custGeom>
            <a:avLst/>
            <a:gdLst>
              <a:gd name="T0" fmla="*/ 0 w 1036"/>
              <a:gd name="T1" fmla="*/ 2147483647 h 681"/>
              <a:gd name="T2" fmla="*/ 2147483647 w 1036"/>
              <a:gd name="T3" fmla="*/ 2147483647 h 681"/>
              <a:gd name="T4" fmla="*/ 2147483647 w 1036"/>
              <a:gd name="T5" fmla="*/ 2147483647 h 681"/>
              <a:gd name="T6" fmla="*/ 2147483647 w 1036"/>
              <a:gd name="T7" fmla="*/ 0 h 681"/>
              <a:gd name="T8" fmla="*/ 0 w 1036"/>
              <a:gd name="T9" fmla="*/ 2147483647 h 681"/>
              <a:gd name="T10" fmla="*/ 0 60000 65536"/>
              <a:gd name="T11" fmla="*/ 0 60000 65536"/>
              <a:gd name="T12" fmla="*/ 0 60000 65536"/>
              <a:gd name="T13" fmla="*/ 0 60000 65536"/>
              <a:gd name="T14" fmla="*/ 0 60000 65536"/>
              <a:gd name="T15" fmla="*/ 0 w 1036"/>
              <a:gd name="T16" fmla="*/ 0 h 681"/>
              <a:gd name="T17" fmla="*/ 1036 w 1036"/>
              <a:gd name="T18" fmla="*/ 681 h 681"/>
            </a:gdLst>
            <a:ahLst/>
            <a:cxnLst>
              <a:cxn ang="T10">
                <a:pos x="T0" y="T1"/>
              </a:cxn>
              <a:cxn ang="T11">
                <a:pos x="T2" y="T3"/>
              </a:cxn>
              <a:cxn ang="T12">
                <a:pos x="T4" y="T5"/>
              </a:cxn>
              <a:cxn ang="T13">
                <a:pos x="T6" y="T7"/>
              </a:cxn>
              <a:cxn ang="T14">
                <a:pos x="T8" y="T9"/>
              </a:cxn>
            </a:cxnLst>
            <a:rect l="T15" t="T16" r="T17" b="T18"/>
            <a:pathLst>
              <a:path w="1036" h="681">
                <a:moveTo>
                  <a:pt x="0" y="454"/>
                </a:moveTo>
                <a:lnTo>
                  <a:pt x="137" y="681"/>
                </a:lnTo>
                <a:lnTo>
                  <a:pt x="1036" y="252"/>
                </a:lnTo>
                <a:lnTo>
                  <a:pt x="908" y="0"/>
                </a:lnTo>
                <a:lnTo>
                  <a:pt x="0" y="454"/>
                </a:lnTo>
                <a:close/>
              </a:path>
            </a:pathLst>
          </a:custGeom>
          <a:noFill/>
          <a:ln w="50800">
            <a:solidFill>
              <a:schemeClr val="tx1"/>
            </a:solidFill>
            <a:round/>
            <a:headEnd/>
            <a:tailEnd/>
          </a:ln>
        </p:spPr>
        <p:txBody>
          <a:bodyPr/>
          <a:lstStyle/>
          <a:p>
            <a:endParaRPr lang="en-GB"/>
          </a:p>
        </p:txBody>
      </p:sp>
      <p:sp>
        <p:nvSpPr>
          <p:cNvPr id="107555" name="Rectangle 35"/>
          <p:cNvSpPr>
            <a:spLocks noChangeArrowheads="1"/>
          </p:cNvSpPr>
          <p:nvPr/>
        </p:nvSpPr>
        <p:spPr bwMode="auto">
          <a:xfrm>
            <a:off x="1984375" y="4437063"/>
            <a:ext cx="1439863" cy="1225550"/>
          </a:xfrm>
          <a:prstGeom prst="rect">
            <a:avLst/>
          </a:prstGeom>
          <a:gradFill rotWithShape="1">
            <a:gsLst>
              <a:gs pos="0">
                <a:srgbClr val="FF0000"/>
              </a:gs>
              <a:gs pos="100000">
                <a:srgbClr val="66FFFF"/>
              </a:gs>
            </a:gsLst>
            <a:lin ang="5400000" scaled="1"/>
          </a:gradFill>
          <a:ln w="9525">
            <a:noFill/>
            <a:miter lim="800000"/>
            <a:headEnd/>
            <a:tailEnd/>
          </a:ln>
        </p:spPr>
        <p:txBody>
          <a:bodyPr wrap="none" anchor="ctr"/>
          <a:lstStyle/>
          <a:p>
            <a:endParaRPr lang="en-US"/>
          </a:p>
        </p:txBody>
      </p:sp>
      <p:pic>
        <p:nvPicPr>
          <p:cNvPr id="53263" name="Picture 48" descr="BOILER"/>
          <p:cNvPicPr>
            <a:picLocks noChangeAspect="1" noChangeArrowheads="1"/>
          </p:cNvPicPr>
          <p:nvPr/>
        </p:nvPicPr>
        <p:blipFill>
          <a:blip r:embed="rId4" cstate="print"/>
          <a:srcRect/>
          <a:stretch>
            <a:fillRect/>
          </a:stretch>
        </p:blipFill>
        <p:spPr bwMode="auto">
          <a:xfrm>
            <a:off x="4865688" y="2349500"/>
            <a:ext cx="1592262" cy="2814638"/>
          </a:xfrm>
          <a:prstGeom prst="rect">
            <a:avLst/>
          </a:prstGeom>
          <a:noFill/>
          <a:ln w="9525">
            <a:noFill/>
            <a:miter lim="800000"/>
            <a:headEnd/>
            <a:tailEnd/>
          </a:ln>
        </p:spPr>
      </p:pic>
      <p:sp>
        <p:nvSpPr>
          <p:cNvPr id="107557" name="Rectangle 37"/>
          <p:cNvSpPr>
            <a:spLocks noChangeArrowheads="1"/>
          </p:cNvSpPr>
          <p:nvPr/>
        </p:nvSpPr>
        <p:spPr bwMode="auto">
          <a:xfrm>
            <a:off x="1984375" y="4508500"/>
            <a:ext cx="1439863" cy="1225550"/>
          </a:xfrm>
          <a:prstGeom prst="rect">
            <a:avLst/>
          </a:prstGeom>
          <a:gradFill rotWithShape="1">
            <a:gsLst>
              <a:gs pos="0">
                <a:srgbClr val="FF0000"/>
              </a:gs>
              <a:gs pos="100000">
                <a:srgbClr val="FFCCFF"/>
              </a:gs>
            </a:gsLst>
            <a:lin ang="5400000" scaled="1"/>
          </a:gradFill>
          <a:ln w="9525">
            <a:noFill/>
            <a:miter lim="800000"/>
            <a:headEnd/>
            <a:tailEnd/>
          </a:ln>
        </p:spPr>
        <p:txBody>
          <a:bodyPr wrap="none" anchor="ctr"/>
          <a:lstStyle/>
          <a:p>
            <a:endParaRPr lang="en-US"/>
          </a:p>
        </p:txBody>
      </p:sp>
      <p:sp>
        <p:nvSpPr>
          <p:cNvPr id="107558" name="Rectangle 38"/>
          <p:cNvSpPr>
            <a:spLocks noChangeArrowheads="1"/>
          </p:cNvSpPr>
          <p:nvPr/>
        </p:nvSpPr>
        <p:spPr bwMode="auto">
          <a:xfrm>
            <a:off x="1984375" y="4508500"/>
            <a:ext cx="1439863" cy="1225550"/>
          </a:xfrm>
          <a:prstGeom prst="rect">
            <a:avLst/>
          </a:prstGeom>
          <a:gradFill rotWithShape="1">
            <a:gsLst>
              <a:gs pos="0">
                <a:srgbClr val="FF0000"/>
              </a:gs>
              <a:gs pos="100000">
                <a:srgbClr val="FF99CC"/>
              </a:gs>
            </a:gsLst>
            <a:lin ang="5400000" scaled="1"/>
          </a:gradFill>
          <a:ln w="9525">
            <a:noFill/>
            <a:miter lim="800000"/>
            <a:headEnd/>
            <a:tailEnd/>
          </a:ln>
        </p:spPr>
        <p:txBody>
          <a:bodyPr wrap="none" anchor="ctr"/>
          <a:lstStyle/>
          <a:p>
            <a:endParaRPr lang="en-US"/>
          </a:p>
        </p:txBody>
      </p:sp>
      <p:sp>
        <p:nvSpPr>
          <p:cNvPr id="107559" name="Rectangle 39"/>
          <p:cNvSpPr>
            <a:spLocks noChangeArrowheads="1"/>
          </p:cNvSpPr>
          <p:nvPr/>
        </p:nvSpPr>
        <p:spPr bwMode="auto">
          <a:xfrm>
            <a:off x="1984375" y="4508500"/>
            <a:ext cx="1439863" cy="1225550"/>
          </a:xfrm>
          <a:prstGeom prst="rect">
            <a:avLst/>
          </a:prstGeom>
          <a:solidFill>
            <a:srgbClr val="FF0000"/>
          </a:solidFill>
          <a:ln w="9525">
            <a:noFill/>
            <a:miter lim="800000"/>
            <a:headEnd/>
            <a:tailEnd/>
          </a:ln>
        </p:spPr>
        <p:txBody>
          <a:bodyPr wrap="none" anchor="ctr"/>
          <a:lstStyle/>
          <a:p>
            <a:endParaRPr lang="en-US"/>
          </a:p>
        </p:txBody>
      </p:sp>
      <p:sp>
        <p:nvSpPr>
          <p:cNvPr id="53267" name="Freeform 24"/>
          <p:cNvSpPr>
            <a:spLocks/>
          </p:cNvSpPr>
          <p:nvPr/>
        </p:nvSpPr>
        <p:spPr bwMode="auto">
          <a:xfrm rot="10800000">
            <a:off x="1984375" y="4652963"/>
            <a:ext cx="1163638" cy="955675"/>
          </a:xfrm>
          <a:custGeom>
            <a:avLst/>
            <a:gdLst>
              <a:gd name="T0" fmla="*/ 2147483647 w 733"/>
              <a:gd name="T1" fmla="*/ 2147483647 h 693"/>
              <a:gd name="T2" fmla="*/ 2147483647 w 733"/>
              <a:gd name="T3" fmla="*/ 2147483647 h 693"/>
              <a:gd name="T4" fmla="*/ 2147483647 w 733"/>
              <a:gd name="T5" fmla="*/ 2147483647 h 693"/>
              <a:gd name="T6" fmla="*/ 2147483647 w 733"/>
              <a:gd name="T7" fmla="*/ 2147483647 h 693"/>
              <a:gd name="T8" fmla="*/ 2147483647 w 733"/>
              <a:gd name="T9" fmla="*/ 2147483647 h 693"/>
              <a:gd name="T10" fmla="*/ 0 w 733"/>
              <a:gd name="T11" fmla="*/ 2147483647 h 693"/>
              <a:gd name="T12" fmla="*/ 2147483647 w 733"/>
              <a:gd name="T13" fmla="*/ 2147483647 h 693"/>
              <a:gd name="T14" fmla="*/ 2147483647 w 733"/>
              <a:gd name="T15" fmla="*/ 0 h 693"/>
              <a:gd name="T16" fmla="*/ 2147483647 w 733"/>
              <a:gd name="T17" fmla="*/ 0 h 6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3"/>
              <a:gd name="T28" fmla="*/ 0 h 693"/>
              <a:gd name="T29" fmla="*/ 733 w 733"/>
              <a:gd name="T30" fmla="*/ 693 h 6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3" h="693">
                <a:moveTo>
                  <a:pt x="733" y="693"/>
                </a:moveTo>
                <a:lnTo>
                  <a:pt x="8" y="693"/>
                </a:lnTo>
                <a:lnTo>
                  <a:pt x="643" y="602"/>
                </a:lnTo>
                <a:lnTo>
                  <a:pt x="27" y="476"/>
                </a:lnTo>
                <a:lnTo>
                  <a:pt x="640" y="366"/>
                </a:lnTo>
                <a:lnTo>
                  <a:pt x="0" y="247"/>
                </a:lnTo>
                <a:lnTo>
                  <a:pt x="640" y="146"/>
                </a:lnTo>
                <a:lnTo>
                  <a:pt x="18" y="0"/>
                </a:lnTo>
                <a:lnTo>
                  <a:pt x="731" y="0"/>
                </a:lnTo>
              </a:path>
            </a:pathLst>
          </a:custGeom>
          <a:noFill/>
          <a:ln w="50800">
            <a:solidFill>
              <a:srgbClr val="FFFF00"/>
            </a:solidFill>
            <a:round/>
            <a:headEnd/>
            <a:tailEnd/>
          </a:ln>
        </p:spPr>
        <p:txBody>
          <a:bodyPr/>
          <a:lstStyle/>
          <a:p>
            <a:endParaRPr lang="en-GB"/>
          </a:p>
        </p:txBody>
      </p:sp>
      <p:sp>
        <p:nvSpPr>
          <p:cNvPr id="53268" name="Freeform 21"/>
          <p:cNvSpPr>
            <a:spLocks/>
          </p:cNvSpPr>
          <p:nvPr/>
        </p:nvSpPr>
        <p:spPr bwMode="auto">
          <a:xfrm>
            <a:off x="1971675" y="2835275"/>
            <a:ext cx="1452563" cy="2898775"/>
          </a:xfrm>
          <a:custGeom>
            <a:avLst/>
            <a:gdLst>
              <a:gd name="T0" fmla="*/ 2147483647 w 915"/>
              <a:gd name="T1" fmla="*/ 2147483647 h 1826"/>
              <a:gd name="T2" fmla="*/ 2147483647 w 915"/>
              <a:gd name="T3" fmla="*/ 2147483647 h 1826"/>
              <a:gd name="T4" fmla="*/ 2147483647 w 915"/>
              <a:gd name="T5" fmla="*/ 2147483647 h 1826"/>
              <a:gd name="T6" fmla="*/ 2147483647 w 915"/>
              <a:gd name="T7" fmla="*/ 2147483647 h 1826"/>
              <a:gd name="T8" fmla="*/ 2147483647 w 915"/>
              <a:gd name="T9" fmla="*/ 2147483647 h 1826"/>
              <a:gd name="T10" fmla="*/ 2147483647 w 915"/>
              <a:gd name="T11" fmla="*/ 2147483647 h 1826"/>
              <a:gd name="T12" fmla="*/ 2147483647 w 915"/>
              <a:gd name="T13" fmla="*/ 2147483647 h 1826"/>
              <a:gd name="T14" fmla="*/ 2147483647 w 915"/>
              <a:gd name="T15" fmla="*/ 2147483647 h 1826"/>
              <a:gd name="T16" fmla="*/ 2147483647 w 915"/>
              <a:gd name="T17" fmla="*/ 2147483647 h 1826"/>
              <a:gd name="T18" fmla="*/ 2147483647 w 915"/>
              <a:gd name="T19" fmla="*/ 2147483647 h 1826"/>
              <a:gd name="T20" fmla="*/ 2147483647 w 915"/>
              <a:gd name="T21" fmla="*/ 2147483647 h 1826"/>
              <a:gd name="T22" fmla="*/ 2147483647 w 915"/>
              <a:gd name="T23" fmla="*/ 2147483647 h 18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15"/>
              <a:gd name="T37" fmla="*/ 0 h 1826"/>
              <a:gd name="T38" fmla="*/ 915 w 915"/>
              <a:gd name="T39" fmla="*/ 1826 h 18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15" h="1826">
                <a:moveTo>
                  <a:pt x="8" y="1826"/>
                </a:moveTo>
                <a:lnTo>
                  <a:pt x="8" y="555"/>
                </a:lnTo>
                <a:cubicBezTo>
                  <a:pt x="8" y="298"/>
                  <a:pt x="0" y="351"/>
                  <a:pt x="8" y="283"/>
                </a:cubicBezTo>
                <a:cubicBezTo>
                  <a:pt x="16" y="215"/>
                  <a:pt x="24" y="185"/>
                  <a:pt x="54" y="147"/>
                </a:cubicBezTo>
                <a:cubicBezTo>
                  <a:pt x="84" y="109"/>
                  <a:pt x="118" y="80"/>
                  <a:pt x="190" y="56"/>
                </a:cubicBezTo>
                <a:cubicBezTo>
                  <a:pt x="262" y="32"/>
                  <a:pt x="406" y="10"/>
                  <a:pt x="486" y="5"/>
                </a:cubicBezTo>
                <a:cubicBezTo>
                  <a:pt x="566" y="0"/>
                  <a:pt x="614" y="9"/>
                  <a:pt x="672" y="23"/>
                </a:cubicBezTo>
                <a:cubicBezTo>
                  <a:pt x="730" y="37"/>
                  <a:pt x="795" y="63"/>
                  <a:pt x="834" y="92"/>
                </a:cubicBezTo>
                <a:cubicBezTo>
                  <a:pt x="873" y="121"/>
                  <a:pt x="893" y="168"/>
                  <a:pt x="906" y="200"/>
                </a:cubicBezTo>
                <a:lnTo>
                  <a:pt x="915" y="283"/>
                </a:lnTo>
                <a:lnTo>
                  <a:pt x="915" y="1826"/>
                </a:lnTo>
                <a:lnTo>
                  <a:pt x="8" y="1826"/>
                </a:lnTo>
                <a:close/>
              </a:path>
            </a:pathLst>
          </a:custGeom>
          <a:noFill/>
          <a:ln w="50800">
            <a:solidFill>
              <a:schemeClr val="tx1"/>
            </a:solidFill>
            <a:round/>
            <a:headEnd/>
            <a:tailEnd/>
          </a:ln>
        </p:spPr>
        <p:txBody>
          <a:bodyPr/>
          <a:lstStyle/>
          <a:p>
            <a:endParaRPr lang="en-GB"/>
          </a:p>
        </p:txBody>
      </p:sp>
      <p:grpSp>
        <p:nvGrpSpPr>
          <p:cNvPr id="4" name="Group 51"/>
          <p:cNvGrpSpPr>
            <a:grpSpLocks/>
          </p:cNvGrpSpPr>
          <p:nvPr/>
        </p:nvGrpSpPr>
        <p:grpSpPr bwMode="auto">
          <a:xfrm>
            <a:off x="3352800" y="3284538"/>
            <a:ext cx="1563688" cy="1081087"/>
            <a:chOff x="2517" y="2069"/>
            <a:chExt cx="985" cy="681"/>
          </a:xfrm>
        </p:grpSpPr>
        <p:sp>
          <p:nvSpPr>
            <p:cNvPr id="53278" name="Freeform 52"/>
            <p:cNvSpPr>
              <a:spLocks/>
            </p:cNvSpPr>
            <p:nvPr/>
          </p:nvSpPr>
          <p:spPr bwMode="auto">
            <a:xfrm>
              <a:off x="2562" y="2069"/>
              <a:ext cx="940" cy="400"/>
            </a:xfrm>
            <a:custGeom>
              <a:avLst/>
              <a:gdLst>
                <a:gd name="T0" fmla="*/ 0 w 940"/>
                <a:gd name="T1" fmla="*/ 0 h 400"/>
                <a:gd name="T2" fmla="*/ 726 w 940"/>
                <a:gd name="T3" fmla="*/ 0 h 400"/>
                <a:gd name="T4" fmla="*/ 739 w 940"/>
                <a:gd name="T5" fmla="*/ 400 h 400"/>
                <a:gd name="T6" fmla="*/ 940 w 940"/>
                <a:gd name="T7" fmla="*/ 400 h 400"/>
                <a:gd name="T8" fmla="*/ 0 60000 65536"/>
                <a:gd name="T9" fmla="*/ 0 60000 65536"/>
                <a:gd name="T10" fmla="*/ 0 60000 65536"/>
                <a:gd name="T11" fmla="*/ 0 60000 65536"/>
                <a:gd name="T12" fmla="*/ 0 w 940"/>
                <a:gd name="T13" fmla="*/ 0 h 400"/>
                <a:gd name="T14" fmla="*/ 940 w 940"/>
                <a:gd name="T15" fmla="*/ 400 h 400"/>
              </a:gdLst>
              <a:ahLst/>
              <a:cxnLst>
                <a:cxn ang="T8">
                  <a:pos x="T0" y="T1"/>
                </a:cxn>
                <a:cxn ang="T9">
                  <a:pos x="T2" y="T3"/>
                </a:cxn>
                <a:cxn ang="T10">
                  <a:pos x="T4" y="T5"/>
                </a:cxn>
                <a:cxn ang="T11">
                  <a:pos x="T6" y="T7"/>
                </a:cxn>
              </a:cxnLst>
              <a:rect l="T12" t="T13" r="T14" b="T15"/>
              <a:pathLst>
                <a:path w="940" h="400">
                  <a:moveTo>
                    <a:pt x="0" y="0"/>
                  </a:moveTo>
                  <a:lnTo>
                    <a:pt x="726" y="0"/>
                  </a:lnTo>
                  <a:lnTo>
                    <a:pt x="739" y="400"/>
                  </a:lnTo>
                  <a:lnTo>
                    <a:pt x="940" y="400"/>
                  </a:lnTo>
                </a:path>
              </a:pathLst>
            </a:custGeom>
            <a:noFill/>
            <a:ln w="50800">
              <a:solidFill>
                <a:srgbClr val="FF0000"/>
              </a:solidFill>
              <a:round/>
              <a:headEnd/>
              <a:tailEnd/>
            </a:ln>
          </p:spPr>
          <p:txBody>
            <a:bodyPr/>
            <a:lstStyle/>
            <a:p>
              <a:endParaRPr lang="en-GB"/>
            </a:p>
          </p:txBody>
        </p:sp>
        <p:sp>
          <p:nvSpPr>
            <p:cNvPr id="53279" name="Freeform 53"/>
            <p:cNvSpPr>
              <a:spLocks/>
            </p:cNvSpPr>
            <p:nvPr/>
          </p:nvSpPr>
          <p:spPr bwMode="auto">
            <a:xfrm>
              <a:off x="2517" y="2743"/>
              <a:ext cx="985" cy="7"/>
            </a:xfrm>
            <a:custGeom>
              <a:avLst/>
              <a:gdLst>
                <a:gd name="T0" fmla="*/ 0 w 985"/>
                <a:gd name="T1" fmla="*/ 7 h 7"/>
                <a:gd name="T2" fmla="*/ 985 w 985"/>
                <a:gd name="T3" fmla="*/ 0 h 7"/>
                <a:gd name="T4" fmla="*/ 0 60000 65536"/>
                <a:gd name="T5" fmla="*/ 0 60000 65536"/>
                <a:gd name="T6" fmla="*/ 0 w 985"/>
                <a:gd name="T7" fmla="*/ 0 h 7"/>
                <a:gd name="T8" fmla="*/ 985 w 985"/>
                <a:gd name="T9" fmla="*/ 7 h 7"/>
              </a:gdLst>
              <a:ahLst/>
              <a:cxnLst>
                <a:cxn ang="T4">
                  <a:pos x="T0" y="T1"/>
                </a:cxn>
                <a:cxn ang="T5">
                  <a:pos x="T2" y="T3"/>
                </a:cxn>
              </a:cxnLst>
              <a:rect l="T6" t="T7" r="T8" b="T9"/>
              <a:pathLst>
                <a:path w="985" h="7">
                  <a:moveTo>
                    <a:pt x="0" y="7"/>
                  </a:moveTo>
                  <a:lnTo>
                    <a:pt x="985" y="0"/>
                  </a:lnTo>
                </a:path>
              </a:pathLst>
            </a:custGeom>
            <a:noFill/>
            <a:ln w="50800">
              <a:solidFill>
                <a:srgbClr val="FF0000"/>
              </a:solidFill>
              <a:round/>
              <a:headEnd/>
              <a:tailEnd/>
            </a:ln>
          </p:spPr>
          <p:txBody>
            <a:bodyPr/>
            <a:lstStyle/>
            <a:p>
              <a:endParaRPr lang="en-GB"/>
            </a:p>
          </p:txBody>
        </p:sp>
      </p:grpSp>
      <p:grpSp>
        <p:nvGrpSpPr>
          <p:cNvPr id="5" name="Group 54"/>
          <p:cNvGrpSpPr>
            <a:grpSpLocks/>
          </p:cNvGrpSpPr>
          <p:nvPr/>
        </p:nvGrpSpPr>
        <p:grpSpPr bwMode="auto">
          <a:xfrm>
            <a:off x="184150" y="1254125"/>
            <a:ext cx="2728913" cy="4354513"/>
            <a:chOff x="521" y="786"/>
            <a:chExt cx="1719" cy="2743"/>
          </a:xfrm>
        </p:grpSpPr>
        <p:sp>
          <p:nvSpPr>
            <p:cNvPr id="53276" name="Freeform 55"/>
            <p:cNvSpPr>
              <a:spLocks/>
            </p:cNvSpPr>
            <p:nvPr/>
          </p:nvSpPr>
          <p:spPr bwMode="auto">
            <a:xfrm>
              <a:off x="1417" y="786"/>
              <a:ext cx="823" cy="2146"/>
            </a:xfrm>
            <a:custGeom>
              <a:avLst/>
              <a:gdLst>
                <a:gd name="T0" fmla="*/ 357 w 823"/>
                <a:gd name="T1" fmla="*/ 137 h 2146"/>
                <a:gd name="T2" fmla="*/ 594 w 823"/>
                <a:gd name="T3" fmla="*/ 0 h 2146"/>
                <a:gd name="T4" fmla="*/ 823 w 823"/>
                <a:gd name="T5" fmla="*/ 9 h 2146"/>
                <a:gd name="T6" fmla="*/ 823 w 823"/>
                <a:gd name="T7" fmla="*/ 567 h 2146"/>
                <a:gd name="T8" fmla="*/ 0 w 823"/>
                <a:gd name="T9" fmla="*/ 567 h 2146"/>
                <a:gd name="T10" fmla="*/ 12 w 823"/>
                <a:gd name="T11" fmla="*/ 2146 h 2146"/>
                <a:gd name="T12" fmla="*/ 239 w 823"/>
                <a:gd name="T13" fmla="*/ 2146 h 2146"/>
                <a:gd name="T14" fmla="*/ 0 60000 65536"/>
                <a:gd name="T15" fmla="*/ 0 60000 65536"/>
                <a:gd name="T16" fmla="*/ 0 60000 65536"/>
                <a:gd name="T17" fmla="*/ 0 60000 65536"/>
                <a:gd name="T18" fmla="*/ 0 60000 65536"/>
                <a:gd name="T19" fmla="*/ 0 60000 65536"/>
                <a:gd name="T20" fmla="*/ 0 60000 65536"/>
                <a:gd name="T21" fmla="*/ 0 w 823"/>
                <a:gd name="T22" fmla="*/ 0 h 2146"/>
                <a:gd name="T23" fmla="*/ 823 w 823"/>
                <a:gd name="T24" fmla="*/ 2146 h 21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3" h="2146">
                  <a:moveTo>
                    <a:pt x="357" y="137"/>
                  </a:moveTo>
                  <a:lnTo>
                    <a:pt x="594" y="0"/>
                  </a:lnTo>
                  <a:lnTo>
                    <a:pt x="823" y="9"/>
                  </a:lnTo>
                  <a:lnTo>
                    <a:pt x="823" y="567"/>
                  </a:lnTo>
                  <a:lnTo>
                    <a:pt x="0" y="567"/>
                  </a:lnTo>
                  <a:lnTo>
                    <a:pt x="12" y="2146"/>
                  </a:lnTo>
                  <a:lnTo>
                    <a:pt x="239" y="2146"/>
                  </a:lnTo>
                </a:path>
              </a:pathLst>
            </a:custGeom>
            <a:noFill/>
            <a:ln w="50800">
              <a:solidFill>
                <a:srgbClr val="FF0000"/>
              </a:solidFill>
              <a:round/>
              <a:headEnd/>
              <a:tailEnd/>
            </a:ln>
          </p:spPr>
          <p:txBody>
            <a:bodyPr/>
            <a:lstStyle/>
            <a:p>
              <a:endParaRPr lang="en-GB"/>
            </a:p>
          </p:txBody>
        </p:sp>
        <p:sp>
          <p:nvSpPr>
            <p:cNvPr id="53277" name="Freeform 56"/>
            <p:cNvSpPr>
              <a:spLocks/>
            </p:cNvSpPr>
            <p:nvPr/>
          </p:nvSpPr>
          <p:spPr bwMode="auto">
            <a:xfrm>
              <a:off x="521" y="1371"/>
              <a:ext cx="1180" cy="2158"/>
            </a:xfrm>
            <a:custGeom>
              <a:avLst/>
              <a:gdLst>
                <a:gd name="T0" fmla="*/ 338 w 1180"/>
                <a:gd name="T1" fmla="*/ 0 h 2158"/>
                <a:gd name="T2" fmla="*/ 0 w 1180"/>
                <a:gd name="T3" fmla="*/ 156 h 2158"/>
                <a:gd name="T4" fmla="*/ 25 w 1180"/>
                <a:gd name="T5" fmla="*/ 2150 h 2158"/>
                <a:gd name="T6" fmla="*/ 1180 w 1180"/>
                <a:gd name="T7" fmla="*/ 2158 h 2158"/>
                <a:gd name="T8" fmla="*/ 0 60000 65536"/>
                <a:gd name="T9" fmla="*/ 0 60000 65536"/>
                <a:gd name="T10" fmla="*/ 0 60000 65536"/>
                <a:gd name="T11" fmla="*/ 0 60000 65536"/>
                <a:gd name="T12" fmla="*/ 0 w 1180"/>
                <a:gd name="T13" fmla="*/ 0 h 2158"/>
                <a:gd name="T14" fmla="*/ 1180 w 1180"/>
                <a:gd name="T15" fmla="*/ 2158 h 2158"/>
              </a:gdLst>
              <a:ahLst/>
              <a:cxnLst>
                <a:cxn ang="T8">
                  <a:pos x="T0" y="T1"/>
                </a:cxn>
                <a:cxn ang="T9">
                  <a:pos x="T2" y="T3"/>
                </a:cxn>
                <a:cxn ang="T10">
                  <a:pos x="T4" y="T5"/>
                </a:cxn>
                <a:cxn ang="T11">
                  <a:pos x="T6" y="T7"/>
                </a:cxn>
              </a:cxnLst>
              <a:rect l="T12" t="T13" r="T14" b="T15"/>
              <a:pathLst>
                <a:path w="1180" h="2158">
                  <a:moveTo>
                    <a:pt x="338" y="0"/>
                  </a:moveTo>
                  <a:lnTo>
                    <a:pt x="0" y="156"/>
                  </a:lnTo>
                  <a:lnTo>
                    <a:pt x="25" y="2150"/>
                  </a:lnTo>
                  <a:lnTo>
                    <a:pt x="1180" y="2158"/>
                  </a:lnTo>
                </a:path>
              </a:pathLst>
            </a:custGeom>
            <a:noFill/>
            <a:ln w="50800">
              <a:solidFill>
                <a:srgbClr val="FF0000"/>
              </a:solidFill>
              <a:round/>
              <a:headEnd/>
              <a:tailEnd/>
            </a:ln>
          </p:spPr>
          <p:txBody>
            <a:bodyPr/>
            <a:lstStyle/>
            <a:p>
              <a:endParaRPr lang="en-GB"/>
            </a:p>
          </p:txBody>
        </p:sp>
      </p:grpSp>
      <p:sp>
        <p:nvSpPr>
          <p:cNvPr id="21528" name="Text Box 57"/>
          <p:cNvSpPr txBox="1">
            <a:spLocks noChangeArrowheads="1"/>
          </p:cNvSpPr>
          <p:nvPr/>
        </p:nvSpPr>
        <p:spPr bwMode="auto">
          <a:xfrm>
            <a:off x="4284663" y="4941888"/>
            <a:ext cx="4391025" cy="1603375"/>
          </a:xfrm>
          <a:prstGeom prst="rect">
            <a:avLst/>
          </a:prstGeom>
          <a:noFill/>
          <a:ln w="9525">
            <a:noFill/>
            <a:miter lim="800000"/>
            <a:headEnd/>
            <a:tailEnd/>
          </a:ln>
        </p:spPr>
        <p:txBody>
          <a:bodyPr>
            <a:spAutoFit/>
          </a:bodyPr>
          <a:lstStyle/>
          <a:p>
            <a:pPr>
              <a:spcBef>
                <a:spcPct val="50000"/>
              </a:spcBef>
              <a:buFontTx/>
              <a:buChar char="•"/>
            </a:pPr>
            <a:r>
              <a:rPr lang="en-GB" b="1"/>
              <a:t>    Tank with small residual hot water at top of tank in early morning</a:t>
            </a:r>
          </a:p>
          <a:p>
            <a:pPr>
              <a:spcBef>
                <a:spcPct val="50000"/>
              </a:spcBef>
              <a:buFontTx/>
              <a:buChar char="•"/>
            </a:pPr>
            <a:r>
              <a:rPr lang="en-GB" b="1"/>
              <a:t>    If Central Heating boiler heats up water – less opportunity for solar heating.</a:t>
            </a:r>
          </a:p>
        </p:txBody>
      </p:sp>
      <p:sp>
        <p:nvSpPr>
          <p:cNvPr id="53272" name="Rectangle 58"/>
          <p:cNvSpPr>
            <a:spLocks noChangeArrowheads="1"/>
          </p:cNvSpPr>
          <p:nvPr/>
        </p:nvSpPr>
        <p:spPr bwMode="auto">
          <a:xfrm>
            <a:off x="1857375" y="4484688"/>
            <a:ext cx="1698625" cy="1204912"/>
          </a:xfrm>
          <a:prstGeom prst="rect">
            <a:avLst/>
          </a:prstGeom>
          <a:noFill/>
          <a:ln w="38100">
            <a:solidFill>
              <a:srgbClr val="1A00B4"/>
            </a:solidFill>
            <a:prstDash val="lgDash"/>
            <a:miter lim="800000"/>
            <a:headEnd/>
            <a:tailEnd/>
          </a:ln>
        </p:spPr>
        <p:txBody>
          <a:bodyPr wrap="none" anchor="ctr"/>
          <a:lstStyle/>
          <a:p>
            <a:endParaRPr lang="en-US"/>
          </a:p>
        </p:txBody>
      </p:sp>
      <p:sp>
        <p:nvSpPr>
          <p:cNvPr id="53273" name="Text Box 36"/>
          <p:cNvSpPr txBox="1">
            <a:spLocks noChangeArrowheads="1"/>
          </p:cNvSpPr>
          <p:nvPr/>
        </p:nvSpPr>
        <p:spPr bwMode="auto">
          <a:xfrm>
            <a:off x="468313" y="5876925"/>
            <a:ext cx="2016125" cy="701675"/>
          </a:xfrm>
          <a:prstGeom prst="rect">
            <a:avLst/>
          </a:prstGeom>
          <a:noFill/>
          <a:ln w="9525">
            <a:noFill/>
            <a:miter lim="800000"/>
            <a:headEnd/>
            <a:tailEnd/>
          </a:ln>
        </p:spPr>
        <p:txBody>
          <a:bodyPr>
            <a:spAutoFit/>
          </a:bodyPr>
          <a:lstStyle/>
          <a:p>
            <a:pPr>
              <a:spcBef>
                <a:spcPct val="50000"/>
              </a:spcBef>
            </a:pPr>
            <a:r>
              <a:rPr lang="en-GB" sz="2000">
                <a:solidFill>
                  <a:srgbClr val="1A00B4"/>
                </a:solidFill>
              </a:rPr>
              <a:t>Zone heated by solar energy</a:t>
            </a:r>
            <a:endParaRPr lang="en-US" sz="2000">
              <a:solidFill>
                <a:srgbClr val="1A00B4"/>
              </a:solidFill>
            </a:endParaRPr>
          </a:p>
        </p:txBody>
      </p:sp>
      <p:sp>
        <p:nvSpPr>
          <p:cNvPr id="53274" name="Slide Number Placeholder 3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F5FEF2-468F-4CFC-867E-7F9461AB905E}" type="slidenum">
              <a:rPr lang="en-GB" smtClean="0"/>
              <a:pPr fontAlgn="base">
                <a:spcBef>
                  <a:spcPct val="0"/>
                </a:spcBef>
                <a:spcAft>
                  <a:spcPct val="0"/>
                </a:spcAft>
              </a:pPr>
              <a:t>38</a:t>
            </a:fld>
            <a:endParaRPr lang="en-GB" smtClean="0"/>
          </a:p>
        </p:txBody>
      </p:sp>
      <p:sp>
        <p:nvSpPr>
          <p:cNvPr id="53275" name="Rectangle 36"/>
          <p:cNvSpPr>
            <a:spLocks noChangeArrowheads="1"/>
          </p:cNvSpPr>
          <p:nvPr/>
        </p:nvSpPr>
        <p:spPr bwMode="auto">
          <a:xfrm>
            <a:off x="3419475" y="692150"/>
            <a:ext cx="5113338" cy="831850"/>
          </a:xfrm>
          <a:prstGeom prst="rect">
            <a:avLst/>
          </a:prstGeom>
          <a:noFill/>
          <a:ln w="9525">
            <a:noFill/>
            <a:miter lim="800000"/>
            <a:headEnd/>
            <a:tailEnd/>
          </a:ln>
        </p:spPr>
        <p:txBody>
          <a:bodyPr>
            <a:spAutoFit/>
          </a:bodyPr>
          <a:lstStyle/>
          <a:p>
            <a:pPr algn="ctr" eaLnBrk="0" hangingPunct="0"/>
            <a:r>
              <a:rPr lang="en-GB" sz="2400" b="1">
                <a:solidFill>
                  <a:srgbClr val="FF0000"/>
                </a:solidFill>
                <a:latin typeface="Times New Roman" pitchFamily="18" charset="0"/>
                <a:ea typeface="SimSun" pitchFamily="2" charset="-122"/>
              </a:rPr>
              <a:t>Solar Thermal Energy captured when combined with central heating</a:t>
            </a:r>
            <a:endParaRPr lang="en-GB" sz="2400">
              <a:solidFill>
                <a:srgbClr val="FF0000"/>
              </a:solidFill>
              <a:latin typeface="Times New Roman" pitchFamily="18" charset="0"/>
              <a:ea typeface="SimSun"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1528">
                                            <p:txEl>
                                              <p:pRg st="0" end="0"/>
                                            </p:txEl>
                                          </p:spTgt>
                                        </p:tgtEl>
                                        <p:attrNameLst>
                                          <p:attrName>style.visibility</p:attrName>
                                        </p:attrNameLst>
                                      </p:cBhvr>
                                      <p:to>
                                        <p:strVal val="visible"/>
                                      </p:to>
                                    </p:set>
                                    <p:animEffect transition="in" filter="dissolve">
                                      <p:cBhvr>
                                        <p:cTn id="7" dur="500"/>
                                        <p:tgtEl>
                                          <p:spTgt spid="215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07545"/>
                                        </p:tgtEl>
                                        <p:attrNameLst>
                                          <p:attrName>style.visibility</p:attrName>
                                        </p:attrNameLst>
                                      </p:cBhvr>
                                      <p:to>
                                        <p:strVal val="visible"/>
                                      </p:to>
                                    </p:set>
                                    <p:animEffect transition="in" filter="dissolve">
                                      <p:cBhvr>
                                        <p:cTn id="16" dur="500"/>
                                        <p:tgtEl>
                                          <p:spTgt spid="10754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7554"/>
                                        </p:tgtEl>
                                        <p:attrNameLst>
                                          <p:attrName>style.visibility</p:attrName>
                                        </p:attrNameLst>
                                      </p:cBhvr>
                                      <p:to>
                                        <p:strVal val="visible"/>
                                      </p:to>
                                    </p:set>
                                    <p:animEffect transition="in" filter="dissolve">
                                      <p:cBhvr>
                                        <p:cTn id="19" dur="500"/>
                                        <p:tgtEl>
                                          <p:spTgt spid="107554"/>
                                        </p:tgtEl>
                                      </p:cBhvr>
                                    </p:animEffect>
                                  </p:childTnLst>
                                </p:cTn>
                              </p:par>
                            </p:childTnLst>
                          </p:cTn>
                        </p:par>
                        <p:par>
                          <p:cTn id="20" fill="hold">
                            <p:stCondLst>
                              <p:cond delay="1000"/>
                            </p:stCondLst>
                            <p:childTnLst>
                              <p:par>
                                <p:cTn id="21" presetID="9" presetClass="entr" presetSubtype="0" fill="hold" grpId="0" nodeType="afterEffect">
                                  <p:stCondLst>
                                    <p:cond delay="1000"/>
                                  </p:stCondLst>
                                  <p:childTnLst>
                                    <p:set>
                                      <p:cBhvr>
                                        <p:cTn id="22" dur="1" fill="hold">
                                          <p:stCondLst>
                                            <p:cond delay="0"/>
                                          </p:stCondLst>
                                        </p:cTn>
                                        <p:tgtEl>
                                          <p:spTgt spid="107547"/>
                                        </p:tgtEl>
                                        <p:attrNameLst>
                                          <p:attrName>style.visibility</p:attrName>
                                        </p:attrNameLst>
                                      </p:cBhvr>
                                      <p:to>
                                        <p:strVal val="visible"/>
                                      </p:to>
                                    </p:set>
                                    <p:animEffect transition="in" filter="dissolve">
                                      <p:cBhvr>
                                        <p:cTn id="23" dur="500"/>
                                        <p:tgtEl>
                                          <p:spTgt spid="107547"/>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21528">
                                            <p:txEl>
                                              <p:pRg st="1" end="1"/>
                                            </p:txEl>
                                          </p:spTgt>
                                        </p:tgtEl>
                                        <p:attrNameLst>
                                          <p:attrName>style.visibility</p:attrName>
                                        </p:attrNameLst>
                                      </p:cBhvr>
                                      <p:to>
                                        <p:strVal val="visible"/>
                                      </p:to>
                                    </p:set>
                                    <p:animEffect transition="in" filter="dissolve">
                                      <p:cBhvr>
                                        <p:cTn id="27" dur="500"/>
                                        <p:tgtEl>
                                          <p:spTgt spid="21528">
                                            <p:txEl>
                                              <p:pRg st="1" end="1"/>
                                            </p:txEl>
                                          </p:spTgt>
                                        </p:tgtEl>
                                      </p:cBhvr>
                                    </p:animEffect>
                                  </p:childTnLst>
                                </p:cTn>
                              </p:par>
                            </p:childTnLst>
                          </p:cTn>
                        </p:par>
                        <p:par>
                          <p:cTn id="28" fill="hold">
                            <p:stCondLst>
                              <p:cond delay="3000"/>
                            </p:stCondLst>
                            <p:childTnLst>
                              <p:par>
                                <p:cTn id="29" presetID="9" presetClass="exit" presetSubtype="0" fill="hold" nodeType="afterEffect">
                                  <p:stCondLst>
                                    <p:cond delay="0"/>
                                  </p:stCondLst>
                                  <p:childTnLst>
                                    <p:animEffect transition="out" filter="dissolve">
                                      <p:cBhvr>
                                        <p:cTn id="30" dur="500"/>
                                        <p:tgtEl>
                                          <p:spTgt spid="21528">
                                            <p:txEl>
                                              <p:pRg st="0" end="0"/>
                                            </p:txEl>
                                          </p:spTgt>
                                        </p:tgtEl>
                                      </p:cBhvr>
                                    </p:animEffect>
                                    <p:set>
                                      <p:cBhvr>
                                        <p:cTn id="31" dur="1" fill="hold">
                                          <p:stCondLst>
                                            <p:cond delay="499"/>
                                          </p:stCondLst>
                                        </p:cTn>
                                        <p:tgtEl>
                                          <p:spTgt spid="21528">
                                            <p:txEl>
                                              <p:pRg st="0" end="0"/>
                                            </p:txEl>
                                          </p:spTgt>
                                        </p:tgtEl>
                                        <p:attrNameLst>
                                          <p:attrName>style.visibility</p:attrName>
                                        </p:attrNameLst>
                                      </p:cBhvr>
                                      <p:to>
                                        <p:strVal val="hidden"/>
                                      </p:to>
                                    </p:set>
                                  </p:childTnLst>
                                </p:cTn>
                              </p:par>
                              <p:par>
                                <p:cTn id="32" presetID="9" presetClass="entr" presetSubtype="0" fill="hold" nodeType="withEffect">
                                  <p:stCondLst>
                                    <p:cond delay="1000"/>
                                  </p:stCondLst>
                                  <p:childTnLst>
                                    <p:set>
                                      <p:cBhvr>
                                        <p:cTn id="33" dur="1" fill="hold">
                                          <p:stCondLst>
                                            <p:cond delay="0"/>
                                          </p:stCondLst>
                                        </p:cTn>
                                        <p:tgtEl>
                                          <p:spTgt spid="107556"/>
                                        </p:tgtEl>
                                        <p:attrNameLst>
                                          <p:attrName>style.visibility</p:attrName>
                                        </p:attrNameLst>
                                      </p:cBhvr>
                                      <p:to>
                                        <p:strVal val="visible"/>
                                      </p:to>
                                    </p:set>
                                    <p:animEffect transition="in" filter="dissolve">
                                      <p:cBhvr>
                                        <p:cTn id="34" dur="500"/>
                                        <p:tgtEl>
                                          <p:spTgt spid="107556"/>
                                        </p:tgtEl>
                                      </p:cBhvr>
                                    </p:animEffect>
                                  </p:childTnLst>
                                </p:cTn>
                              </p:par>
                            </p:childTnLst>
                          </p:cTn>
                        </p:par>
                        <p:par>
                          <p:cTn id="35" fill="hold">
                            <p:stCondLst>
                              <p:cond delay="4500"/>
                            </p:stCondLst>
                            <p:childTnLst>
                              <p:par>
                                <p:cTn id="36" presetID="9" presetClass="entr" presetSubtype="0" fill="hold" grpId="0" nodeType="afterEffect">
                                  <p:stCondLst>
                                    <p:cond delay="1000"/>
                                  </p:stCondLst>
                                  <p:childTnLst>
                                    <p:set>
                                      <p:cBhvr>
                                        <p:cTn id="37" dur="1" fill="hold">
                                          <p:stCondLst>
                                            <p:cond delay="0"/>
                                          </p:stCondLst>
                                        </p:cTn>
                                        <p:tgtEl>
                                          <p:spTgt spid="107548"/>
                                        </p:tgtEl>
                                        <p:attrNameLst>
                                          <p:attrName>style.visibility</p:attrName>
                                        </p:attrNameLst>
                                      </p:cBhvr>
                                      <p:to>
                                        <p:strVal val="visible"/>
                                      </p:to>
                                    </p:set>
                                    <p:animEffect transition="in" filter="dissolve">
                                      <p:cBhvr>
                                        <p:cTn id="38" dur="500"/>
                                        <p:tgtEl>
                                          <p:spTgt spid="107548"/>
                                        </p:tgtEl>
                                      </p:cBhvr>
                                    </p:animEffect>
                                  </p:childTnLst>
                                </p:cTn>
                              </p:par>
                              <p:par>
                                <p:cTn id="39" presetID="9" presetClass="entr" presetSubtype="0" fill="hold" grpId="0" nodeType="withEffect">
                                  <p:stCondLst>
                                    <p:cond delay="1000"/>
                                  </p:stCondLst>
                                  <p:childTnLst>
                                    <p:set>
                                      <p:cBhvr>
                                        <p:cTn id="40" dur="1" fill="hold">
                                          <p:stCondLst>
                                            <p:cond delay="0"/>
                                          </p:stCondLst>
                                        </p:cTn>
                                        <p:tgtEl>
                                          <p:spTgt spid="107555"/>
                                        </p:tgtEl>
                                        <p:attrNameLst>
                                          <p:attrName>style.visibility</p:attrName>
                                        </p:attrNameLst>
                                      </p:cBhvr>
                                      <p:to>
                                        <p:strVal val="visible"/>
                                      </p:to>
                                    </p:set>
                                    <p:animEffect transition="in" filter="dissolve">
                                      <p:cBhvr>
                                        <p:cTn id="41" dur="500"/>
                                        <p:tgtEl>
                                          <p:spTgt spid="107555"/>
                                        </p:tgtEl>
                                      </p:cBhvr>
                                    </p:animEffect>
                                  </p:childTnLst>
                                </p:cTn>
                              </p:par>
                            </p:childTnLst>
                          </p:cTn>
                        </p:par>
                        <p:par>
                          <p:cTn id="42" fill="hold">
                            <p:stCondLst>
                              <p:cond delay="6000"/>
                            </p:stCondLst>
                            <p:childTnLst>
                              <p:par>
                                <p:cTn id="43" presetID="9" presetClass="exit" presetSubtype="0" fill="hold" nodeType="afterEffect">
                                  <p:stCondLst>
                                    <p:cond delay="0"/>
                                  </p:stCondLst>
                                  <p:childTnLst>
                                    <p:animEffect transition="out" filter="dissolve">
                                      <p:cBhvr>
                                        <p:cTn id="44" dur="500"/>
                                        <p:tgtEl>
                                          <p:spTgt spid="4"/>
                                        </p:tgtEl>
                                      </p:cBhvr>
                                    </p:animEffect>
                                    <p:set>
                                      <p:cBhvr>
                                        <p:cTn id="45" dur="1" fill="hold">
                                          <p:stCondLst>
                                            <p:cond delay="499"/>
                                          </p:stCondLst>
                                        </p:cTn>
                                        <p:tgtEl>
                                          <p:spTgt spid="4"/>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dissolve">
                                      <p:cBhvr>
                                        <p:cTn id="50" dur="500"/>
                                        <p:tgtEl>
                                          <p:spTgt spid="5"/>
                                        </p:tgtEl>
                                      </p:cBhvr>
                                    </p:animEffect>
                                  </p:childTnLst>
                                </p:cTn>
                              </p:par>
                            </p:childTnLst>
                          </p:cTn>
                        </p:par>
                        <p:par>
                          <p:cTn id="51" fill="hold">
                            <p:stCondLst>
                              <p:cond delay="500"/>
                            </p:stCondLst>
                            <p:childTnLst>
                              <p:par>
                                <p:cTn id="52" presetID="9" presetClass="entr" presetSubtype="0" fill="hold" grpId="0" nodeType="afterEffect">
                                  <p:stCondLst>
                                    <p:cond delay="0"/>
                                  </p:stCondLst>
                                  <p:childTnLst>
                                    <p:set>
                                      <p:cBhvr>
                                        <p:cTn id="53" dur="1" fill="hold">
                                          <p:stCondLst>
                                            <p:cond delay="0"/>
                                          </p:stCondLst>
                                        </p:cTn>
                                        <p:tgtEl>
                                          <p:spTgt spid="107557"/>
                                        </p:tgtEl>
                                        <p:attrNameLst>
                                          <p:attrName>style.visibility</p:attrName>
                                        </p:attrNameLst>
                                      </p:cBhvr>
                                      <p:to>
                                        <p:strVal val="visible"/>
                                      </p:to>
                                    </p:set>
                                    <p:animEffect transition="in" filter="dissolve">
                                      <p:cBhvr>
                                        <p:cTn id="54" dur="500"/>
                                        <p:tgtEl>
                                          <p:spTgt spid="107557"/>
                                        </p:tgtEl>
                                      </p:cBhvr>
                                    </p:animEffect>
                                  </p:childTnLst>
                                </p:cTn>
                              </p:par>
                            </p:childTnLst>
                          </p:cTn>
                        </p:par>
                        <p:par>
                          <p:cTn id="55" fill="hold">
                            <p:stCondLst>
                              <p:cond delay="1000"/>
                            </p:stCondLst>
                            <p:childTnLst>
                              <p:par>
                                <p:cTn id="56" presetID="9" presetClass="entr" presetSubtype="0" fill="hold" grpId="0" nodeType="afterEffect">
                                  <p:stCondLst>
                                    <p:cond delay="0"/>
                                  </p:stCondLst>
                                  <p:childTnLst>
                                    <p:set>
                                      <p:cBhvr>
                                        <p:cTn id="57" dur="1" fill="hold">
                                          <p:stCondLst>
                                            <p:cond delay="0"/>
                                          </p:stCondLst>
                                        </p:cTn>
                                        <p:tgtEl>
                                          <p:spTgt spid="107558"/>
                                        </p:tgtEl>
                                        <p:attrNameLst>
                                          <p:attrName>style.visibility</p:attrName>
                                        </p:attrNameLst>
                                      </p:cBhvr>
                                      <p:to>
                                        <p:strVal val="visible"/>
                                      </p:to>
                                    </p:set>
                                    <p:animEffect transition="in" filter="dissolve">
                                      <p:cBhvr>
                                        <p:cTn id="58" dur="500"/>
                                        <p:tgtEl>
                                          <p:spTgt spid="107558"/>
                                        </p:tgtEl>
                                      </p:cBhvr>
                                    </p:animEffect>
                                  </p:childTnLst>
                                </p:cTn>
                              </p:par>
                            </p:childTnLst>
                          </p:cTn>
                        </p:par>
                        <p:par>
                          <p:cTn id="59" fill="hold">
                            <p:stCondLst>
                              <p:cond delay="1500"/>
                            </p:stCondLst>
                            <p:childTnLst>
                              <p:par>
                                <p:cTn id="60" presetID="9" presetClass="entr" presetSubtype="0" fill="hold" grpId="0" nodeType="afterEffect">
                                  <p:stCondLst>
                                    <p:cond delay="0"/>
                                  </p:stCondLst>
                                  <p:childTnLst>
                                    <p:set>
                                      <p:cBhvr>
                                        <p:cTn id="61" dur="1" fill="hold">
                                          <p:stCondLst>
                                            <p:cond delay="0"/>
                                          </p:stCondLst>
                                        </p:cTn>
                                        <p:tgtEl>
                                          <p:spTgt spid="107559"/>
                                        </p:tgtEl>
                                        <p:attrNameLst>
                                          <p:attrName>style.visibility</p:attrName>
                                        </p:attrNameLst>
                                      </p:cBhvr>
                                      <p:to>
                                        <p:strVal val="visible"/>
                                      </p:to>
                                    </p:set>
                                    <p:animEffect transition="in" filter="dissolve">
                                      <p:cBhvr>
                                        <p:cTn id="62" dur="500"/>
                                        <p:tgtEl>
                                          <p:spTgt spid="107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45" grpId="0" animBg="1"/>
      <p:bldP spid="107547" grpId="0" animBg="1"/>
      <p:bldP spid="107548" grpId="0" animBg="1"/>
      <p:bldP spid="107554" grpId="0" animBg="1"/>
      <p:bldP spid="107555" grpId="0" animBg="1"/>
      <p:bldP spid="107557" grpId="0" animBg="1"/>
      <p:bldP spid="107558" grpId="0" animBg="1"/>
      <p:bldP spid="10755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reeform 2"/>
          <p:cNvSpPr>
            <a:spLocks/>
          </p:cNvSpPr>
          <p:nvPr/>
        </p:nvSpPr>
        <p:spPr bwMode="auto">
          <a:xfrm>
            <a:off x="1984375" y="2852738"/>
            <a:ext cx="1427163" cy="1658937"/>
          </a:xfrm>
          <a:custGeom>
            <a:avLst/>
            <a:gdLst>
              <a:gd name="T0" fmla="*/ 0 w 899"/>
              <a:gd name="T1" fmla="*/ 2147483647 h 1045"/>
              <a:gd name="T2" fmla="*/ 0 w 899"/>
              <a:gd name="T3" fmla="*/ 2147483647 h 1045"/>
              <a:gd name="T4" fmla="*/ 2147483647 w 899"/>
              <a:gd name="T5" fmla="*/ 2147483647 h 1045"/>
              <a:gd name="T6" fmla="*/ 2147483647 w 899"/>
              <a:gd name="T7" fmla="*/ 2147483647 h 1045"/>
              <a:gd name="T8" fmla="*/ 2147483647 w 899"/>
              <a:gd name="T9" fmla="*/ 2147483647 h 1045"/>
              <a:gd name="T10" fmla="*/ 2147483647 w 899"/>
              <a:gd name="T11" fmla="*/ 2147483647 h 1045"/>
              <a:gd name="T12" fmla="*/ 2147483647 w 899"/>
              <a:gd name="T13" fmla="*/ 2147483647 h 1045"/>
              <a:gd name="T14" fmla="*/ 2147483647 w 899"/>
              <a:gd name="T15" fmla="*/ 2147483647 h 1045"/>
              <a:gd name="T16" fmla="*/ 2147483647 w 899"/>
              <a:gd name="T17" fmla="*/ 2147483647 h 1045"/>
              <a:gd name="T18" fmla="*/ 2147483647 w 899"/>
              <a:gd name="T19" fmla="*/ 2147483647 h 1045"/>
              <a:gd name="T20" fmla="*/ 2147483647 w 899"/>
              <a:gd name="T21" fmla="*/ 2147483647 h 1045"/>
              <a:gd name="T22" fmla="*/ 2147483647 w 899"/>
              <a:gd name="T23" fmla="*/ 2147483647 h 1045"/>
              <a:gd name="T24" fmla="*/ 0 w 899"/>
              <a:gd name="T25" fmla="*/ 2147483647 h 10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9"/>
              <a:gd name="T40" fmla="*/ 0 h 1045"/>
              <a:gd name="T41" fmla="*/ 899 w 899"/>
              <a:gd name="T42" fmla="*/ 1045 h 10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9" h="1045">
                <a:moveTo>
                  <a:pt x="0" y="1045"/>
                </a:moveTo>
                <a:lnTo>
                  <a:pt x="0" y="319"/>
                </a:lnTo>
                <a:cubicBezTo>
                  <a:pt x="4" y="172"/>
                  <a:pt x="11" y="201"/>
                  <a:pt x="25" y="165"/>
                </a:cubicBezTo>
                <a:cubicBezTo>
                  <a:pt x="39" y="129"/>
                  <a:pt x="57" y="122"/>
                  <a:pt x="83" y="103"/>
                </a:cubicBezTo>
                <a:cubicBezTo>
                  <a:pt x="109" y="84"/>
                  <a:pt x="116" y="67"/>
                  <a:pt x="181" y="51"/>
                </a:cubicBezTo>
                <a:cubicBezTo>
                  <a:pt x="246" y="35"/>
                  <a:pt x="395" y="10"/>
                  <a:pt x="474" y="5"/>
                </a:cubicBezTo>
                <a:cubicBezTo>
                  <a:pt x="553" y="0"/>
                  <a:pt x="603" y="7"/>
                  <a:pt x="657" y="19"/>
                </a:cubicBezTo>
                <a:cubicBezTo>
                  <a:pt x="711" y="31"/>
                  <a:pt x="764" y="56"/>
                  <a:pt x="799" y="77"/>
                </a:cubicBezTo>
                <a:cubicBezTo>
                  <a:pt x="834" y="98"/>
                  <a:pt x="854" y="125"/>
                  <a:pt x="867" y="145"/>
                </a:cubicBezTo>
                <a:lnTo>
                  <a:pt x="879" y="197"/>
                </a:lnTo>
                <a:lnTo>
                  <a:pt x="893" y="313"/>
                </a:lnTo>
                <a:lnTo>
                  <a:pt x="899" y="1045"/>
                </a:lnTo>
                <a:lnTo>
                  <a:pt x="0" y="1045"/>
                </a:lnTo>
                <a:close/>
              </a:path>
            </a:pathLst>
          </a:custGeom>
          <a:gradFill rotWithShape="1">
            <a:gsLst>
              <a:gs pos="0">
                <a:srgbClr val="FF0066"/>
              </a:gs>
              <a:gs pos="100000">
                <a:srgbClr val="CCFFFF"/>
              </a:gs>
            </a:gsLst>
            <a:lin ang="5400000" scaled="1"/>
          </a:gradFill>
          <a:ln w="19050">
            <a:noFill/>
            <a:round/>
            <a:headEnd/>
            <a:tailEnd/>
          </a:ln>
        </p:spPr>
        <p:txBody>
          <a:bodyPr/>
          <a:lstStyle/>
          <a:p>
            <a:endParaRPr lang="en-GB"/>
          </a:p>
        </p:txBody>
      </p:sp>
      <p:sp>
        <p:nvSpPr>
          <p:cNvPr id="54275" name="Rectangle 3"/>
          <p:cNvSpPr>
            <a:spLocks noChangeArrowheads="1"/>
          </p:cNvSpPr>
          <p:nvPr/>
        </p:nvSpPr>
        <p:spPr bwMode="auto">
          <a:xfrm>
            <a:off x="1985963" y="4500563"/>
            <a:ext cx="1439862" cy="1225550"/>
          </a:xfrm>
          <a:prstGeom prst="rect">
            <a:avLst/>
          </a:prstGeom>
          <a:gradFill rotWithShape="1">
            <a:gsLst>
              <a:gs pos="0">
                <a:srgbClr val="CCFFFF"/>
              </a:gs>
              <a:gs pos="100000">
                <a:srgbClr val="66FFFF"/>
              </a:gs>
            </a:gsLst>
            <a:lin ang="5400000" scaled="1"/>
          </a:gradFill>
          <a:ln w="9525">
            <a:noFill/>
            <a:miter lim="800000"/>
            <a:headEnd/>
            <a:tailEnd/>
          </a:ln>
        </p:spPr>
        <p:txBody>
          <a:bodyPr wrap="none" anchor="ctr"/>
          <a:lstStyle/>
          <a:p>
            <a:endParaRPr lang="en-US"/>
          </a:p>
        </p:txBody>
      </p:sp>
      <p:sp>
        <p:nvSpPr>
          <p:cNvPr id="123911" name="Freeform 7"/>
          <p:cNvSpPr>
            <a:spLocks/>
          </p:cNvSpPr>
          <p:nvPr/>
        </p:nvSpPr>
        <p:spPr bwMode="auto">
          <a:xfrm>
            <a:off x="2001838" y="2844800"/>
            <a:ext cx="1427162" cy="1658938"/>
          </a:xfrm>
          <a:custGeom>
            <a:avLst/>
            <a:gdLst>
              <a:gd name="T0" fmla="*/ 0 w 899"/>
              <a:gd name="T1" fmla="*/ 2147483647 h 1045"/>
              <a:gd name="T2" fmla="*/ 0 w 899"/>
              <a:gd name="T3" fmla="*/ 2147483647 h 1045"/>
              <a:gd name="T4" fmla="*/ 2147483647 w 899"/>
              <a:gd name="T5" fmla="*/ 2147483647 h 1045"/>
              <a:gd name="T6" fmla="*/ 2147483647 w 899"/>
              <a:gd name="T7" fmla="*/ 2147483647 h 1045"/>
              <a:gd name="T8" fmla="*/ 2147483647 w 899"/>
              <a:gd name="T9" fmla="*/ 2147483647 h 1045"/>
              <a:gd name="T10" fmla="*/ 2147483647 w 899"/>
              <a:gd name="T11" fmla="*/ 2147483647 h 1045"/>
              <a:gd name="T12" fmla="*/ 2147483647 w 899"/>
              <a:gd name="T13" fmla="*/ 2147483647 h 1045"/>
              <a:gd name="T14" fmla="*/ 2147483647 w 899"/>
              <a:gd name="T15" fmla="*/ 2147483647 h 1045"/>
              <a:gd name="T16" fmla="*/ 2147483647 w 899"/>
              <a:gd name="T17" fmla="*/ 2147483647 h 1045"/>
              <a:gd name="T18" fmla="*/ 2147483647 w 899"/>
              <a:gd name="T19" fmla="*/ 2147483647 h 1045"/>
              <a:gd name="T20" fmla="*/ 2147483647 w 899"/>
              <a:gd name="T21" fmla="*/ 2147483647 h 1045"/>
              <a:gd name="T22" fmla="*/ 2147483647 w 899"/>
              <a:gd name="T23" fmla="*/ 2147483647 h 1045"/>
              <a:gd name="T24" fmla="*/ 0 w 899"/>
              <a:gd name="T25" fmla="*/ 2147483647 h 10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9"/>
              <a:gd name="T40" fmla="*/ 0 h 1045"/>
              <a:gd name="T41" fmla="*/ 899 w 899"/>
              <a:gd name="T42" fmla="*/ 1045 h 10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9" h="1045">
                <a:moveTo>
                  <a:pt x="0" y="1045"/>
                </a:moveTo>
                <a:lnTo>
                  <a:pt x="0" y="319"/>
                </a:lnTo>
                <a:cubicBezTo>
                  <a:pt x="4" y="172"/>
                  <a:pt x="11" y="201"/>
                  <a:pt x="25" y="165"/>
                </a:cubicBezTo>
                <a:cubicBezTo>
                  <a:pt x="39" y="129"/>
                  <a:pt x="57" y="122"/>
                  <a:pt x="83" y="103"/>
                </a:cubicBezTo>
                <a:cubicBezTo>
                  <a:pt x="109" y="84"/>
                  <a:pt x="116" y="67"/>
                  <a:pt x="181" y="51"/>
                </a:cubicBezTo>
                <a:cubicBezTo>
                  <a:pt x="246" y="35"/>
                  <a:pt x="395" y="10"/>
                  <a:pt x="474" y="5"/>
                </a:cubicBezTo>
                <a:cubicBezTo>
                  <a:pt x="553" y="0"/>
                  <a:pt x="603" y="7"/>
                  <a:pt x="657" y="19"/>
                </a:cubicBezTo>
                <a:cubicBezTo>
                  <a:pt x="711" y="31"/>
                  <a:pt x="764" y="56"/>
                  <a:pt x="799" y="77"/>
                </a:cubicBezTo>
                <a:cubicBezTo>
                  <a:pt x="834" y="98"/>
                  <a:pt x="854" y="125"/>
                  <a:pt x="867" y="145"/>
                </a:cubicBezTo>
                <a:lnTo>
                  <a:pt x="879" y="197"/>
                </a:lnTo>
                <a:lnTo>
                  <a:pt x="893" y="313"/>
                </a:lnTo>
                <a:lnTo>
                  <a:pt x="899" y="1045"/>
                </a:lnTo>
                <a:lnTo>
                  <a:pt x="0" y="1045"/>
                </a:lnTo>
                <a:close/>
              </a:path>
            </a:pathLst>
          </a:custGeom>
          <a:gradFill rotWithShape="1">
            <a:gsLst>
              <a:gs pos="0">
                <a:srgbClr val="FF0066"/>
              </a:gs>
              <a:gs pos="100000">
                <a:srgbClr val="FF99CC"/>
              </a:gs>
            </a:gsLst>
            <a:lin ang="5400000" scaled="1"/>
          </a:gradFill>
          <a:ln w="19050">
            <a:noFill/>
            <a:round/>
            <a:headEnd/>
            <a:tailEnd/>
          </a:ln>
        </p:spPr>
        <p:txBody>
          <a:bodyPr/>
          <a:lstStyle/>
          <a:p>
            <a:endParaRPr lang="en-GB"/>
          </a:p>
        </p:txBody>
      </p:sp>
      <p:sp>
        <p:nvSpPr>
          <p:cNvPr id="123914" name="Rectangle 10"/>
          <p:cNvSpPr>
            <a:spLocks noChangeArrowheads="1"/>
          </p:cNvSpPr>
          <p:nvPr/>
        </p:nvSpPr>
        <p:spPr bwMode="auto">
          <a:xfrm>
            <a:off x="2016125" y="4460875"/>
            <a:ext cx="1439863" cy="1225550"/>
          </a:xfrm>
          <a:prstGeom prst="rect">
            <a:avLst/>
          </a:prstGeom>
          <a:gradFill rotWithShape="1">
            <a:gsLst>
              <a:gs pos="0">
                <a:srgbClr val="FF99CC"/>
              </a:gs>
              <a:gs pos="100000">
                <a:srgbClr val="CCFFFF"/>
              </a:gs>
            </a:gsLst>
            <a:lin ang="5400000" scaled="1"/>
          </a:gradFill>
          <a:ln w="9525">
            <a:noFill/>
            <a:miter lim="800000"/>
            <a:headEnd/>
            <a:tailEnd/>
          </a:ln>
        </p:spPr>
        <p:txBody>
          <a:bodyPr wrap="none" anchor="ctr"/>
          <a:lstStyle/>
          <a:p>
            <a:endParaRPr lang="en-US"/>
          </a:p>
        </p:txBody>
      </p:sp>
      <p:grpSp>
        <p:nvGrpSpPr>
          <p:cNvPr id="2" name="Group 12"/>
          <p:cNvGrpSpPr>
            <a:grpSpLocks/>
          </p:cNvGrpSpPr>
          <p:nvPr/>
        </p:nvGrpSpPr>
        <p:grpSpPr bwMode="auto">
          <a:xfrm>
            <a:off x="3352800" y="3284538"/>
            <a:ext cx="1563688" cy="1081087"/>
            <a:chOff x="2517" y="2069"/>
            <a:chExt cx="985" cy="681"/>
          </a:xfrm>
        </p:grpSpPr>
        <p:sp>
          <p:nvSpPr>
            <p:cNvPr id="54298" name="Freeform 13"/>
            <p:cNvSpPr>
              <a:spLocks/>
            </p:cNvSpPr>
            <p:nvPr/>
          </p:nvSpPr>
          <p:spPr bwMode="auto">
            <a:xfrm>
              <a:off x="2562" y="2069"/>
              <a:ext cx="940" cy="400"/>
            </a:xfrm>
            <a:custGeom>
              <a:avLst/>
              <a:gdLst>
                <a:gd name="T0" fmla="*/ 0 w 940"/>
                <a:gd name="T1" fmla="*/ 0 h 400"/>
                <a:gd name="T2" fmla="*/ 726 w 940"/>
                <a:gd name="T3" fmla="*/ 0 h 400"/>
                <a:gd name="T4" fmla="*/ 739 w 940"/>
                <a:gd name="T5" fmla="*/ 400 h 400"/>
                <a:gd name="T6" fmla="*/ 940 w 940"/>
                <a:gd name="T7" fmla="*/ 400 h 400"/>
                <a:gd name="T8" fmla="*/ 0 60000 65536"/>
                <a:gd name="T9" fmla="*/ 0 60000 65536"/>
                <a:gd name="T10" fmla="*/ 0 60000 65536"/>
                <a:gd name="T11" fmla="*/ 0 60000 65536"/>
                <a:gd name="T12" fmla="*/ 0 w 940"/>
                <a:gd name="T13" fmla="*/ 0 h 400"/>
                <a:gd name="T14" fmla="*/ 940 w 940"/>
                <a:gd name="T15" fmla="*/ 400 h 400"/>
              </a:gdLst>
              <a:ahLst/>
              <a:cxnLst>
                <a:cxn ang="T8">
                  <a:pos x="T0" y="T1"/>
                </a:cxn>
                <a:cxn ang="T9">
                  <a:pos x="T2" y="T3"/>
                </a:cxn>
                <a:cxn ang="T10">
                  <a:pos x="T4" y="T5"/>
                </a:cxn>
                <a:cxn ang="T11">
                  <a:pos x="T6" y="T7"/>
                </a:cxn>
              </a:cxnLst>
              <a:rect l="T12" t="T13" r="T14" b="T15"/>
              <a:pathLst>
                <a:path w="940" h="400">
                  <a:moveTo>
                    <a:pt x="0" y="0"/>
                  </a:moveTo>
                  <a:lnTo>
                    <a:pt x="726" y="0"/>
                  </a:lnTo>
                  <a:lnTo>
                    <a:pt x="739" y="400"/>
                  </a:lnTo>
                  <a:lnTo>
                    <a:pt x="940" y="400"/>
                  </a:lnTo>
                </a:path>
              </a:pathLst>
            </a:custGeom>
            <a:noFill/>
            <a:ln w="50800">
              <a:solidFill>
                <a:srgbClr val="FFFF00"/>
              </a:solidFill>
              <a:round/>
              <a:headEnd/>
              <a:tailEnd/>
            </a:ln>
          </p:spPr>
          <p:txBody>
            <a:bodyPr/>
            <a:lstStyle/>
            <a:p>
              <a:endParaRPr lang="en-GB"/>
            </a:p>
          </p:txBody>
        </p:sp>
        <p:sp>
          <p:nvSpPr>
            <p:cNvPr id="54299" name="Freeform 14"/>
            <p:cNvSpPr>
              <a:spLocks/>
            </p:cNvSpPr>
            <p:nvPr/>
          </p:nvSpPr>
          <p:spPr bwMode="auto">
            <a:xfrm>
              <a:off x="2517" y="2743"/>
              <a:ext cx="985" cy="7"/>
            </a:xfrm>
            <a:custGeom>
              <a:avLst/>
              <a:gdLst>
                <a:gd name="T0" fmla="*/ 0 w 985"/>
                <a:gd name="T1" fmla="*/ 7 h 7"/>
                <a:gd name="T2" fmla="*/ 985 w 985"/>
                <a:gd name="T3" fmla="*/ 0 h 7"/>
                <a:gd name="T4" fmla="*/ 0 60000 65536"/>
                <a:gd name="T5" fmla="*/ 0 60000 65536"/>
                <a:gd name="T6" fmla="*/ 0 w 985"/>
                <a:gd name="T7" fmla="*/ 0 h 7"/>
                <a:gd name="T8" fmla="*/ 985 w 985"/>
                <a:gd name="T9" fmla="*/ 7 h 7"/>
              </a:gdLst>
              <a:ahLst/>
              <a:cxnLst>
                <a:cxn ang="T4">
                  <a:pos x="T0" y="T1"/>
                </a:cxn>
                <a:cxn ang="T5">
                  <a:pos x="T2" y="T3"/>
                </a:cxn>
              </a:cxnLst>
              <a:rect l="T6" t="T7" r="T8" b="T9"/>
              <a:pathLst>
                <a:path w="985" h="7">
                  <a:moveTo>
                    <a:pt x="0" y="7"/>
                  </a:moveTo>
                  <a:lnTo>
                    <a:pt x="985" y="0"/>
                  </a:lnTo>
                </a:path>
              </a:pathLst>
            </a:custGeom>
            <a:noFill/>
            <a:ln w="50800">
              <a:solidFill>
                <a:srgbClr val="FFFF00"/>
              </a:solidFill>
              <a:round/>
              <a:headEnd/>
              <a:tailEnd/>
            </a:ln>
          </p:spPr>
          <p:txBody>
            <a:bodyPr/>
            <a:lstStyle/>
            <a:p>
              <a:endParaRPr lang="en-GB"/>
            </a:p>
          </p:txBody>
        </p:sp>
      </p:grpSp>
      <p:grpSp>
        <p:nvGrpSpPr>
          <p:cNvPr id="3" name="Group 15"/>
          <p:cNvGrpSpPr>
            <a:grpSpLocks/>
          </p:cNvGrpSpPr>
          <p:nvPr/>
        </p:nvGrpSpPr>
        <p:grpSpPr bwMode="auto">
          <a:xfrm>
            <a:off x="184150" y="1247775"/>
            <a:ext cx="2728913" cy="4354513"/>
            <a:chOff x="521" y="786"/>
            <a:chExt cx="1719" cy="2743"/>
          </a:xfrm>
        </p:grpSpPr>
        <p:sp>
          <p:nvSpPr>
            <p:cNvPr id="54296" name="Freeform 16"/>
            <p:cNvSpPr>
              <a:spLocks/>
            </p:cNvSpPr>
            <p:nvPr/>
          </p:nvSpPr>
          <p:spPr bwMode="auto">
            <a:xfrm>
              <a:off x="1417" y="786"/>
              <a:ext cx="823" cy="2146"/>
            </a:xfrm>
            <a:custGeom>
              <a:avLst/>
              <a:gdLst>
                <a:gd name="T0" fmla="*/ 357 w 823"/>
                <a:gd name="T1" fmla="*/ 137 h 2146"/>
                <a:gd name="T2" fmla="*/ 594 w 823"/>
                <a:gd name="T3" fmla="*/ 0 h 2146"/>
                <a:gd name="T4" fmla="*/ 823 w 823"/>
                <a:gd name="T5" fmla="*/ 9 h 2146"/>
                <a:gd name="T6" fmla="*/ 823 w 823"/>
                <a:gd name="T7" fmla="*/ 567 h 2146"/>
                <a:gd name="T8" fmla="*/ 0 w 823"/>
                <a:gd name="T9" fmla="*/ 567 h 2146"/>
                <a:gd name="T10" fmla="*/ 12 w 823"/>
                <a:gd name="T11" fmla="*/ 2146 h 2146"/>
                <a:gd name="T12" fmla="*/ 239 w 823"/>
                <a:gd name="T13" fmla="*/ 2146 h 2146"/>
                <a:gd name="T14" fmla="*/ 0 60000 65536"/>
                <a:gd name="T15" fmla="*/ 0 60000 65536"/>
                <a:gd name="T16" fmla="*/ 0 60000 65536"/>
                <a:gd name="T17" fmla="*/ 0 60000 65536"/>
                <a:gd name="T18" fmla="*/ 0 60000 65536"/>
                <a:gd name="T19" fmla="*/ 0 60000 65536"/>
                <a:gd name="T20" fmla="*/ 0 60000 65536"/>
                <a:gd name="T21" fmla="*/ 0 w 823"/>
                <a:gd name="T22" fmla="*/ 0 h 2146"/>
                <a:gd name="T23" fmla="*/ 823 w 823"/>
                <a:gd name="T24" fmla="*/ 2146 h 21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3" h="2146">
                  <a:moveTo>
                    <a:pt x="357" y="137"/>
                  </a:moveTo>
                  <a:lnTo>
                    <a:pt x="594" y="0"/>
                  </a:lnTo>
                  <a:lnTo>
                    <a:pt x="823" y="9"/>
                  </a:lnTo>
                  <a:lnTo>
                    <a:pt x="823" y="567"/>
                  </a:lnTo>
                  <a:lnTo>
                    <a:pt x="0" y="567"/>
                  </a:lnTo>
                  <a:lnTo>
                    <a:pt x="12" y="2146"/>
                  </a:lnTo>
                  <a:lnTo>
                    <a:pt x="239" y="2146"/>
                  </a:lnTo>
                </a:path>
              </a:pathLst>
            </a:custGeom>
            <a:noFill/>
            <a:ln w="50800">
              <a:solidFill>
                <a:srgbClr val="FFFF00"/>
              </a:solidFill>
              <a:round/>
              <a:headEnd/>
              <a:tailEnd/>
            </a:ln>
          </p:spPr>
          <p:txBody>
            <a:bodyPr/>
            <a:lstStyle/>
            <a:p>
              <a:endParaRPr lang="en-GB"/>
            </a:p>
          </p:txBody>
        </p:sp>
        <p:sp>
          <p:nvSpPr>
            <p:cNvPr id="54297" name="Freeform 17"/>
            <p:cNvSpPr>
              <a:spLocks/>
            </p:cNvSpPr>
            <p:nvPr/>
          </p:nvSpPr>
          <p:spPr bwMode="auto">
            <a:xfrm>
              <a:off x="521" y="1371"/>
              <a:ext cx="1180" cy="2158"/>
            </a:xfrm>
            <a:custGeom>
              <a:avLst/>
              <a:gdLst>
                <a:gd name="T0" fmla="*/ 338 w 1180"/>
                <a:gd name="T1" fmla="*/ 0 h 2158"/>
                <a:gd name="T2" fmla="*/ 0 w 1180"/>
                <a:gd name="T3" fmla="*/ 156 h 2158"/>
                <a:gd name="T4" fmla="*/ 25 w 1180"/>
                <a:gd name="T5" fmla="*/ 2150 h 2158"/>
                <a:gd name="T6" fmla="*/ 1180 w 1180"/>
                <a:gd name="T7" fmla="*/ 2158 h 2158"/>
                <a:gd name="T8" fmla="*/ 0 60000 65536"/>
                <a:gd name="T9" fmla="*/ 0 60000 65536"/>
                <a:gd name="T10" fmla="*/ 0 60000 65536"/>
                <a:gd name="T11" fmla="*/ 0 60000 65536"/>
                <a:gd name="T12" fmla="*/ 0 w 1180"/>
                <a:gd name="T13" fmla="*/ 0 h 2158"/>
                <a:gd name="T14" fmla="*/ 1180 w 1180"/>
                <a:gd name="T15" fmla="*/ 2158 h 2158"/>
              </a:gdLst>
              <a:ahLst/>
              <a:cxnLst>
                <a:cxn ang="T8">
                  <a:pos x="T0" y="T1"/>
                </a:cxn>
                <a:cxn ang="T9">
                  <a:pos x="T2" y="T3"/>
                </a:cxn>
                <a:cxn ang="T10">
                  <a:pos x="T4" y="T5"/>
                </a:cxn>
                <a:cxn ang="T11">
                  <a:pos x="T6" y="T7"/>
                </a:cxn>
              </a:cxnLst>
              <a:rect l="T12" t="T13" r="T14" b="T15"/>
              <a:pathLst>
                <a:path w="1180" h="2158">
                  <a:moveTo>
                    <a:pt x="338" y="0"/>
                  </a:moveTo>
                  <a:lnTo>
                    <a:pt x="0" y="156"/>
                  </a:lnTo>
                  <a:lnTo>
                    <a:pt x="25" y="2150"/>
                  </a:lnTo>
                  <a:lnTo>
                    <a:pt x="1180" y="2158"/>
                  </a:lnTo>
                </a:path>
              </a:pathLst>
            </a:custGeom>
            <a:noFill/>
            <a:ln w="50800">
              <a:solidFill>
                <a:srgbClr val="FFFF00"/>
              </a:solidFill>
              <a:round/>
              <a:headEnd/>
              <a:tailEnd/>
            </a:ln>
          </p:spPr>
          <p:txBody>
            <a:bodyPr/>
            <a:lstStyle/>
            <a:p>
              <a:endParaRPr lang="en-GB"/>
            </a:p>
          </p:txBody>
        </p:sp>
      </p:grpSp>
      <p:sp>
        <p:nvSpPr>
          <p:cNvPr id="54280" name="Freeform 18"/>
          <p:cNvSpPr>
            <a:spLocks/>
          </p:cNvSpPr>
          <p:nvPr/>
        </p:nvSpPr>
        <p:spPr bwMode="auto">
          <a:xfrm>
            <a:off x="615950" y="1268413"/>
            <a:ext cx="1644650" cy="1081087"/>
          </a:xfrm>
          <a:custGeom>
            <a:avLst/>
            <a:gdLst>
              <a:gd name="T0" fmla="*/ 0 w 1036"/>
              <a:gd name="T1" fmla="*/ 2147483647 h 681"/>
              <a:gd name="T2" fmla="*/ 2147483647 w 1036"/>
              <a:gd name="T3" fmla="*/ 2147483647 h 681"/>
              <a:gd name="T4" fmla="*/ 2147483647 w 1036"/>
              <a:gd name="T5" fmla="*/ 2147483647 h 681"/>
              <a:gd name="T6" fmla="*/ 2147483647 w 1036"/>
              <a:gd name="T7" fmla="*/ 0 h 681"/>
              <a:gd name="T8" fmla="*/ 0 w 1036"/>
              <a:gd name="T9" fmla="*/ 2147483647 h 681"/>
              <a:gd name="T10" fmla="*/ 0 60000 65536"/>
              <a:gd name="T11" fmla="*/ 0 60000 65536"/>
              <a:gd name="T12" fmla="*/ 0 60000 65536"/>
              <a:gd name="T13" fmla="*/ 0 60000 65536"/>
              <a:gd name="T14" fmla="*/ 0 60000 65536"/>
              <a:gd name="T15" fmla="*/ 0 w 1036"/>
              <a:gd name="T16" fmla="*/ 0 h 681"/>
              <a:gd name="T17" fmla="*/ 1036 w 1036"/>
              <a:gd name="T18" fmla="*/ 681 h 681"/>
            </a:gdLst>
            <a:ahLst/>
            <a:cxnLst>
              <a:cxn ang="T10">
                <a:pos x="T0" y="T1"/>
              </a:cxn>
              <a:cxn ang="T11">
                <a:pos x="T2" y="T3"/>
              </a:cxn>
              <a:cxn ang="T12">
                <a:pos x="T4" y="T5"/>
              </a:cxn>
              <a:cxn ang="T13">
                <a:pos x="T6" y="T7"/>
              </a:cxn>
              <a:cxn ang="T14">
                <a:pos x="T8" y="T9"/>
              </a:cxn>
            </a:cxnLst>
            <a:rect l="T15" t="T16" r="T17" b="T18"/>
            <a:pathLst>
              <a:path w="1036" h="681">
                <a:moveTo>
                  <a:pt x="0" y="454"/>
                </a:moveTo>
                <a:lnTo>
                  <a:pt x="137" y="681"/>
                </a:lnTo>
                <a:lnTo>
                  <a:pt x="1036" y="252"/>
                </a:lnTo>
                <a:lnTo>
                  <a:pt x="908" y="0"/>
                </a:lnTo>
                <a:lnTo>
                  <a:pt x="0" y="454"/>
                </a:lnTo>
                <a:close/>
              </a:path>
            </a:pathLst>
          </a:custGeom>
          <a:noFill/>
          <a:ln w="50800">
            <a:solidFill>
              <a:schemeClr val="tx1"/>
            </a:solidFill>
            <a:round/>
            <a:headEnd/>
            <a:tailEnd/>
          </a:ln>
        </p:spPr>
        <p:txBody>
          <a:bodyPr/>
          <a:lstStyle/>
          <a:p>
            <a:endParaRPr lang="en-GB"/>
          </a:p>
        </p:txBody>
      </p:sp>
      <p:pic>
        <p:nvPicPr>
          <p:cNvPr id="54281" name="Picture 20" descr="BOILER"/>
          <p:cNvPicPr>
            <a:picLocks noChangeAspect="1" noChangeArrowheads="1"/>
          </p:cNvPicPr>
          <p:nvPr/>
        </p:nvPicPr>
        <p:blipFill>
          <a:blip r:embed="rId3" cstate="print"/>
          <a:srcRect/>
          <a:stretch>
            <a:fillRect/>
          </a:stretch>
        </p:blipFill>
        <p:spPr bwMode="auto">
          <a:xfrm>
            <a:off x="4865688" y="2349500"/>
            <a:ext cx="1592262" cy="2814638"/>
          </a:xfrm>
          <a:prstGeom prst="rect">
            <a:avLst/>
          </a:prstGeom>
          <a:noFill/>
          <a:ln w="9525">
            <a:noFill/>
            <a:miter lim="800000"/>
            <a:headEnd/>
            <a:tailEnd/>
          </a:ln>
        </p:spPr>
      </p:pic>
      <p:sp>
        <p:nvSpPr>
          <p:cNvPr id="123925" name="Rectangle 21"/>
          <p:cNvSpPr>
            <a:spLocks noChangeArrowheads="1"/>
          </p:cNvSpPr>
          <p:nvPr/>
        </p:nvSpPr>
        <p:spPr bwMode="auto">
          <a:xfrm>
            <a:off x="1989138" y="4491038"/>
            <a:ext cx="1439862" cy="1225550"/>
          </a:xfrm>
          <a:prstGeom prst="rect">
            <a:avLst/>
          </a:prstGeom>
          <a:gradFill rotWithShape="1">
            <a:gsLst>
              <a:gs pos="0">
                <a:srgbClr val="FF0000"/>
              </a:gs>
              <a:gs pos="100000">
                <a:srgbClr val="FFCCFF"/>
              </a:gs>
            </a:gsLst>
            <a:lin ang="5400000" scaled="1"/>
          </a:gradFill>
          <a:ln w="9525">
            <a:noFill/>
            <a:miter lim="800000"/>
            <a:headEnd/>
            <a:tailEnd/>
          </a:ln>
        </p:spPr>
        <p:txBody>
          <a:bodyPr wrap="none" anchor="ctr"/>
          <a:lstStyle/>
          <a:p>
            <a:endParaRPr lang="en-US"/>
          </a:p>
        </p:txBody>
      </p:sp>
      <p:sp>
        <p:nvSpPr>
          <p:cNvPr id="123927" name="Rectangle 23"/>
          <p:cNvSpPr>
            <a:spLocks noChangeArrowheads="1"/>
          </p:cNvSpPr>
          <p:nvPr/>
        </p:nvSpPr>
        <p:spPr bwMode="auto">
          <a:xfrm>
            <a:off x="1984375" y="4495800"/>
            <a:ext cx="1439863" cy="1225550"/>
          </a:xfrm>
          <a:prstGeom prst="rect">
            <a:avLst/>
          </a:prstGeom>
          <a:solidFill>
            <a:srgbClr val="FF0000"/>
          </a:solidFill>
          <a:ln w="9525">
            <a:noFill/>
            <a:miter lim="800000"/>
            <a:headEnd/>
            <a:tailEnd/>
          </a:ln>
        </p:spPr>
        <p:txBody>
          <a:bodyPr wrap="none" anchor="ctr"/>
          <a:lstStyle/>
          <a:p>
            <a:endParaRPr lang="en-US"/>
          </a:p>
        </p:txBody>
      </p:sp>
      <p:sp>
        <p:nvSpPr>
          <p:cNvPr id="24594" name="Freeform 24"/>
          <p:cNvSpPr>
            <a:spLocks/>
          </p:cNvSpPr>
          <p:nvPr/>
        </p:nvSpPr>
        <p:spPr bwMode="auto">
          <a:xfrm rot="10800000">
            <a:off x="1984375" y="4652963"/>
            <a:ext cx="1163638" cy="955675"/>
          </a:xfrm>
          <a:custGeom>
            <a:avLst/>
            <a:gdLst>
              <a:gd name="T0" fmla="*/ 2147483647 w 733"/>
              <a:gd name="T1" fmla="*/ 2147483647 h 693"/>
              <a:gd name="T2" fmla="*/ 2147483647 w 733"/>
              <a:gd name="T3" fmla="*/ 2147483647 h 693"/>
              <a:gd name="T4" fmla="*/ 2147483647 w 733"/>
              <a:gd name="T5" fmla="*/ 2147483647 h 693"/>
              <a:gd name="T6" fmla="*/ 2147483647 w 733"/>
              <a:gd name="T7" fmla="*/ 2147483647 h 693"/>
              <a:gd name="T8" fmla="*/ 2147483647 w 733"/>
              <a:gd name="T9" fmla="*/ 2147483647 h 693"/>
              <a:gd name="T10" fmla="*/ 0 w 733"/>
              <a:gd name="T11" fmla="*/ 2147483647 h 693"/>
              <a:gd name="T12" fmla="*/ 2147483647 w 733"/>
              <a:gd name="T13" fmla="*/ 2147483647 h 693"/>
              <a:gd name="T14" fmla="*/ 2147483647 w 733"/>
              <a:gd name="T15" fmla="*/ 0 h 693"/>
              <a:gd name="T16" fmla="*/ 2147483647 w 733"/>
              <a:gd name="T17" fmla="*/ 0 h 6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3"/>
              <a:gd name="T28" fmla="*/ 0 h 693"/>
              <a:gd name="T29" fmla="*/ 733 w 733"/>
              <a:gd name="T30" fmla="*/ 693 h 6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3" h="693">
                <a:moveTo>
                  <a:pt x="733" y="693"/>
                </a:moveTo>
                <a:lnTo>
                  <a:pt x="8" y="693"/>
                </a:lnTo>
                <a:lnTo>
                  <a:pt x="643" y="602"/>
                </a:lnTo>
                <a:lnTo>
                  <a:pt x="27" y="476"/>
                </a:lnTo>
                <a:lnTo>
                  <a:pt x="640" y="366"/>
                </a:lnTo>
                <a:lnTo>
                  <a:pt x="0" y="247"/>
                </a:lnTo>
                <a:lnTo>
                  <a:pt x="640" y="146"/>
                </a:lnTo>
                <a:lnTo>
                  <a:pt x="18" y="0"/>
                </a:lnTo>
                <a:lnTo>
                  <a:pt x="731" y="0"/>
                </a:lnTo>
              </a:path>
            </a:pathLst>
          </a:custGeom>
          <a:noFill/>
          <a:ln w="50800">
            <a:solidFill>
              <a:srgbClr val="FFFF00"/>
            </a:solidFill>
            <a:round/>
            <a:headEnd/>
            <a:tailEnd/>
          </a:ln>
        </p:spPr>
        <p:txBody>
          <a:bodyPr/>
          <a:lstStyle/>
          <a:p>
            <a:endParaRPr lang="en-GB"/>
          </a:p>
        </p:txBody>
      </p:sp>
      <p:grpSp>
        <p:nvGrpSpPr>
          <p:cNvPr id="4" name="Group 29"/>
          <p:cNvGrpSpPr>
            <a:grpSpLocks/>
          </p:cNvGrpSpPr>
          <p:nvPr/>
        </p:nvGrpSpPr>
        <p:grpSpPr bwMode="auto">
          <a:xfrm>
            <a:off x="184150" y="1254125"/>
            <a:ext cx="2728913" cy="4354513"/>
            <a:chOff x="521" y="786"/>
            <a:chExt cx="1719" cy="2743"/>
          </a:xfrm>
        </p:grpSpPr>
        <p:sp>
          <p:nvSpPr>
            <p:cNvPr id="54294" name="Freeform 30"/>
            <p:cNvSpPr>
              <a:spLocks/>
            </p:cNvSpPr>
            <p:nvPr/>
          </p:nvSpPr>
          <p:spPr bwMode="auto">
            <a:xfrm>
              <a:off x="1417" y="786"/>
              <a:ext cx="823" cy="2146"/>
            </a:xfrm>
            <a:custGeom>
              <a:avLst/>
              <a:gdLst>
                <a:gd name="T0" fmla="*/ 357 w 823"/>
                <a:gd name="T1" fmla="*/ 137 h 2146"/>
                <a:gd name="T2" fmla="*/ 594 w 823"/>
                <a:gd name="T3" fmla="*/ 0 h 2146"/>
                <a:gd name="T4" fmla="*/ 823 w 823"/>
                <a:gd name="T5" fmla="*/ 9 h 2146"/>
                <a:gd name="T6" fmla="*/ 823 w 823"/>
                <a:gd name="T7" fmla="*/ 567 h 2146"/>
                <a:gd name="T8" fmla="*/ 0 w 823"/>
                <a:gd name="T9" fmla="*/ 567 h 2146"/>
                <a:gd name="T10" fmla="*/ 12 w 823"/>
                <a:gd name="T11" fmla="*/ 2146 h 2146"/>
                <a:gd name="T12" fmla="*/ 239 w 823"/>
                <a:gd name="T13" fmla="*/ 2146 h 2146"/>
                <a:gd name="T14" fmla="*/ 0 60000 65536"/>
                <a:gd name="T15" fmla="*/ 0 60000 65536"/>
                <a:gd name="T16" fmla="*/ 0 60000 65536"/>
                <a:gd name="T17" fmla="*/ 0 60000 65536"/>
                <a:gd name="T18" fmla="*/ 0 60000 65536"/>
                <a:gd name="T19" fmla="*/ 0 60000 65536"/>
                <a:gd name="T20" fmla="*/ 0 60000 65536"/>
                <a:gd name="T21" fmla="*/ 0 w 823"/>
                <a:gd name="T22" fmla="*/ 0 h 2146"/>
                <a:gd name="T23" fmla="*/ 823 w 823"/>
                <a:gd name="T24" fmla="*/ 2146 h 21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3" h="2146">
                  <a:moveTo>
                    <a:pt x="357" y="137"/>
                  </a:moveTo>
                  <a:lnTo>
                    <a:pt x="594" y="0"/>
                  </a:lnTo>
                  <a:lnTo>
                    <a:pt x="823" y="9"/>
                  </a:lnTo>
                  <a:lnTo>
                    <a:pt x="823" y="567"/>
                  </a:lnTo>
                  <a:lnTo>
                    <a:pt x="0" y="567"/>
                  </a:lnTo>
                  <a:lnTo>
                    <a:pt x="12" y="2146"/>
                  </a:lnTo>
                  <a:lnTo>
                    <a:pt x="239" y="2146"/>
                  </a:lnTo>
                </a:path>
              </a:pathLst>
            </a:custGeom>
            <a:noFill/>
            <a:ln w="50800">
              <a:solidFill>
                <a:srgbClr val="FF0000"/>
              </a:solidFill>
              <a:round/>
              <a:headEnd/>
              <a:tailEnd/>
            </a:ln>
          </p:spPr>
          <p:txBody>
            <a:bodyPr/>
            <a:lstStyle/>
            <a:p>
              <a:endParaRPr lang="en-GB"/>
            </a:p>
          </p:txBody>
        </p:sp>
        <p:sp>
          <p:nvSpPr>
            <p:cNvPr id="54295" name="Freeform 31"/>
            <p:cNvSpPr>
              <a:spLocks/>
            </p:cNvSpPr>
            <p:nvPr/>
          </p:nvSpPr>
          <p:spPr bwMode="auto">
            <a:xfrm>
              <a:off x="521" y="1371"/>
              <a:ext cx="1180" cy="2158"/>
            </a:xfrm>
            <a:custGeom>
              <a:avLst/>
              <a:gdLst>
                <a:gd name="T0" fmla="*/ 338 w 1180"/>
                <a:gd name="T1" fmla="*/ 0 h 2158"/>
                <a:gd name="T2" fmla="*/ 0 w 1180"/>
                <a:gd name="T3" fmla="*/ 156 h 2158"/>
                <a:gd name="T4" fmla="*/ 25 w 1180"/>
                <a:gd name="T5" fmla="*/ 2150 h 2158"/>
                <a:gd name="T6" fmla="*/ 1180 w 1180"/>
                <a:gd name="T7" fmla="*/ 2158 h 2158"/>
                <a:gd name="T8" fmla="*/ 0 60000 65536"/>
                <a:gd name="T9" fmla="*/ 0 60000 65536"/>
                <a:gd name="T10" fmla="*/ 0 60000 65536"/>
                <a:gd name="T11" fmla="*/ 0 60000 65536"/>
                <a:gd name="T12" fmla="*/ 0 w 1180"/>
                <a:gd name="T13" fmla="*/ 0 h 2158"/>
                <a:gd name="T14" fmla="*/ 1180 w 1180"/>
                <a:gd name="T15" fmla="*/ 2158 h 2158"/>
              </a:gdLst>
              <a:ahLst/>
              <a:cxnLst>
                <a:cxn ang="T8">
                  <a:pos x="T0" y="T1"/>
                </a:cxn>
                <a:cxn ang="T9">
                  <a:pos x="T2" y="T3"/>
                </a:cxn>
                <a:cxn ang="T10">
                  <a:pos x="T4" y="T5"/>
                </a:cxn>
                <a:cxn ang="T11">
                  <a:pos x="T6" y="T7"/>
                </a:cxn>
              </a:cxnLst>
              <a:rect l="T12" t="T13" r="T14" b="T15"/>
              <a:pathLst>
                <a:path w="1180" h="2158">
                  <a:moveTo>
                    <a:pt x="338" y="0"/>
                  </a:moveTo>
                  <a:lnTo>
                    <a:pt x="0" y="156"/>
                  </a:lnTo>
                  <a:lnTo>
                    <a:pt x="25" y="2150"/>
                  </a:lnTo>
                  <a:lnTo>
                    <a:pt x="1180" y="2158"/>
                  </a:lnTo>
                </a:path>
              </a:pathLst>
            </a:custGeom>
            <a:noFill/>
            <a:ln w="50800">
              <a:solidFill>
                <a:srgbClr val="FF0000"/>
              </a:solidFill>
              <a:round/>
              <a:headEnd/>
              <a:tailEnd/>
            </a:ln>
          </p:spPr>
          <p:txBody>
            <a:bodyPr/>
            <a:lstStyle/>
            <a:p>
              <a:endParaRPr lang="en-GB"/>
            </a:p>
          </p:txBody>
        </p:sp>
      </p:grpSp>
      <p:sp>
        <p:nvSpPr>
          <p:cNvPr id="24598" name="Text Box 32"/>
          <p:cNvSpPr txBox="1">
            <a:spLocks noChangeArrowheads="1"/>
          </p:cNvSpPr>
          <p:nvPr/>
        </p:nvSpPr>
        <p:spPr bwMode="auto">
          <a:xfrm>
            <a:off x="6096000" y="765175"/>
            <a:ext cx="3048000" cy="5786438"/>
          </a:xfrm>
          <a:prstGeom prst="rect">
            <a:avLst/>
          </a:prstGeom>
          <a:noFill/>
          <a:ln w="9525">
            <a:noFill/>
            <a:miter lim="800000"/>
            <a:headEnd/>
            <a:tailEnd/>
          </a:ln>
        </p:spPr>
        <p:txBody>
          <a:bodyPr>
            <a:spAutoFit/>
          </a:bodyPr>
          <a:lstStyle/>
          <a:p>
            <a:pPr>
              <a:spcBef>
                <a:spcPct val="50000"/>
              </a:spcBef>
            </a:pPr>
            <a:r>
              <a:rPr lang="en-GB" sz="2000" b="1">
                <a:solidFill>
                  <a:srgbClr val="1A00B4"/>
                </a:solidFill>
                <a:latin typeface="Times New Roman" pitchFamily="18" charset="0"/>
                <a:cs typeface="Times New Roman" pitchFamily="18" charset="0"/>
              </a:rPr>
              <a:t>Tank with small residual hot water at top of tank in early morning</a:t>
            </a:r>
          </a:p>
          <a:p>
            <a:pPr>
              <a:spcBef>
                <a:spcPct val="50000"/>
              </a:spcBef>
            </a:pPr>
            <a:r>
              <a:rPr lang="en-GB" sz="2000" b="1">
                <a:solidFill>
                  <a:srgbClr val="1A00B4"/>
                </a:solidFill>
                <a:latin typeface="Times New Roman" pitchFamily="18" charset="0"/>
                <a:cs typeface="Times New Roman" pitchFamily="18" charset="0"/>
              </a:rPr>
              <a:t>No hot water provided by central heating boiler. </a:t>
            </a:r>
          </a:p>
          <a:p>
            <a:pPr>
              <a:spcBef>
                <a:spcPct val="50000"/>
              </a:spcBef>
            </a:pPr>
            <a:r>
              <a:rPr lang="en-GB" sz="2000" b="1">
                <a:solidFill>
                  <a:srgbClr val="1A00B4"/>
                </a:solidFill>
                <a:latin typeface="Times New Roman" pitchFamily="18" charset="0"/>
                <a:cs typeface="Times New Roman" pitchFamily="18" charset="0"/>
              </a:rPr>
              <a:t>Gain from solar energy is much higher.</a:t>
            </a:r>
          </a:p>
          <a:p>
            <a:pPr>
              <a:spcBef>
                <a:spcPct val="50000"/>
              </a:spcBef>
            </a:pPr>
            <a:r>
              <a:rPr lang="en-GB" sz="2000" b="1">
                <a:latin typeface="Times New Roman" pitchFamily="18" charset="0"/>
                <a:cs typeface="Times New Roman" pitchFamily="18" charset="0"/>
              </a:rPr>
              <a:t>More solar energy can be gained if boiler operation is delayed.</a:t>
            </a:r>
          </a:p>
          <a:p>
            <a:pPr>
              <a:spcBef>
                <a:spcPct val="50000"/>
              </a:spcBef>
            </a:pPr>
            <a:r>
              <a:rPr lang="en-GB" sz="2000" b="1">
                <a:latin typeface="Times New Roman" pitchFamily="18" charset="0"/>
                <a:cs typeface="Times New Roman" pitchFamily="18" charset="0"/>
              </a:rPr>
              <a:t>Boiler ON/OFF times should be adjusted between summer and winter for optimum performance</a:t>
            </a:r>
          </a:p>
          <a:p>
            <a:pPr>
              <a:spcBef>
                <a:spcPct val="50000"/>
              </a:spcBef>
            </a:pPr>
            <a:endParaRPr lang="en-GB" sz="2000" b="1">
              <a:solidFill>
                <a:srgbClr val="00FFFF"/>
              </a:solidFill>
              <a:latin typeface="Times New Roman" pitchFamily="18" charset="0"/>
              <a:cs typeface="Times New Roman" pitchFamily="18" charset="0"/>
            </a:endParaRPr>
          </a:p>
        </p:txBody>
      </p:sp>
      <p:sp>
        <p:nvSpPr>
          <p:cNvPr id="123938" name="Freeform 34"/>
          <p:cNvSpPr>
            <a:spLocks/>
          </p:cNvSpPr>
          <p:nvPr/>
        </p:nvSpPr>
        <p:spPr bwMode="auto">
          <a:xfrm>
            <a:off x="1992313" y="2867025"/>
            <a:ext cx="1427162" cy="1658938"/>
          </a:xfrm>
          <a:custGeom>
            <a:avLst/>
            <a:gdLst>
              <a:gd name="T0" fmla="*/ 0 w 899"/>
              <a:gd name="T1" fmla="*/ 2147483647 h 1045"/>
              <a:gd name="T2" fmla="*/ 0 w 899"/>
              <a:gd name="T3" fmla="*/ 2147483647 h 1045"/>
              <a:gd name="T4" fmla="*/ 2147483647 w 899"/>
              <a:gd name="T5" fmla="*/ 2147483647 h 1045"/>
              <a:gd name="T6" fmla="*/ 2147483647 w 899"/>
              <a:gd name="T7" fmla="*/ 2147483647 h 1045"/>
              <a:gd name="T8" fmla="*/ 2147483647 w 899"/>
              <a:gd name="T9" fmla="*/ 2147483647 h 1045"/>
              <a:gd name="T10" fmla="*/ 2147483647 w 899"/>
              <a:gd name="T11" fmla="*/ 2147483647 h 1045"/>
              <a:gd name="T12" fmla="*/ 2147483647 w 899"/>
              <a:gd name="T13" fmla="*/ 2147483647 h 1045"/>
              <a:gd name="T14" fmla="*/ 2147483647 w 899"/>
              <a:gd name="T15" fmla="*/ 2147483647 h 1045"/>
              <a:gd name="T16" fmla="*/ 2147483647 w 899"/>
              <a:gd name="T17" fmla="*/ 2147483647 h 1045"/>
              <a:gd name="T18" fmla="*/ 2147483647 w 899"/>
              <a:gd name="T19" fmla="*/ 2147483647 h 1045"/>
              <a:gd name="T20" fmla="*/ 2147483647 w 899"/>
              <a:gd name="T21" fmla="*/ 2147483647 h 1045"/>
              <a:gd name="T22" fmla="*/ 2147483647 w 899"/>
              <a:gd name="T23" fmla="*/ 2147483647 h 1045"/>
              <a:gd name="T24" fmla="*/ 0 w 899"/>
              <a:gd name="T25" fmla="*/ 2147483647 h 10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9"/>
              <a:gd name="T40" fmla="*/ 0 h 1045"/>
              <a:gd name="T41" fmla="*/ 899 w 899"/>
              <a:gd name="T42" fmla="*/ 1045 h 10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9" h="1045">
                <a:moveTo>
                  <a:pt x="0" y="1045"/>
                </a:moveTo>
                <a:lnTo>
                  <a:pt x="0" y="319"/>
                </a:lnTo>
                <a:cubicBezTo>
                  <a:pt x="4" y="172"/>
                  <a:pt x="11" y="201"/>
                  <a:pt x="25" y="165"/>
                </a:cubicBezTo>
                <a:cubicBezTo>
                  <a:pt x="39" y="129"/>
                  <a:pt x="57" y="122"/>
                  <a:pt x="83" y="103"/>
                </a:cubicBezTo>
                <a:cubicBezTo>
                  <a:pt x="109" y="84"/>
                  <a:pt x="116" y="67"/>
                  <a:pt x="181" y="51"/>
                </a:cubicBezTo>
                <a:cubicBezTo>
                  <a:pt x="246" y="35"/>
                  <a:pt x="395" y="10"/>
                  <a:pt x="474" y="5"/>
                </a:cubicBezTo>
                <a:cubicBezTo>
                  <a:pt x="553" y="0"/>
                  <a:pt x="603" y="7"/>
                  <a:pt x="657" y="19"/>
                </a:cubicBezTo>
                <a:cubicBezTo>
                  <a:pt x="711" y="31"/>
                  <a:pt x="764" y="56"/>
                  <a:pt x="799" y="77"/>
                </a:cubicBezTo>
                <a:cubicBezTo>
                  <a:pt x="834" y="98"/>
                  <a:pt x="854" y="125"/>
                  <a:pt x="867" y="145"/>
                </a:cubicBezTo>
                <a:lnTo>
                  <a:pt x="879" y="197"/>
                </a:lnTo>
                <a:lnTo>
                  <a:pt x="893" y="313"/>
                </a:lnTo>
                <a:lnTo>
                  <a:pt x="899" y="1045"/>
                </a:lnTo>
                <a:lnTo>
                  <a:pt x="0" y="1045"/>
                </a:lnTo>
                <a:close/>
              </a:path>
            </a:pathLst>
          </a:custGeom>
          <a:gradFill rotWithShape="1">
            <a:gsLst>
              <a:gs pos="0">
                <a:srgbClr val="FF99CC"/>
              </a:gs>
              <a:gs pos="100000">
                <a:srgbClr val="FF0000"/>
              </a:gs>
            </a:gsLst>
            <a:lin ang="5400000" scaled="1"/>
          </a:gradFill>
          <a:ln w="19050">
            <a:noFill/>
            <a:round/>
            <a:headEnd/>
            <a:tailEnd/>
          </a:ln>
        </p:spPr>
        <p:txBody>
          <a:bodyPr/>
          <a:lstStyle/>
          <a:p>
            <a:endParaRPr lang="en-GB"/>
          </a:p>
        </p:txBody>
      </p:sp>
      <p:sp>
        <p:nvSpPr>
          <p:cNvPr id="123912" name="Freeform 8"/>
          <p:cNvSpPr>
            <a:spLocks/>
          </p:cNvSpPr>
          <p:nvPr/>
        </p:nvSpPr>
        <p:spPr bwMode="auto">
          <a:xfrm>
            <a:off x="2008188" y="2847975"/>
            <a:ext cx="1427162" cy="1658938"/>
          </a:xfrm>
          <a:custGeom>
            <a:avLst/>
            <a:gdLst>
              <a:gd name="T0" fmla="*/ 0 w 899"/>
              <a:gd name="T1" fmla="*/ 2147483647 h 1045"/>
              <a:gd name="T2" fmla="*/ 0 w 899"/>
              <a:gd name="T3" fmla="*/ 2147483647 h 1045"/>
              <a:gd name="T4" fmla="*/ 2147483647 w 899"/>
              <a:gd name="T5" fmla="*/ 2147483647 h 1045"/>
              <a:gd name="T6" fmla="*/ 2147483647 w 899"/>
              <a:gd name="T7" fmla="*/ 2147483647 h 1045"/>
              <a:gd name="T8" fmla="*/ 2147483647 w 899"/>
              <a:gd name="T9" fmla="*/ 2147483647 h 1045"/>
              <a:gd name="T10" fmla="*/ 2147483647 w 899"/>
              <a:gd name="T11" fmla="*/ 2147483647 h 1045"/>
              <a:gd name="T12" fmla="*/ 2147483647 w 899"/>
              <a:gd name="T13" fmla="*/ 2147483647 h 1045"/>
              <a:gd name="T14" fmla="*/ 2147483647 w 899"/>
              <a:gd name="T15" fmla="*/ 2147483647 h 1045"/>
              <a:gd name="T16" fmla="*/ 2147483647 w 899"/>
              <a:gd name="T17" fmla="*/ 2147483647 h 1045"/>
              <a:gd name="T18" fmla="*/ 2147483647 w 899"/>
              <a:gd name="T19" fmla="*/ 2147483647 h 1045"/>
              <a:gd name="T20" fmla="*/ 2147483647 w 899"/>
              <a:gd name="T21" fmla="*/ 2147483647 h 1045"/>
              <a:gd name="T22" fmla="*/ 2147483647 w 899"/>
              <a:gd name="T23" fmla="*/ 2147483647 h 1045"/>
              <a:gd name="T24" fmla="*/ 0 w 899"/>
              <a:gd name="T25" fmla="*/ 2147483647 h 10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9"/>
              <a:gd name="T40" fmla="*/ 0 h 1045"/>
              <a:gd name="T41" fmla="*/ 899 w 899"/>
              <a:gd name="T42" fmla="*/ 1045 h 10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9" h="1045">
                <a:moveTo>
                  <a:pt x="0" y="1045"/>
                </a:moveTo>
                <a:lnTo>
                  <a:pt x="0" y="319"/>
                </a:lnTo>
                <a:cubicBezTo>
                  <a:pt x="4" y="172"/>
                  <a:pt x="11" y="201"/>
                  <a:pt x="25" y="165"/>
                </a:cubicBezTo>
                <a:cubicBezTo>
                  <a:pt x="39" y="129"/>
                  <a:pt x="57" y="122"/>
                  <a:pt x="83" y="103"/>
                </a:cubicBezTo>
                <a:cubicBezTo>
                  <a:pt x="109" y="84"/>
                  <a:pt x="116" y="67"/>
                  <a:pt x="181" y="51"/>
                </a:cubicBezTo>
                <a:cubicBezTo>
                  <a:pt x="246" y="35"/>
                  <a:pt x="395" y="10"/>
                  <a:pt x="474" y="5"/>
                </a:cubicBezTo>
                <a:cubicBezTo>
                  <a:pt x="553" y="0"/>
                  <a:pt x="603" y="7"/>
                  <a:pt x="657" y="19"/>
                </a:cubicBezTo>
                <a:cubicBezTo>
                  <a:pt x="711" y="31"/>
                  <a:pt x="764" y="56"/>
                  <a:pt x="799" y="77"/>
                </a:cubicBezTo>
                <a:cubicBezTo>
                  <a:pt x="834" y="98"/>
                  <a:pt x="854" y="125"/>
                  <a:pt x="867" y="145"/>
                </a:cubicBezTo>
                <a:lnTo>
                  <a:pt x="879" y="197"/>
                </a:lnTo>
                <a:lnTo>
                  <a:pt x="893" y="313"/>
                </a:lnTo>
                <a:lnTo>
                  <a:pt x="899" y="1045"/>
                </a:lnTo>
                <a:lnTo>
                  <a:pt x="0" y="1045"/>
                </a:lnTo>
                <a:close/>
              </a:path>
            </a:pathLst>
          </a:custGeom>
          <a:solidFill>
            <a:srgbClr val="FF0000"/>
          </a:solidFill>
          <a:ln w="19050">
            <a:noFill/>
            <a:round/>
            <a:headEnd/>
            <a:tailEnd/>
          </a:ln>
        </p:spPr>
        <p:txBody>
          <a:bodyPr/>
          <a:lstStyle/>
          <a:p>
            <a:endParaRPr lang="en-GB"/>
          </a:p>
        </p:txBody>
      </p:sp>
      <p:sp>
        <p:nvSpPr>
          <p:cNvPr id="54289" name="Freeform 11"/>
          <p:cNvSpPr>
            <a:spLocks/>
          </p:cNvSpPr>
          <p:nvPr/>
        </p:nvSpPr>
        <p:spPr bwMode="auto">
          <a:xfrm>
            <a:off x="2187575" y="3279775"/>
            <a:ext cx="1163638" cy="1100138"/>
          </a:xfrm>
          <a:custGeom>
            <a:avLst/>
            <a:gdLst>
              <a:gd name="T0" fmla="*/ 2147483647 w 733"/>
              <a:gd name="T1" fmla="*/ 2147483647 h 693"/>
              <a:gd name="T2" fmla="*/ 2147483647 w 733"/>
              <a:gd name="T3" fmla="*/ 2147483647 h 693"/>
              <a:gd name="T4" fmla="*/ 2147483647 w 733"/>
              <a:gd name="T5" fmla="*/ 2147483647 h 693"/>
              <a:gd name="T6" fmla="*/ 2147483647 w 733"/>
              <a:gd name="T7" fmla="*/ 2147483647 h 693"/>
              <a:gd name="T8" fmla="*/ 2147483647 w 733"/>
              <a:gd name="T9" fmla="*/ 2147483647 h 693"/>
              <a:gd name="T10" fmla="*/ 0 w 733"/>
              <a:gd name="T11" fmla="*/ 2147483647 h 693"/>
              <a:gd name="T12" fmla="*/ 2147483647 w 733"/>
              <a:gd name="T13" fmla="*/ 2147483647 h 693"/>
              <a:gd name="T14" fmla="*/ 2147483647 w 733"/>
              <a:gd name="T15" fmla="*/ 0 h 693"/>
              <a:gd name="T16" fmla="*/ 2147483647 w 733"/>
              <a:gd name="T17" fmla="*/ 0 h 6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3"/>
              <a:gd name="T28" fmla="*/ 0 h 693"/>
              <a:gd name="T29" fmla="*/ 733 w 733"/>
              <a:gd name="T30" fmla="*/ 693 h 6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3" h="693">
                <a:moveTo>
                  <a:pt x="733" y="693"/>
                </a:moveTo>
                <a:lnTo>
                  <a:pt x="8" y="693"/>
                </a:lnTo>
                <a:lnTo>
                  <a:pt x="643" y="602"/>
                </a:lnTo>
                <a:lnTo>
                  <a:pt x="27" y="476"/>
                </a:lnTo>
                <a:lnTo>
                  <a:pt x="640" y="366"/>
                </a:lnTo>
                <a:lnTo>
                  <a:pt x="0" y="247"/>
                </a:lnTo>
                <a:lnTo>
                  <a:pt x="640" y="146"/>
                </a:lnTo>
                <a:lnTo>
                  <a:pt x="18" y="0"/>
                </a:lnTo>
                <a:lnTo>
                  <a:pt x="731" y="0"/>
                </a:lnTo>
              </a:path>
            </a:pathLst>
          </a:custGeom>
          <a:noFill/>
          <a:ln w="50800">
            <a:solidFill>
              <a:srgbClr val="FFFF00"/>
            </a:solidFill>
            <a:round/>
            <a:headEnd/>
            <a:tailEnd/>
          </a:ln>
        </p:spPr>
        <p:txBody>
          <a:bodyPr/>
          <a:lstStyle/>
          <a:p>
            <a:endParaRPr lang="en-GB"/>
          </a:p>
        </p:txBody>
      </p:sp>
      <p:sp>
        <p:nvSpPr>
          <p:cNvPr id="54290" name="Freeform 25"/>
          <p:cNvSpPr>
            <a:spLocks/>
          </p:cNvSpPr>
          <p:nvPr/>
        </p:nvSpPr>
        <p:spPr bwMode="auto">
          <a:xfrm>
            <a:off x="1971675" y="2835275"/>
            <a:ext cx="1452563" cy="2898775"/>
          </a:xfrm>
          <a:custGeom>
            <a:avLst/>
            <a:gdLst>
              <a:gd name="T0" fmla="*/ 2147483647 w 915"/>
              <a:gd name="T1" fmla="*/ 2147483647 h 1826"/>
              <a:gd name="T2" fmla="*/ 2147483647 w 915"/>
              <a:gd name="T3" fmla="*/ 2147483647 h 1826"/>
              <a:gd name="T4" fmla="*/ 2147483647 w 915"/>
              <a:gd name="T5" fmla="*/ 2147483647 h 1826"/>
              <a:gd name="T6" fmla="*/ 2147483647 w 915"/>
              <a:gd name="T7" fmla="*/ 2147483647 h 1826"/>
              <a:gd name="T8" fmla="*/ 2147483647 w 915"/>
              <a:gd name="T9" fmla="*/ 2147483647 h 1826"/>
              <a:gd name="T10" fmla="*/ 2147483647 w 915"/>
              <a:gd name="T11" fmla="*/ 2147483647 h 1826"/>
              <a:gd name="T12" fmla="*/ 2147483647 w 915"/>
              <a:gd name="T13" fmla="*/ 2147483647 h 1826"/>
              <a:gd name="T14" fmla="*/ 2147483647 w 915"/>
              <a:gd name="T15" fmla="*/ 2147483647 h 1826"/>
              <a:gd name="T16" fmla="*/ 2147483647 w 915"/>
              <a:gd name="T17" fmla="*/ 2147483647 h 1826"/>
              <a:gd name="T18" fmla="*/ 2147483647 w 915"/>
              <a:gd name="T19" fmla="*/ 2147483647 h 1826"/>
              <a:gd name="T20" fmla="*/ 2147483647 w 915"/>
              <a:gd name="T21" fmla="*/ 2147483647 h 1826"/>
              <a:gd name="T22" fmla="*/ 2147483647 w 915"/>
              <a:gd name="T23" fmla="*/ 2147483647 h 18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15"/>
              <a:gd name="T37" fmla="*/ 0 h 1826"/>
              <a:gd name="T38" fmla="*/ 915 w 915"/>
              <a:gd name="T39" fmla="*/ 1826 h 18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15" h="1826">
                <a:moveTo>
                  <a:pt x="8" y="1826"/>
                </a:moveTo>
                <a:lnTo>
                  <a:pt x="8" y="555"/>
                </a:lnTo>
                <a:cubicBezTo>
                  <a:pt x="8" y="298"/>
                  <a:pt x="0" y="351"/>
                  <a:pt x="8" y="283"/>
                </a:cubicBezTo>
                <a:cubicBezTo>
                  <a:pt x="16" y="215"/>
                  <a:pt x="24" y="185"/>
                  <a:pt x="54" y="147"/>
                </a:cubicBezTo>
                <a:cubicBezTo>
                  <a:pt x="84" y="109"/>
                  <a:pt x="118" y="80"/>
                  <a:pt x="190" y="56"/>
                </a:cubicBezTo>
                <a:cubicBezTo>
                  <a:pt x="262" y="32"/>
                  <a:pt x="406" y="10"/>
                  <a:pt x="486" y="5"/>
                </a:cubicBezTo>
                <a:cubicBezTo>
                  <a:pt x="566" y="0"/>
                  <a:pt x="614" y="9"/>
                  <a:pt x="672" y="23"/>
                </a:cubicBezTo>
                <a:cubicBezTo>
                  <a:pt x="730" y="37"/>
                  <a:pt x="795" y="63"/>
                  <a:pt x="834" y="92"/>
                </a:cubicBezTo>
                <a:cubicBezTo>
                  <a:pt x="873" y="121"/>
                  <a:pt x="893" y="168"/>
                  <a:pt x="906" y="200"/>
                </a:cubicBezTo>
                <a:lnTo>
                  <a:pt x="915" y="283"/>
                </a:lnTo>
                <a:lnTo>
                  <a:pt x="915" y="1826"/>
                </a:lnTo>
                <a:lnTo>
                  <a:pt x="8" y="1826"/>
                </a:lnTo>
                <a:close/>
              </a:path>
            </a:pathLst>
          </a:custGeom>
          <a:noFill/>
          <a:ln w="50800">
            <a:solidFill>
              <a:schemeClr val="tx1"/>
            </a:solidFill>
            <a:round/>
            <a:headEnd/>
            <a:tailEnd/>
          </a:ln>
        </p:spPr>
        <p:txBody>
          <a:bodyPr/>
          <a:lstStyle/>
          <a:p>
            <a:endParaRPr lang="en-GB"/>
          </a:p>
        </p:txBody>
      </p:sp>
      <p:sp>
        <p:nvSpPr>
          <p:cNvPr id="24603" name="Freeform 24"/>
          <p:cNvSpPr>
            <a:spLocks/>
          </p:cNvSpPr>
          <p:nvPr/>
        </p:nvSpPr>
        <p:spPr bwMode="auto">
          <a:xfrm rot="10800000">
            <a:off x="1984375" y="4652963"/>
            <a:ext cx="1163638" cy="955675"/>
          </a:xfrm>
          <a:custGeom>
            <a:avLst/>
            <a:gdLst>
              <a:gd name="T0" fmla="*/ 2147483647 w 733"/>
              <a:gd name="T1" fmla="*/ 2147483647 h 693"/>
              <a:gd name="T2" fmla="*/ 2147483647 w 733"/>
              <a:gd name="T3" fmla="*/ 2147483647 h 693"/>
              <a:gd name="T4" fmla="*/ 2147483647 w 733"/>
              <a:gd name="T5" fmla="*/ 2147483647 h 693"/>
              <a:gd name="T6" fmla="*/ 2147483647 w 733"/>
              <a:gd name="T7" fmla="*/ 2147483647 h 693"/>
              <a:gd name="T8" fmla="*/ 2147483647 w 733"/>
              <a:gd name="T9" fmla="*/ 2147483647 h 693"/>
              <a:gd name="T10" fmla="*/ 0 w 733"/>
              <a:gd name="T11" fmla="*/ 2147483647 h 693"/>
              <a:gd name="T12" fmla="*/ 2147483647 w 733"/>
              <a:gd name="T13" fmla="*/ 2147483647 h 693"/>
              <a:gd name="T14" fmla="*/ 2147483647 w 733"/>
              <a:gd name="T15" fmla="*/ 0 h 693"/>
              <a:gd name="T16" fmla="*/ 2147483647 w 733"/>
              <a:gd name="T17" fmla="*/ 0 h 6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3"/>
              <a:gd name="T28" fmla="*/ 0 h 693"/>
              <a:gd name="T29" fmla="*/ 733 w 733"/>
              <a:gd name="T30" fmla="*/ 693 h 6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3" h="693">
                <a:moveTo>
                  <a:pt x="733" y="693"/>
                </a:moveTo>
                <a:lnTo>
                  <a:pt x="8" y="693"/>
                </a:lnTo>
                <a:lnTo>
                  <a:pt x="643" y="602"/>
                </a:lnTo>
                <a:lnTo>
                  <a:pt x="27" y="476"/>
                </a:lnTo>
                <a:lnTo>
                  <a:pt x="640" y="366"/>
                </a:lnTo>
                <a:lnTo>
                  <a:pt x="0" y="247"/>
                </a:lnTo>
                <a:lnTo>
                  <a:pt x="640" y="146"/>
                </a:lnTo>
                <a:lnTo>
                  <a:pt x="18" y="0"/>
                </a:lnTo>
                <a:lnTo>
                  <a:pt x="731" y="0"/>
                </a:lnTo>
              </a:path>
            </a:pathLst>
          </a:custGeom>
          <a:noFill/>
          <a:ln w="50800">
            <a:solidFill>
              <a:srgbClr val="FF0000"/>
            </a:solidFill>
            <a:round/>
            <a:headEnd/>
            <a:tailEnd/>
          </a:ln>
        </p:spPr>
        <p:txBody>
          <a:bodyPr rot="10800000"/>
          <a:lstStyle/>
          <a:p>
            <a:endParaRPr lang="en-GB"/>
          </a:p>
        </p:txBody>
      </p:sp>
      <p:sp>
        <p:nvSpPr>
          <p:cNvPr id="54292" name="Slide Number Placeholder 27"/>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8A563B-B7AA-4995-9692-150CF6BB071F}" type="slidenum">
              <a:rPr lang="en-GB" smtClean="0"/>
              <a:pPr fontAlgn="base">
                <a:spcBef>
                  <a:spcPct val="0"/>
                </a:spcBef>
                <a:spcAft>
                  <a:spcPct val="0"/>
                </a:spcAft>
              </a:pPr>
              <a:t>39</a:t>
            </a:fld>
            <a:endParaRPr lang="en-GB" smtClean="0"/>
          </a:p>
        </p:txBody>
      </p:sp>
      <p:sp>
        <p:nvSpPr>
          <p:cNvPr id="54293" name="Text Box 2"/>
          <p:cNvSpPr txBox="1">
            <a:spLocks noChangeArrowheads="1"/>
          </p:cNvSpPr>
          <p:nvPr/>
        </p:nvSpPr>
        <p:spPr bwMode="auto">
          <a:xfrm>
            <a:off x="0" y="0"/>
            <a:ext cx="9144000" cy="476250"/>
          </a:xfrm>
          <a:prstGeom prst="rect">
            <a:avLst/>
          </a:prstGeom>
          <a:solidFill>
            <a:srgbClr val="FF0000"/>
          </a:solidFill>
          <a:ln w="15875">
            <a:noFill/>
            <a:miter lim="800000"/>
            <a:headEnd/>
            <a:tailEnd/>
          </a:ln>
        </p:spPr>
        <p:txBody>
          <a:bodyPr/>
          <a:lstStyle/>
          <a:p>
            <a:pPr algn="ctr" eaLnBrk="0" hangingPunct="0"/>
            <a:r>
              <a:rPr lang="en-GB" sz="2800" b="1">
                <a:solidFill>
                  <a:schemeClr val="bg1"/>
                </a:solidFill>
                <a:latin typeface="Times New Roman" pitchFamily="18" charset="0"/>
                <a:ea typeface="SimSun" pitchFamily="2" charset="-122"/>
              </a:rPr>
              <a:t>Technical Issues requiring awareness raising: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594"/>
                                        </p:tgtEl>
                                        <p:attrNameLst>
                                          <p:attrName>style.visibility</p:attrName>
                                        </p:attrNameLst>
                                      </p:cBhvr>
                                      <p:to>
                                        <p:strVal val="visible"/>
                                      </p:to>
                                    </p:set>
                                    <p:animEffect transition="in" filter="dissolve">
                                      <p:cBhvr>
                                        <p:cTn id="7" dur="500"/>
                                        <p:tgtEl>
                                          <p:spTgt spid="2459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4598">
                                            <p:txEl>
                                              <p:pRg st="0" end="0"/>
                                            </p:txEl>
                                          </p:spTgt>
                                        </p:tgtEl>
                                        <p:attrNameLst>
                                          <p:attrName>style.visibility</p:attrName>
                                        </p:attrNameLst>
                                      </p:cBhvr>
                                      <p:to>
                                        <p:strVal val="visible"/>
                                      </p:to>
                                    </p:set>
                                    <p:animEffect transition="in" filter="dissolve">
                                      <p:cBhvr>
                                        <p:cTn id="11" dur="500"/>
                                        <p:tgtEl>
                                          <p:spTgt spid="2459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par>
                                <p:cTn id="17" presetID="9" presetClass="exit" presetSubtype="0" fill="hold" grpId="1" nodeType="withEffect">
                                  <p:stCondLst>
                                    <p:cond delay="0"/>
                                  </p:stCondLst>
                                  <p:childTnLst>
                                    <p:animEffect transition="out" filter="dissolve">
                                      <p:cBhvr>
                                        <p:cTn id="18" dur="500"/>
                                        <p:tgtEl>
                                          <p:spTgt spid="24594"/>
                                        </p:tgtEl>
                                      </p:cBhvr>
                                    </p:animEffect>
                                    <p:set>
                                      <p:cBhvr>
                                        <p:cTn id="19" dur="1" fill="hold">
                                          <p:stCondLst>
                                            <p:cond delay="499"/>
                                          </p:stCondLst>
                                        </p:cTn>
                                        <p:tgtEl>
                                          <p:spTgt spid="24594"/>
                                        </p:tgtEl>
                                        <p:attrNameLst>
                                          <p:attrName>style.visibility</p:attrName>
                                        </p:attrNameLst>
                                      </p:cBhvr>
                                      <p:to>
                                        <p:strVal val="hidden"/>
                                      </p:to>
                                    </p:set>
                                  </p:childTnLst>
                                </p:cTn>
                              </p:par>
                            </p:childTnLst>
                          </p:cTn>
                        </p:par>
                        <p:par>
                          <p:cTn id="20" fill="hold">
                            <p:stCondLst>
                              <p:cond delay="500"/>
                            </p:stCondLst>
                            <p:childTnLst>
                              <p:par>
                                <p:cTn id="21" presetID="9" presetClass="entr" presetSubtype="0" fill="hold" grpId="0" nodeType="afterEffect">
                                  <p:stCondLst>
                                    <p:cond delay="0"/>
                                  </p:stCondLst>
                                  <p:childTnLst>
                                    <p:set>
                                      <p:cBhvr>
                                        <p:cTn id="22" dur="1" fill="hold">
                                          <p:stCondLst>
                                            <p:cond delay="0"/>
                                          </p:stCondLst>
                                        </p:cTn>
                                        <p:tgtEl>
                                          <p:spTgt spid="24603"/>
                                        </p:tgtEl>
                                        <p:attrNameLst>
                                          <p:attrName>style.visibility</p:attrName>
                                        </p:attrNameLst>
                                      </p:cBhvr>
                                      <p:to>
                                        <p:strVal val="visible"/>
                                      </p:to>
                                    </p:set>
                                    <p:animEffect transition="in" filter="dissolve">
                                      <p:cBhvr>
                                        <p:cTn id="23" dur="500"/>
                                        <p:tgtEl>
                                          <p:spTgt spid="24603"/>
                                        </p:tgtEl>
                                      </p:cBhvr>
                                    </p:animEffect>
                                  </p:childTnLst>
                                </p:cTn>
                              </p:par>
                            </p:childTnLst>
                          </p:cTn>
                        </p:par>
                        <p:par>
                          <p:cTn id="24" fill="hold">
                            <p:stCondLst>
                              <p:cond delay="1000"/>
                            </p:stCondLst>
                            <p:childTnLst>
                              <p:par>
                                <p:cTn id="25" presetID="9" presetClass="entr" presetSubtype="0" fill="hold" grpId="0" nodeType="afterEffect">
                                  <p:stCondLst>
                                    <p:cond delay="0"/>
                                  </p:stCondLst>
                                  <p:childTnLst>
                                    <p:set>
                                      <p:cBhvr>
                                        <p:cTn id="26" dur="1" fill="hold">
                                          <p:stCondLst>
                                            <p:cond delay="0"/>
                                          </p:stCondLst>
                                        </p:cTn>
                                        <p:tgtEl>
                                          <p:spTgt spid="123914"/>
                                        </p:tgtEl>
                                        <p:attrNameLst>
                                          <p:attrName>style.visibility</p:attrName>
                                        </p:attrNameLst>
                                      </p:cBhvr>
                                      <p:to>
                                        <p:strVal val="visible"/>
                                      </p:to>
                                    </p:set>
                                    <p:animEffect transition="in" filter="dissolve">
                                      <p:cBhvr>
                                        <p:cTn id="27" dur="500"/>
                                        <p:tgtEl>
                                          <p:spTgt spid="1239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23911"/>
                                        </p:tgtEl>
                                        <p:attrNameLst>
                                          <p:attrName>style.visibility</p:attrName>
                                        </p:attrNameLst>
                                      </p:cBhvr>
                                      <p:to>
                                        <p:strVal val="visible"/>
                                      </p:to>
                                    </p:set>
                                    <p:animEffect transition="in" filter="dissolve">
                                      <p:cBhvr>
                                        <p:cTn id="30" dur="500"/>
                                        <p:tgtEl>
                                          <p:spTgt spid="123911"/>
                                        </p:tgtEl>
                                      </p:cBhvr>
                                    </p:animEffect>
                                  </p:childTnLst>
                                </p:cTn>
                              </p:par>
                            </p:childTnLst>
                          </p:cTn>
                        </p:par>
                        <p:par>
                          <p:cTn id="31" fill="hold">
                            <p:stCondLst>
                              <p:cond delay="1500"/>
                            </p:stCondLst>
                            <p:childTnLst>
                              <p:par>
                                <p:cTn id="32" presetID="9" presetClass="entr" presetSubtype="0" fill="hold" grpId="0" nodeType="afterEffect">
                                  <p:stCondLst>
                                    <p:cond delay="0"/>
                                  </p:stCondLst>
                                  <p:childTnLst>
                                    <p:set>
                                      <p:cBhvr>
                                        <p:cTn id="33" dur="1" fill="hold">
                                          <p:stCondLst>
                                            <p:cond delay="0"/>
                                          </p:stCondLst>
                                        </p:cTn>
                                        <p:tgtEl>
                                          <p:spTgt spid="24598">
                                            <p:txEl>
                                              <p:pRg st="1" end="1"/>
                                            </p:txEl>
                                          </p:spTgt>
                                        </p:tgtEl>
                                        <p:attrNameLst>
                                          <p:attrName>style.visibility</p:attrName>
                                        </p:attrNameLst>
                                      </p:cBhvr>
                                      <p:to>
                                        <p:strVal val="visible"/>
                                      </p:to>
                                    </p:set>
                                    <p:animEffect transition="in" filter="dissolve">
                                      <p:cBhvr>
                                        <p:cTn id="34" dur="500"/>
                                        <p:tgtEl>
                                          <p:spTgt spid="24598">
                                            <p:txEl>
                                              <p:pRg st="1" end="1"/>
                                            </p:txEl>
                                          </p:spTgt>
                                        </p:tgtEl>
                                      </p:cBhvr>
                                    </p:animEffect>
                                  </p:childTnLst>
                                </p:cTn>
                              </p:par>
                            </p:childTnLst>
                          </p:cTn>
                        </p:par>
                        <p:par>
                          <p:cTn id="35" fill="hold">
                            <p:stCondLst>
                              <p:cond delay="2000"/>
                            </p:stCondLst>
                            <p:childTnLst>
                              <p:par>
                                <p:cTn id="36" presetID="9" presetClass="entr" presetSubtype="0" fill="hold" grpId="0" nodeType="afterEffect">
                                  <p:stCondLst>
                                    <p:cond delay="0"/>
                                  </p:stCondLst>
                                  <p:childTnLst>
                                    <p:set>
                                      <p:cBhvr>
                                        <p:cTn id="37" dur="1" fill="hold">
                                          <p:stCondLst>
                                            <p:cond delay="0"/>
                                          </p:stCondLst>
                                        </p:cTn>
                                        <p:tgtEl>
                                          <p:spTgt spid="123925"/>
                                        </p:tgtEl>
                                        <p:attrNameLst>
                                          <p:attrName>style.visibility</p:attrName>
                                        </p:attrNameLst>
                                      </p:cBhvr>
                                      <p:to>
                                        <p:strVal val="visible"/>
                                      </p:to>
                                    </p:set>
                                    <p:animEffect transition="in" filter="dissolve">
                                      <p:cBhvr>
                                        <p:cTn id="38" dur="500"/>
                                        <p:tgtEl>
                                          <p:spTgt spid="123925"/>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23938"/>
                                        </p:tgtEl>
                                        <p:attrNameLst>
                                          <p:attrName>style.visibility</p:attrName>
                                        </p:attrNameLst>
                                      </p:cBhvr>
                                      <p:to>
                                        <p:strVal val="visible"/>
                                      </p:to>
                                    </p:set>
                                    <p:animEffect transition="in" filter="dissolve">
                                      <p:cBhvr>
                                        <p:cTn id="41" dur="500"/>
                                        <p:tgtEl>
                                          <p:spTgt spid="123938"/>
                                        </p:tgtEl>
                                      </p:cBhvr>
                                    </p:animEffect>
                                  </p:childTnLst>
                                </p:cTn>
                              </p:par>
                            </p:childTnLst>
                          </p:cTn>
                        </p:par>
                        <p:par>
                          <p:cTn id="42" fill="hold">
                            <p:stCondLst>
                              <p:cond delay="2500"/>
                            </p:stCondLst>
                            <p:childTnLst>
                              <p:par>
                                <p:cTn id="43" presetID="9" presetClass="entr" presetSubtype="0" fill="hold" grpId="0" nodeType="afterEffect">
                                  <p:stCondLst>
                                    <p:cond delay="0"/>
                                  </p:stCondLst>
                                  <p:childTnLst>
                                    <p:set>
                                      <p:cBhvr>
                                        <p:cTn id="44" dur="1" fill="hold">
                                          <p:stCondLst>
                                            <p:cond delay="0"/>
                                          </p:stCondLst>
                                        </p:cTn>
                                        <p:tgtEl>
                                          <p:spTgt spid="123912"/>
                                        </p:tgtEl>
                                        <p:attrNameLst>
                                          <p:attrName>style.visibility</p:attrName>
                                        </p:attrNameLst>
                                      </p:cBhvr>
                                      <p:to>
                                        <p:strVal val="visible"/>
                                      </p:to>
                                    </p:set>
                                    <p:animEffect transition="in" filter="dissolve">
                                      <p:cBhvr>
                                        <p:cTn id="45" dur="500"/>
                                        <p:tgtEl>
                                          <p:spTgt spid="123912"/>
                                        </p:tgtEl>
                                      </p:cBhvr>
                                    </p:animEffect>
                                  </p:childTnLst>
                                </p:cTn>
                              </p:par>
                            </p:childTnLst>
                          </p:cTn>
                        </p:par>
                        <p:par>
                          <p:cTn id="46" fill="hold">
                            <p:stCondLst>
                              <p:cond delay="3000"/>
                            </p:stCondLst>
                            <p:childTnLst>
                              <p:par>
                                <p:cTn id="47" presetID="9" presetClass="exit" presetSubtype="0" fill="hold" grpId="1" nodeType="afterEffect">
                                  <p:stCondLst>
                                    <p:cond delay="0"/>
                                  </p:stCondLst>
                                  <p:childTnLst>
                                    <p:animEffect transition="out" filter="dissolve">
                                      <p:cBhvr>
                                        <p:cTn id="48" dur="500"/>
                                        <p:tgtEl>
                                          <p:spTgt spid="24603"/>
                                        </p:tgtEl>
                                      </p:cBhvr>
                                    </p:animEffect>
                                    <p:set>
                                      <p:cBhvr>
                                        <p:cTn id="49" dur="1" fill="hold">
                                          <p:stCondLst>
                                            <p:cond delay="499"/>
                                          </p:stCondLst>
                                        </p:cTn>
                                        <p:tgtEl>
                                          <p:spTgt spid="24603"/>
                                        </p:tgtEl>
                                        <p:attrNameLst>
                                          <p:attrName>style.visibility</p:attrName>
                                        </p:attrNameLst>
                                      </p:cBhvr>
                                      <p:to>
                                        <p:strVal val="hidden"/>
                                      </p:to>
                                    </p:set>
                                  </p:childTnLst>
                                </p:cTn>
                              </p:par>
                            </p:childTnLst>
                          </p:cTn>
                        </p:par>
                        <p:par>
                          <p:cTn id="50" fill="hold">
                            <p:stCondLst>
                              <p:cond delay="3500"/>
                            </p:stCondLst>
                            <p:childTnLst>
                              <p:par>
                                <p:cTn id="51" presetID="9" presetClass="entr" presetSubtype="0" fill="hold" grpId="2" nodeType="afterEffect">
                                  <p:stCondLst>
                                    <p:cond delay="0"/>
                                  </p:stCondLst>
                                  <p:childTnLst>
                                    <p:set>
                                      <p:cBhvr>
                                        <p:cTn id="52" dur="1" fill="hold">
                                          <p:stCondLst>
                                            <p:cond delay="0"/>
                                          </p:stCondLst>
                                        </p:cTn>
                                        <p:tgtEl>
                                          <p:spTgt spid="24594"/>
                                        </p:tgtEl>
                                        <p:attrNameLst>
                                          <p:attrName>style.visibility</p:attrName>
                                        </p:attrNameLst>
                                      </p:cBhvr>
                                      <p:to>
                                        <p:strVal val="visible"/>
                                      </p:to>
                                    </p:set>
                                    <p:animEffect transition="in" filter="dissolve">
                                      <p:cBhvr>
                                        <p:cTn id="53" dur="500"/>
                                        <p:tgtEl>
                                          <p:spTgt spid="24594"/>
                                        </p:tgtEl>
                                      </p:cBhvr>
                                    </p:animEffect>
                                  </p:childTnLst>
                                </p:cTn>
                              </p:par>
                            </p:childTnLst>
                          </p:cTn>
                        </p:par>
                        <p:par>
                          <p:cTn id="54" fill="hold">
                            <p:stCondLst>
                              <p:cond delay="4000"/>
                            </p:stCondLst>
                            <p:childTnLst>
                              <p:par>
                                <p:cTn id="55" presetID="9" presetClass="entr" presetSubtype="0" fill="hold" grpId="0" nodeType="afterEffect">
                                  <p:stCondLst>
                                    <p:cond delay="0"/>
                                  </p:stCondLst>
                                  <p:childTnLst>
                                    <p:set>
                                      <p:cBhvr>
                                        <p:cTn id="56" dur="1" fill="hold">
                                          <p:stCondLst>
                                            <p:cond delay="0"/>
                                          </p:stCondLst>
                                        </p:cTn>
                                        <p:tgtEl>
                                          <p:spTgt spid="123927"/>
                                        </p:tgtEl>
                                        <p:attrNameLst>
                                          <p:attrName>style.visibility</p:attrName>
                                        </p:attrNameLst>
                                      </p:cBhvr>
                                      <p:to>
                                        <p:strVal val="visible"/>
                                      </p:to>
                                    </p:set>
                                    <p:animEffect transition="in" filter="dissolve">
                                      <p:cBhvr>
                                        <p:cTn id="57" dur="500"/>
                                        <p:tgtEl>
                                          <p:spTgt spid="123927"/>
                                        </p:tgtEl>
                                      </p:cBhvr>
                                    </p:animEffect>
                                  </p:childTnLst>
                                </p:cTn>
                              </p:par>
                            </p:childTnLst>
                          </p:cTn>
                        </p:par>
                        <p:par>
                          <p:cTn id="58" fill="hold">
                            <p:stCondLst>
                              <p:cond delay="4500"/>
                            </p:stCondLst>
                            <p:childTnLst>
                              <p:par>
                                <p:cTn id="59" presetID="9" presetClass="entr" presetSubtype="0" fill="hold" grpId="0" nodeType="afterEffect">
                                  <p:stCondLst>
                                    <p:cond delay="0"/>
                                  </p:stCondLst>
                                  <p:childTnLst>
                                    <p:set>
                                      <p:cBhvr>
                                        <p:cTn id="60" dur="1" fill="hold">
                                          <p:stCondLst>
                                            <p:cond delay="0"/>
                                          </p:stCondLst>
                                        </p:cTn>
                                        <p:tgtEl>
                                          <p:spTgt spid="24598">
                                            <p:txEl>
                                              <p:pRg st="2" end="2"/>
                                            </p:txEl>
                                          </p:spTgt>
                                        </p:tgtEl>
                                        <p:attrNameLst>
                                          <p:attrName>style.visibility</p:attrName>
                                        </p:attrNameLst>
                                      </p:cBhvr>
                                      <p:to>
                                        <p:strVal val="visible"/>
                                      </p:to>
                                    </p:set>
                                    <p:animEffect transition="in" filter="dissolve">
                                      <p:cBhvr>
                                        <p:cTn id="61" dur="500"/>
                                        <p:tgtEl>
                                          <p:spTgt spid="24598">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24598">
                                            <p:txEl>
                                              <p:pRg st="3" end="3"/>
                                            </p:txEl>
                                          </p:spTgt>
                                        </p:tgtEl>
                                        <p:attrNameLst>
                                          <p:attrName>style.visibility</p:attrName>
                                        </p:attrNameLst>
                                      </p:cBhvr>
                                      <p:to>
                                        <p:strVal val="visible"/>
                                      </p:to>
                                    </p:set>
                                    <p:animEffect transition="in" filter="dissolve">
                                      <p:cBhvr>
                                        <p:cTn id="66" dur="500"/>
                                        <p:tgtEl>
                                          <p:spTgt spid="24598">
                                            <p:txEl>
                                              <p:pRg st="3" end="3"/>
                                            </p:txEl>
                                          </p:spTgt>
                                        </p:tgtEl>
                                      </p:cBhvr>
                                    </p:animEffect>
                                  </p:childTnLst>
                                </p:cTn>
                              </p:par>
                            </p:childTnLst>
                          </p:cTn>
                        </p:par>
                        <p:par>
                          <p:cTn id="67" fill="hold">
                            <p:stCondLst>
                              <p:cond delay="500"/>
                            </p:stCondLst>
                            <p:childTnLst>
                              <p:par>
                                <p:cTn id="68" presetID="9" presetClass="entr" presetSubtype="0" fill="hold" grpId="0" nodeType="afterEffect">
                                  <p:stCondLst>
                                    <p:cond delay="0"/>
                                  </p:stCondLst>
                                  <p:childTnLst>
                                    <p:set>
                                      <p:cBhvr>
                                        <p:cTn id="69" dur="1" fill="hold">
                                          <p:stCondLst>
                                            <p:cond delay="0"/>
                                          </p:stCondLst>
                                        </p:cTn>
                                        <p:tgtEl>
                                          <p:spTgt spid="24598">
                                            <p:txEl>
                                              <p:pRg st="4" end="4"/>
                                            </p:txEl>
                                          </p:spTgt>
                                        </p:tgtEl>
                                        <p:attrNameLst>
                                          <p:attrName>style.visibility</p:attrName>
                                        </p:attrNameLst>
                                      </p:cBhvr>
                                      <p:to>
                                        <p:strVal val="visible"/>
                                      </p:to>
                                    </p:set>
                                    <p:animEffect transition="in" filter="dissolve">
                                      <p:cBhvr>
                                        <p:cTn id="70" dur="500"/>
                                        <p:tgtEl>
                                          <p:spTgt spid="2459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1" grpId="0" animBg="1"/>
      <p:bldP spid="123914" grpId="0" animBg="1"/>
      <p:bldP spid="123925" grpId="0" animBg="1"/>
      <p:bldP spid="123927" grpId="0" animBg="1"/>
      <p:bldP spid="24594" grpId="0" animBg="1"/>
      <p:bldP spid="24594" grpId="1" animBg="1"/>
      <p:bldP spid="24594" grpId="2" animBg="1"/>
      <p:bldP spid="24598" grpId="0" build="p"/>
      <p:bldP spid="123938" grpId="0" animBg="1"/>
      <p:bldP spid="123912" grpId="0" animBg="1"/>
      <p:bldP spid="24603" grpId="0" animBg="1"/>
      <p:bldP spid="2460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572" name="Object 4"/>
          <p:cNvGraphicFramePr>
            <a:graphicFrameLocks noChangeAspect="1"/>
          </p:cNvGraphicFramePr>
          <p:nvPr>
            <p:ph type="chart" idx="1"/>
          </p:nvPr>
        </p:nvGraphicFramePr>
        <p:xfrm>
          <a:off x="581025" y="474663"/>
          <a:ext cx="4818063" cy="3116262"/>
        </p:xfrm>
        <a:graphic>
          <a:graphicData uri="http://schemas.openxmlformats.org/presentationml/2006/ole">
            <p:oleObj spid="_x0000_s1026" name="Chart" r:id="rId4" imgW="7848735" imgH="5076757" progId="MSGraph.Chart.8">
              <p:embed followColorScheme="full"/>
            </p:oleObj>
          </a:graphicData>
        </a:graphic>
      </p:graphicFrame>
      <p:graphicFrame>
        <p:nvGraphicFramePr>
          <p:cNvPr id="24" name="Chart 23"/>
          <p:cNvGraphicFramePr>
            <a:graphicFrameLocks/>
          </p:cNvGraphicFramePr>
          <p:nvPr/>
        </p:nvGraphicFramePr>
        <p:xfrm>
          <a:off x="2586037" y="3452812"/>
          <a:ext cx="6557963" cy="3405188"/>
        </p:xfrm>
        <a:graphic>
          <a:graphicData uri="http://schemas.openxmlformats.org/drawingml/2006/chart">
            <c:chart xmlns:c="http://schemas.openxmlformats.org/drawingml/2006/chart" xmlns:r="http://schemas.openxmlformats.org/officeDocument/2006/relationships" r:id="rId5"/>
          </a:graphicData>
        </a:graphic>
      </p:graphicFrame>
      <p:sp>
        <p:nvSpPr>
          <p:cNvPr id="1028" name="Slide Number Placeholder 1"/>
          <p:cNvSpPr>
            <a:spLocks noGrp="1"/>
          </p:cNvSpPr>
          <p:nvPr>
            <p:ph type="sldNum" sz="quarter" idx="12"/>
          </p:nvPr>
        </p:nvSpPr>
        <p:spPr bwMode="auto">
          <a:noFill/>
          <a:ln>
            <a:miter lim="800000"/>
            <a:headEnd/>
            <a:tailEnd/>
          </a:ln>
        </p:spPr>
        <p:txBody>
          <a:bodyPr wrap="square" numCol="1" anchor="t" anchorCtr="0" compatLnSpc="1">
            <a:prstTxWarp prst="textNoShape">
              <a:avLst/>
            </a:prstTxWarp>
          </a:bodyPr>
          <a:lstStyle/>
          <a:p>
            <a:pPr algn="l" fontAlgn="base">
              <a:spcBef>
                <a:spcPct val="0"/>
              </a:spcBef>
              <a:spcAft>
                <a:spcPct val="0"/>
              </a:spcAft>
            </a:pPr>
            <a:fld id="{FD971840-B076-4347-8DE4-26E00CF27C61}" type="slidenum">
              <a:rPr lang="en-GB" sz="1800" b="0" smtClean="0">
                <a:latin typeface="Arial" charset="0"/>
                <a:cs typeface="Arial" charset="0"/>
              </a:rPr>
              <a:pPr algn="l" fontAlgn="base">
                <a:spcBef>
                  <a:spcPct val="0"/>
                </a:spcBef>
                <a:spcAft>
                  <a:spcPct val="0"/>
                </a:spcAft>
              </a:pPr>
              <a:t>4</a:t>
            </a:fld>
            <a:endParaRPr lang="en-GB" sz="1800" b="0" smtClean="0">
              <a:latin typeface="Arial" charset="0"/>
              <a:cs typeface="Arial" charset="0"/>
            </a:endParaRPr>
          </a:p>
        </p:txBody>
      </p:sp>
      <p:sp>
        <p:nvSpPr>
          <p:cNvPr id="11" name="Freeform 10"/>
          <p:cNvSpPr>
            <a:spLocks/>
          </p:cNvSpPr>
          <p:nvPr/>
        </p:nvSpPr>
        <p:spPr bwMode="auto">
          <a:xfrm>
            <a:off x="2055813" y="1000125"/>
            <a:ext cx="3101975" cy="2000250"/>
          </a:xfrm>
          <a:custGeom>
            <a:avLst/>
            <a:gdLst>
              <a:gd name="T0" fmla="*/ 2147483647 w 3355"/>
              <a:gd name="T1" fmla="*/ 2147483647 h 2130"/>
              <a:gd name="T2" fmla="*/ 2147483647 w 3355"/>
              <a:gd name="T3" fmla="*/ 2147483647 h 2130"/>
              <a:gd name="T4" fmla="*/ 2147483647 w 3355"/>
              <a:gd name="T5" fmla="*/ 2147483647 h 2130"/>
              <a:gd name="T6" fmla="*/ 2147483647 w 3355"/>
              <a:gd name="T7" fmla="*/ 2147483647 h 2130"/>
              <a:gd name="T8" fmla="*/ 2147483647 w 3355"/>
              <a:gd name="T9" fmla="*/ 2147483647 h 2130"/>
              <a:gd name="T10" fmla="*/ 2147483647 w 3355"/>
              <a:gd name="T11" fmla="*/ 2147483647 h 2130"/>
              <a:gd name="T12" fmla="*/ 2147483647 w 3355"/>
              <a:gd name="T13" fmla="*/ 2147483647 h 2130"/>
              <a:gd name="T14" fmla="*/ 2147483647 w 3355"/>
              <a:gd name="T15" fmla="*/ 2147483647 h 2130"/>
              <a:gd name="T16" fmla="*/ 2147483647 w 3355"/>
              <a:gd name="T17" fmla="*/ 2147483647 h 2130"/>
              <a:gd name="T18" fmla="*/ 2147483647 w 3355"/>
              <a:gd name="T19" fmla="*/ 2147483647 h 2130"/>
              <a:gd name="T20" fmla="*/ 2147483647 w 3355"/>
              <a:gd name="T21" fmla="*/ 2147483647 h 2130"/>
              <a:gd name="T22" fmla="*/ 2147483647 w 3355"/>
              <a:gd name="T23" fmla="*/ 0 h 2130"/>
              <a:gd name="T24" fmla="*/ 2147483647 w 3355"/>
              <a:gd name="T25" fmla="*/ 2147483647 h 2130"/>
              <a:gd name="T26" fmla="*/ 2147483647 w 3355"/>
              <a:gd name="T27" fmla="*/ 2147483647 h 2130"/>
              <a:gd name="T28" fmla="*/ 2147483647 w 3355"/>
              <a:gd name="T29" fmla="*/ 2147483647 h 2130"/>
              <a:gd name="T30" fmla="*/ 2147483647 w 3355"/>
              <a:gd name="T31" fmla="*/ 2147483647 h 2130"/>
              <a:gd name="T32" fmla="*/ 2147483647 w 3355"/>
              <a:gd name="T33" fmla="*/ 2147483647 h 2130"/>
              <a:gd name="T34" fmla="*/ 2147483647 w 3355"/>
              <a:gd name="T35" fmla="*/ 2147483647 h 2130"/>
              <a:gd name="T36" fmla="*/ 2147483647 w 3355"/>
              <a:gd name="T37" fmla="*/ 2147483647 h 2130"/>
              <a:gd name="T38" fmla="*/ 2147483647 w 3355"/>
              <a:gd name="T39" fmla="*/ 2147483647 h 2130"/>
              <a:gd name="T40" fmla="*/ 2147483647 w 3355"/>
              <a:gd name="T41" fmla="*/ 2147483647 h 2130"/>
              <a:gd name="T42" fmla="*/ 2147483647 w 3355"/>
              <a:gd name="T43" fmla="*/ 2147483647 h 2130"/>
              <a:gd name="T44" fmla="*/ 2147483647 w 3355"/>
              <a:gd name="T45" fmla="*/ 2147483647 h 2130"/>
              <a:gd name="T46" fmla="*/ 2147483647 w 3355"/>
              <a:gd name="T47" fmla="*/ 2147483647 h 2130"/>
              <a:gd name="T48" fmla="*/ 2147483647 w 3355"/>
              <a:gd name="T49" fmla="*/ 2147483647 h 2130"/>
              <a:gd name="T50" fmla="*/ 2147483647 w 3355"/>
              <a:gd name="T51" fmla="*/ 2147483647 h 2130"/>
              <a:gd name="T52" fmla="*/ 2147483647 w 3355"/>
              <a:gd name="T53" fmla="*/ 2147483647 h 21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55"/>
              <a:gd name="T82" fmla="*/ 0 h 2130"/>
              <a:gd name="T83" fmla="*/ 3355 w 3355"/>
              <a:gd name="T84" fmla="*/ 2130 h 213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55" h="2130">
                <a:moveTo>
                  <a:pt x="21" y="351"/>
                </a:moveTo>
                <a:cubicBezTo>
                  <a:pt x="27" y="339"/>
                  <a:pt x="148" y="411"/>
                  <a:pt x="237" y="428"/>
                </a:cubicBezTo>
                <a:cubicBezTo>
                  <a:pt x="299" y="444"/>
                  <a:pt x="341" y="460"/>
                  <a:pt x="394" y="464"/>
                </a:cubicBezTo>
                <a:cubicBezTo>
                  <a:pt x="446" y="469"/>
                  <a:pt x="478" y="461"/>
                  <a:pt x="551" y="454"/>
                </a:cubicBezTo>
                <a:cubicBezTo>
                  <a:pt x="623" y="446"/>
                  <a:pt x="829" y="419"/>
                  <a:pt x="829" y="419"/>
                </a:cubicBezTo>
                <a:lnTo>
                  <a:pt x="1188" y="399"/>
                </a:lnTo>
                <a:cubicBezTo>
                  <a:pt x="1328" y="383"/>
                  <a:pt x="1524" y="349"/>
                  <a:pt x="1672" y="325"/>
                </a:cubicBezTo>
                <a:lnTo>
                  <a:pt x="2076" y="258"/>
                </a:lnTo>
                <a:lnTo>
                  <a:pt x="2565" y="155"/>
                </a:lnTo>
                <a:cubicBezTo>
                  <a:pt x="2706" y="126"/>
                  <a:pt x="2818" y="106"/>
                  <a:pt x="2921" y="82"/>
                </a:cubicBezTo>
                <a:lnTo>
                  <a:pt x="3186" y="9"/>
                </a:lnTo>
                <a:lnTo>
                  <a:pt x="3332" y="0"/>
                </a:lnTo>
                <a:cubicBezTo>
                  <a:pt x="3355" y="353"/>
                  <a:pt x="3341" y="1780"/>
                  <a:pt x="3324" y="2130"/>
                </a:cubicBezTo>
                <a:lnTo>
                  <a:pt x="3232" y="2103"/>
                </a:lnTo>
                <a:cubicBezTo>
                  <a:pt x="3151" y="2088"/>
                  <a:pt x="2991" y="2077"/>
                  <a:pt x="2839" y="2039"/>
                </a:cubicBezTo>
                <a:cubicBezTo>
                  <a:pt x="2687" y="2001"/>
                  <a:pt x="2482" y="1936"/>
                  <a:pt x="2318" y="1874"/>
                </a:cubicBezTo>
                <a:cubicBezTo>
                  <a:pt x="2154" y="1812"/>
                  <a:pt x="1997" y="1742"/>
                  <a:pt x="1852" y="1664"/>
                </a:cubicBezTo>
                <a:cubicBezTo>
                  <a:pt x="1707" y="1586"/>
                  <a:pt x="1553" y="1486"/>
                  <a:pt x="1449" y="1408"/>
                </a:cubicBezTo>
                <a:cubicBezTo>
                  <a:pt x="1345" y="1330"/>
                  <a:pt x="1296" y="1264"/>
                  <a:pt x="1230" y="1198"/>
                </a:cubicBezTo>
                <a:cubicBezTo>
                  <a:pt x="1164" y="1132"/>
                  <a:pt x="1135" y="1089"/>
                  <a:pt x="1053" y="1010"/>
                </a:cubicBezTo>
                <a:lnTo>
                  <a:pt x="739" y="723"/>
                </a:lnTo>
                <a:cubicBezTo>
                  <a:pt x="671" y="661"/>
                  <a:pt x="686" y="665"/>
                  <a:pt x="644" y="640"/>
                </a:cubicBezTo>
                <a:cubicBezTo>
                  <a:pt x="602" y="615"/>
                  <a:pt x="541" y="591"/>
                  <a:pt x="488" y="573"/>
                </a:cubicBezTo>
                <a:cubicBezTo>
                  <a:pt x="434" y="555"/>
                  <a:pt x="366" y="546"/>
                  <a:pt x="321" y="530"/>
                </a:cubicBezTo>
                <a:cubicBezTo>
                  <a:pt x="277" y="515"/>
                  <a:pt x="250" y="499"/>
                  <a:pt x="218" y="481"/>
                </a:cubicBezTo>
                <a:cubicBezTo>
                  <a:pt x="187" y="462"/>
                  <a:pt x="166" y="441"/>
                  <a:pt x="133" y="420"/>
                </a:cubicBezTo>
                <a:cubicBezTo>
                  <a:pt x="100" y="398"/>
                  <a:pt x="0" y="352"/>
                  <a:pt x="21" y="351"/>
                </a:cubicBezTo>
                <a:close/>
              </a:path>
            </a:pathLst>
          </a:custGeom>
          <a:solidFill>
            <a:srgbClr val="FF7D7D">
              <a:alpha val="50195"/>
            </a:srgbClr>
          </a:solidFill>
          <a:ln w="25400" cap="flat" cmpd="sng" algn="ctr">
            <a:noFill/>
            <a:prstDash val="solid"/>
            <a:round/>
            <a:headEnd/>
            <a:tailEnd/>
          </a:ln>
        </p:spPr>
        <p:txBody>
          <a:bodyPr anchor="ctr"/>
          <a:lstStyle/>
          <a:p>
            <a:endParaRPr lang="en-GB"/>
          </a:p>
        </p:txBody>
      </p:sp>
      <p:grpSp>
        <p:nvGrpSpPr>
          <p:cNvPr id="2" name="Group 28"/>
          <p:cNvGrpSpPr>
            <a:grpSpLocks/>
          </p:cNvGrpSpPr>
          <p:nvPr/>
        </p:nvGrpSpPr>
        <p:grpSpPr bwMode="auto">
          <a:xfrm>
            <a:off x="3690938" y="1019175"/>
            <a:ext cx="1273175" cy="1966913"/>
            <a:chOff x="2032" y="642"/>
            <a:chExt cx="802" cy="1239"/>
          </a:xfrm>
        </p:grpSpPr>
        <p:sp>
          <p:nvSpPr>
            <p:cNvPr id="1046" name="TextBox 6"/>
            <p:cNvSpPr txBox="1">
              <a:spLocks noChangeArrowheads="1"/>
            </p:cNvSpPr>
            <p:nvPr/>
          </p:nvSpPr>
          <p:spPr bwMode="auto">
            <a:xfrm>
              <a:off x="2032" y="920"/>
              <a:ext cx="665" cy="404"/>
            </a:xfrm>
            <a:prstGeom prst="rect">
              <a:avLst/>
            </a:prstGeom>
            <a:noFill/>
            <a:ln w="9525">
              <a:noFill/>
              <a:miter lim="800000"/>
              <a:headEnd/>
              <a:tailEnd/>
            </a:ln>
          </p:spPr>
          <p:txBody>
            <a:bodyPr>
              <a:spAutoFit/>
            </a:bodyPr>
            <a:lstStyle/>
            <a:p>
              <a:r>
                <a:rPr lang="en-GB" b="1">
                  <a:latin typeface="Times New Roman" pitchFamily="18" charset="0"/>
                  <a:cs typeface="Times New Roman" pitchFamily="18" charset="0"/>
                </a:rPr>
                <a:t>Import Gap</a:t>
              </a:r>
            </a:p>
          </p:txBody>
        </p:sp>
        <p:sp>
          <p:nvSpPr>
            <p:cNvPr id="1047" name="Line 10"/>
            <p:cNvSpPr>
              <a:spLocks noChangeShapeType="1"/>
            </p:cNvSpPr>
            <p:nvPr/>
          </p:nvSpPr>
          <p:spPr bwMode="auto">
            <a:xfrm>
              <a:off x="2834" y="642"/>
              <a:ext cx="0" cy="1239"/>
            </a:xfrm>
            <a:prstGeom prst="line">
              <a:avLst/>
            </a:prstGeom>
            <a:noFill/>
            <a:ln w="38100">
              <a:solidFill>
                <a:schemeClr val="tx1"/>
              </a:solidFill>
              <a:round/>
              <a:headEnd type="triangle" w="med" len="med"/>
              <a:tailEnd type="triangle" w="med" len="med"/>
            </a:ln>
          </p:spPr>
          <p:txBody>
            <a:bodyPr/>
            <a:lstStyle/>
            <a:p>
              <a:endParaRPr lang="en-GB"/>
            </a:p>
          </p:txBody>
        </p:sp>
      </p:grpSp>
      <p:sp>
        <p:nvSpPr>
          <p:cNvPr id="13" name="Freeform 12"/>
          <p:cNvSpPr/>
          <p:nvPr/>
        </p:nvSpPr>
        <p:spPr>
          <a:xfrm>
            <a:off x="1365250" y="1085850"/>
            <a:ext cx="747713" cy="314325"/>
          </a:xfrm>
          <a:custGeom>
            <a:avLst/>
            <a:gdLst>
              <a:gd name="connsiteX0" fmla="*/ 26591 w 1418035"/>
              <a:gd name="connsiteY0" fmla="*/ 62309 h 519112"/>
              <a:gd name="connsiteX1" fmla="*/ 190897 w 1418035"/>
              <a:gd name="connsiteY1" fmla="*/ 81359 h 519112"/>
              <a:gd name="connsiteX2" fmla="*/ 452834 w 1418035"/>
              <a:gd name="connsiteY2" fmla="*/ 136127 h 519112"/>
              <a:gd name="connsiteX3" fmla="*/ 679053 w 1418035"/>
              <a:gd name="connsiteY3" fmla="*/ 186134 h 519112"/>
              <a:gd name="connsiteX4" fmla="*/ 886222 w 1418035"/>
              <a:gd name="connsiteY4" fmla="*/ 226615 h 519112"/>
              <a:gd name="connsiteX5" fmla="*/ 1067197 w 1418035"/>
              <a:gd name="connsiteY5" fmla="*/ 238521 h 519112"/>
              <a:gd name="connsiteX6" fmla="*/ 1164828 w 1418035"/>
              <a:gd name="connsiteY6" fmla="*/ 248046 h 519112"/>
              <a:gd name="connsiteX7" fmla="*/ 1269603 w 1418035"/>
              <a:gd name="connsiteY7" fmla="*/ 317102 h 519112"/>
              <a:gd name="connsiteX8" fmla="*/ 1417241 w 1418035"/>
              <a:gd name="connsiteY8" fmla="*/ 402827 h 519112"/>
              <a:gd name="connsiteX9" fmla="*/ 1264841 w 1418035"/>
              <a:gd name="connsiteY9" fmla="*/ 431402 h 519112"/>
              <a:gd name="connsiteX10" fmla="*/ 1091009 w 1418035"/>
              <a:gd name="connsiteY10" fmla="*/ 452834 h 519112"/>
              <a:gd name="connsiteX11" fmla="*/ 881459 w 1418035"/>
              <a:gd name="connsiteY11" fmla="*/ 467121 h 519112"/>
              <a:gd name="connsiteX12" fmla="*/ 695722 w 1418035"/>
              <a:gd name="connsiteY12" fmla="*/ 450452 h 519112"/>
              <a:gd name="connsiteX13" fmla="*/ 552847 w 1418035"/>
              <a:gd name="connsiteY13" fmla="*/ 431402 h 519112"/>
              <a:gd name="connsiteX14" fmla="*/ 467122 w 1418035"/>
              <a:gd name="connsiteY14" fmla="*/ 426640 h 519112"/>
              <a:gd name="connsiteX15" fmla="*/ 331391 w 1418035"/>
              <a:gd name="connsiteY15" fmla="*/ 438546 h 519112"/>
              <a:gd name="connsiteX16" fmla="*/ 193278 w 1418035"/>
              <a:gd name="connsiteY16" fmla="*/ 445690 h 519112"/>
              <a:gd name="connsiteX17" fmla="*/ 31353 w 1418035"/>
              <a:gd name="connsiteY17" fmla="*/ 455215 h 519112"/>
              <a:gd name="connsiteX18" fmla="*/ 26591 w 1418035"/>
              <a:gd name="connsiteY18" fmla="*/ 62309 h 519112"/>
              <a:gd name="connsiteX0" fmla="*/ 0 w 1391444"/>
              <a:gd name="connsiteY0" fmla="*/ 62309 h 519112"/>
              <a:gd name="connsiteX1" fmla="*/ 164306 w 1391444"/>
              <a:gd name="connsiteY1" fmla="*/ 81359 h 519112"/>
              <a:gd name="connsiteX2" fmla="*/ 426243 w 1391444"/>
              <a:gd name="connsiteY2" fmla="*/ 136127 h 519112"/>
              <a:gd name="connsiteX3" fmla="*/ 652462 w 1391444"/>
              <a:gd name="connsiteY3" fmla="*/ 186134 h 519112"/>
              <a:gd name="connsiteX4" fmla="*/ 859631 w 1391444"/>
              <a:gd name="connsiteY4" fmla="*/ 226615 h 519112"/>
              <a:gd name="connsiteX5" fmla="*/ 1040606 w 1391444"/>
              <a:gd name="connsiteY5" fmla="*/ 238521 h 519112"/>
              <a:gd name="connsiteX6" fmla="*/ 1138237 w 1391444"/>
              <a:gd name="connsiteY6" fmla="*/ 248046 h 519112"/>
              <a:gd name="connsiteX7" fmla="*/ 1243012 w 1391444"/>
              <a:gd name="connsiteY7" fmla="*/ 317102 h 519112"/>
              <a:gd name="connsiteX8" fmla="*/ 1390650 w 1391444"/>
              <a:gd name="connsiteY8" fmla="*/ 402827 h 519112"/>
              <a:gd name="connsiteX9" fmla="*/ 1238250 w 1391444"/>
              <a:gd name="connsiteY9" fmla="*/ 431402 h 519112"/>
              <a:gd name="connsiteX10" fmla="*/ 1064418 w 1391444"/>
              <a:gd name="connsiteY10" fmla="*/ 452834 h 519112"/>
              <a:gd name="connsiteX11" fmla="*/ 854868 w 1391444"/>
              <a:gd name="connsiteY11" fmla="*/ 467121 h 519112"/>
              <a:gd name="connsiteX12" fmla="*/ 669131 w 1391444"/>
              <a:gd name="connsiteY12" fmla="*/ 450452 h 519112"/>
              <a:gd name="connsiteX13" fmla="*/ 526256 w 1391444"/>
              <a:gd name="connsiteY13" fmla="*/ 431402 h 519112"/>
              <a:gd name="connsiteX14" fmla="*/ 440531 w 1391444"/>
              <a:gd name="connsiteY14" fmla="*/ 426640 h 519112"/>
              <a:gd name="connsiteX15" fmla="*/ 304800 w 1391444"/>
              <a:gd name="connsiteY15" fmla="*/ 438546 h 519112"/>
              <a:gd name="connsiteX16" fmla="*/ 166687 w 1391444"/>
              <a:gd name="connsiteY16" fmla="*/ 445690 h 519112"/>
              <a:gd name="connsiteX17" fmla="*/ 4762 w 1391444"/>
              <a:gd name="connsiteY17" fmla="*/ 455215 h 519112"/>
              <a:gd name="connsiteX18" fmla="*/ 0 w 1391444"/>
              <a:gd name="connsiteY18" fmla="*/ 62309 h 519112"/>
              <a:gd name="connsiteX0" fmla="*/ 0 w 1391444"/>
              <a:gd name="connsiteY0" fmla="*/ 0 h 456803"/>
              <a:gd name="connsiteX1" fmla="*/ 164306 w 1391444"/>
              <a:gd name="connsiteY1" fmla="*/ 19050 h 456803"/>
              <a:gd name="connsiteX2" fmla="*/ 426243 w 1391444"/>
              <a:gd name="connsiteY2" fmla="*/ 73818 h 456803"/>
              <a:gd name="connsiteX3" fmla="*/ 652462 w 1391444"/>
              <a:gd name="connsiteY3" fmla="*/ 123825 h 456803"/>
              <a:gd name="connsiteX4" fmla="*/ 859631 w 1391444"/>
              <a:gd name="connsiteY4" fmla="*/ 164306 h 456803"/>
              <a:gd name="connsiteX5" fmla="*/ 1040606 w 1391444"/>
              <a:gd name="connsiteY5" fmla="*/ 176212 h 456803"/>
              <a:gd name="connsiteX6" fmla="*/ 1138237 w 1391444"/>
              <a:gd name="connsiteY6" fmla="*/ 185737 h 456803"/>
              <a:gd name="connsiteX7" fmla="*/ 1243012 w 1391444"/>
              <a:gd name="connsiteY7" fmla="*/ 254793 h 456803"/>
              <a:gd name="connsiteX8" fmla="*/ 1390650 w 1391444"/>
              <a:gd name="connsiteY8" fmla="*/ 340518 h 456803"/>
              <a:gd name="connsiteX9" fmla="*/ 1238250 w 1391444"/>
              <a:gd name="connsiteY9" fmla="*/ 369093 h 456803"/>
              <a:gd name="connsiteX10" fmla="*/ 1064418 w 1391444"/>
              <a:gd name="connsiteY10" fmla="*/ 390525 h 456803"/>
              <a:gd name="connsiteX11" fmla="*/ 854868 w 1391444"/>
              <a:gd name="connsiteY11" fmla="*/ 404812 h 456803"/>
              <a:gd name="connsiteX12" fmla="*/ 669131 w 1391444"/>
              <a:gd name="connsiteY12" fmla="*/ 388143 h 456803"/>
              <a:gd name="connsiteX13" fmla="*/ 526256 w 1391444"/>
              <a:gd name="connsiteY13" fmla="*/ 369093 h 456803"/>
              <a:gd name="connsiteX14" fmla="*/ 440531 w 1391444"/>
              <a:gd name="connsiteY14" fmla="*/ 364331 h 456803"/>
              <a:gd name="connsiteX15" fmla="*/ 304800 w 1391444"/>
              <a:gd name="connsiteY15" fmla="*/ 376237 h 456803"/>
              <a:gd name="connsiteX16" fmla="*/ 166687 w 1391444"/>
              <a:gd name="connsiteY16" fmla="*/ 383381 h 456803"/>
              <a:gd name="connsiteX17" fmla="*/ 4762 w 1391444"/>
              <a:gd name="connsiteY17" fmla="*/ 392906 h 456803"/>
              <a:gd name="connsiteX18" fmla="*/ 0 w 1391444"/>
              <a:gd name="connsiteY18" fmla="*/ 0 h 456803"/>
              <a:gd name="connsiteX0" fmla="*/ 0 w 1391444"/>
              <a:gd name="connsiteY0" fmla="*/ 0 h 405209"/>
              <a:gd name="connsiteX1" fmla="*/ 164306 w 1391444"/>
              <a:gd name="connsiteY1" fmla="*/ 19050 h 405209"/>
              <a:gd name="connsiteX2" fmla="*/ 426243 w 1391444"/>
              <a:gd name="connsiteY2" fmla="*/ 73818 h 405209"/>
              <a:gd name="connsiteX3" fmla="*/ 652462 w 1391444"/>
              <a:gd name="connsiteY3" fmla="*/ 123825 h 405209"/>
              <a:gd name="connsiteX4" fmla="*/ 859631 w 1391444"/>
              <a:gd name="connsiteY4" fmla="*/ 164306 h 405209"/>
              <a:gd name="connsiteX5" fmla="*/ 1040606 w 1391444"/>
              <a:gd name="connsiteY5" fmla="*/ 176212 h 405209"/>
              <a:gd name="connsiteX6" fmla="*/ 1138237 w 1391444"/>
              <a:gd name="connsiteY6" fmla="*/ 185737 h 405209"/>
              <a:gd name="connsiteX7" fmla="*/ 1243012 w 1391444"/>
              <a:gd name="connsiteY7" fmla="*/ 254793 h 405209"/>
              <a:gd name="connsiteX8" fmla="*/ 1390650 w 1391444"/>
              <a:gd name="connsiteY8" fmla="*/ 340518 h 405209"/>
              <a:gd name="connsiteX9" fmla="*/ 1238250 w 1391444"/>
              <a:gd name="connsiteY9" fmla="*/ 369093 h 405209"/>
              <a:gd name="connsiteX10" fmla="*/ 1064418 w 1391444"/>
              <a:gd name="connsiteY10" fmla="*/ 390525 h 405209"/>
              <a:gd name="connsiteX11" fmla="*/ 854868 w 1391444"/>
              <a:gd name="connsiteY11" fmla="*/ 404812 h 405209"/>
              <a:gd name="connsiteX12" fmla="*/ 669131 w 1391444"/>
              <a:gd name="connsiteY12" fmla="*/ 388143 h 405209"/>
              <a:gd name="connsiteX13" fmla="*/ 526256 w 1391444"/>
              <a:gd name="connsiteY13" fmla="*/ 369093 h 405209"/>
              <a:gd name="connsiteX14" fmla="*/ 440531 w 1391444"/>
              <a:gd name="connsiteY14" fmla="*/ 364331 h 405209"/>
              <a:gd name="connsiteX15" fmla="*/ 304800 w 1391444"/>
              <a:gd name="connsiteY15" fmla="*/ 376237 h 405209"/>
              <a:gd name="connsiteX16" fmla="*/ 166687 w 1391444"/>
              <a:gd name="connsiteY16" fmla="*/ 383381 h 405209"/>
              <a:gd name="connsiteX17" fmla="*/ 4762 w 1391444"/>
              <a:gd name="connsiteY17" fmla="*/ 392906 h 405209"/>
              <a:gd name="connsiteX18" fmla="*/ 0 w 1391444"/>
              <a:gd name="connsiteY18" fmla="*/ 0 h 40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91444" h="405209">
                <a:moveTo>
                  <a:pt x="0" y="0"/>
                </a:moveTo>
                <a:lnTo>
                  <a:pt x="164306" y="19050"/>
                </a:lnTo>
                <a:cubicBezTo>
                  <a:pt x="235346" y="31353"/>
                  <a:pt x="426243" y="73818"/>
                  <a:pt x="426243" y="73818"/>
                </a:cubicBezTo>
                <a:lnTo>
                  <a:pt x="652462" y="123825"/>
                </a:lnTo>
                <a:cubicBezTo>
                  <a:pt x="724693" y="138906"/>
                  <a:pt x="794941" y="155575"/>
                  <a:pt x="859631" y="164306"/>
                </a:cubicBezTo>
                <a:cubicBezTo>
                  <a:pt x="924321" y="173037"/>
                  <a:pt x="994172" y="172640"/>
                  <a:pt x="1040606" y="176212"/>
                </a:cubicBezTo>
                <a:cubicBezTo>
                  <a:pt x="1087040" y="179784"/>
                  <a:pt x="1104503" y="172640"/>
                  <a:pt x="1138237" y="185737"/>
                </a:cubicBezTo>
                <a:cubicBezTo>
                  <a:pt x="1171971" y="198834"/>
                  <a:pt x="1200943" y="228996"/>
                  <a:pt x="1243012" y="254793"/>
                </a:cubicBezTo>
                <a:cubicBezTo>
                  <a:pt x="1285081" y="280590"/>
                  <a:pt x="1391444" y="321468"/>
                  <a:pt x="1390650" y="340518"/>
                </a:cubicBezTo>
                <a:cubicBezTo>
                  <a:pt x="1389856" y="359568"/>
                  <a:pt x="1292622" y="360759"/>
                  <a:pt x="1238250" y="369093"/>
                </a:cubicBezTo>
                <a:cubicBezTo>
                  <a:pt x="1183878" y="377428"/>
                  <a:pt x="1128315" y="384572"/>
                  <a:pt x="1064418" y="390525"/>
                </a:cubicBezTo>
                <a:cubicBezTo>
                  <a:pt x="1000521" y="396478"/>
                  <a:pt x="920749" y="405209"/>
                  <a:pt x="854868" y="404812"/>
                </a:cubicBezTo>
                <a:cubicBezTo>
                  <a:pt x="788987" y="404415"/>
                  <a:pt x="723900" y="394096"/>
                  <a:pt x="669131" y="388143"/>
                </a:cubicBezTo>
                <a:cubicBezTo>
                  <a:pt x="614362" y="382190"/>
                  <a:pt x="564356" y="373062"/>
                  <a:pt x="526256" y="369093"/>
                </a:cubicBezTo>
                <a:cubicBezTo>
                  <a:pt x="488156" y="365124"/>
                  <a:pt x="477440" y="363140"/>
                  <a:pt x="440531" y="364331"/>
                </a:cubicBezTo>
                <a:cubicBezTo>
                  <a:pt x="403622" y="365522"/>
                  <a:pt x="350441" y="373062"/>
                  <a:pt x="304800" y="376237"/>
                </a:cubicBezTo>
                <a:cubicBezTo>
                  <a:pt x="259159" y="379412"/>
                  <a:pt x="166687" y="383381"/>
                  <a:pt x="166687" y="383381"/>
                </a:cubicBezTo>
                <a:lnTo>
                  <a:pt x="4762" y="392906"/>
                </a:lnTo>
                <a:cubicBezTo>
                  <a:pt x="3175" y="261937"/>
                  <a:pt x="1587" y="130969"/>
                  <a:pt x="0" y="0"/>
                </a:cubicBezTo>
                <a:close/>
              </a:path>
            </a:pathLst>
          </a:custGeom>
          <a:solidFill>
            <a:srgbClr val="5EFE5E">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32" name="TextBox 5"/>
          <p:cNvSpPr txBox="1">
            <a:spLocks noChangeArrowheads="1"/>
          </p:cNvSpPr>
          <p:nvPr/>
        </p:nvSpPr>
        <p:spPr bwMode="auto">
          <a:xfrm>
            <a:off x="0" y="0"/>
            <a:ext cx="9144000" cy="461963"/>
          </a:xfrm>
          <a:prstGeom prst="rect">
            <a:avLst/>
          </a:prstGeom>
          <a:solidFill>
            <a:srgbClr val="FF0000"/>
          </a:solidFill>
          <a:ln w="9525">
            <a:noFill/>
            <a:miter lim="800000"/>
            <a:headEnd/>
            <a:tailEnd/>
          </a:ln>
        </p:spPr>
        <p:txBody>
          <a:bodyPr>
            <a:spAutoFit/>
          </a:bodyPr>
          <a:lstStyle/>
          <a:p>
            <a:pPr algn="ctr"/>
            <a:r>
              <a:rPr lang="en-GB" sz="2400" b="1">
                <a:solidFill>
                  <a:schemeClr val="bg1"/>
                </a:solidFill>
                <a:latin typeface="Times New Roman" pitchFamily="18" charset="0"/>
                <a:cs typeface="Times New Roman" pitchFamily="18" charset="0"/>
              </a:rPr>
              <a:t>Energy Security is a potentially critical issue for the UK</a:t>
            </a:r>
          </a:p>
        </p:txBody>
      </p:sp>
      <p:sp>
        <p:nvSpPr>
          <p:cNvPr id="15369" name="TextBox 5"/>
          <p:cNvSpPr txBox="1">
            <a:spLocks noChangeArrowheads="1"/>
          </p:cNvSpPr>
          <p:nvPr/>
        </p:nvSpPr>
        <p:spPr bwMode="auto">
          <a:xfrm>
            <a:off x="5443538" y="839788"/>
            <a:ext cx="3662362" cy="1323975"/>
          </a:xfrm>
          <a:prstGeom prst="rect">
            <a:avLst/>
          </a:prstGeom>
          <a:noFill/>
          <a:ln w="9525">
            <a:noFill/>
            <a:miter lim="800000"/>
            <a:headEnd/>
            <a:tailEnd/>
          </a:ln>
        </p:spPr>
        <p:txBody>
          <a:bodyPr>
            <a:spAutoFit/>
          </a:bodyPr>
          <a:lstStyle/>
          <a:p>
            <a:pPr algn="ctr"/>
            <a:r>
              <a:rPr lang="en-GB" sz="2000" b="1">
                <a:latin typeface="Times New Roman" pitchFamily="18" charset="0"/>
                <a:cs typeface="Times New Roman" pitchFamily="18" charset="0"/>
              </a:rPr>
              <a:t>On 7</a:t>
            </a:r>
            <a:r>
              <a:rPr lang="en-GB" sz="2000" b="1" baseline="30000">
                <a:latin typeface="Times New Roman" pitchFamily="18" charset="0"/>
                <a:cs typeface="Times New Roman" pitchFamily="18" charset="0"/>
              </a:rPr>
              <a:t>th</a:t>
            </a:r>
            <a:r>
              <a:rPr lang="en-GB" sz="2000" b="1">
                <a:latin typeface="Times New Roman" pitchFamily="18" charset="0"/>
                <a:cs typeface="Times New Roman" pitchFamily="18" charset="0"/>
              </a:rPr>
              <a:t>/8</a:t>
            </a:r>
            <a:r>
              <a:rPr lang="en-GB" sz="2000" b="1" baseline="30000">
                <a:latin typeface="Times New Roman" pitchFamily="18" charset="0"/>
                <a:cs typeface="Times New Roman" pitchFamily="18" charset="0"/>
              </a:rPr>
              <a:t>th</a:t>
            </a:r>
            <a:r>
              <a:rPr lang="en-GB" sz="2000" b="1">
                <a:latin typeface="Times New Roman" pitchFamily="18" charset="0"/>
                <a:cs typeface="Times New Roman" pitchFamily="18" charset="0"/>
              </a:rPr>
              <a:t> December 2010: UK Production was only 39%: 12% from storage and 49% from imports  </a:t>
            </a:r>
          </a:p>
        </p:txBody>
      </p:sp>
      <p:sp>
        <p:nvSpPr>
          <p:cNvPr id="2061" name="Rectangle 22"/>
          <p:cNvSpPr>
            <a:spLocks noChangeArrowheads="1"/>
          </p:cNvSpPr>
          <p:nvPr/>
        </p:nvSpPr>
        <p:spPr bwMode="auto">
          <a:xfrm>
            <a:off x="841375" y="3662363"/>
            <a:ext cx="1749425" cy="2032000"/>
          </a:xfrm>
          <a:prstGeom prst="rect">
            <a:avLst/>
          </a:prstGeom>
          <a:noFill/>
          <a:ln w="9525">
            <a:noFill/>
            <a:miter lim="800000"/>
            <a:headEnd/>
            <a:tailEnd/>
          </a:ln>
        </p:spPr>
        <p:txBody>
          <a:bodyPr>
            <a:spAutoFit/>
          </a:bodyPr>
          <a:lstStyle/>
          <a:p>
            <a:pPr>
              <a:spcBef>
                <a:spcPct val="50000"/>
              </a:spcBef>
            </a:pPr>
            <a:r>
              <a:rPr lang="en-GB" b="1">
                <a:latin typeface="Times New Roman" pitchFamily="18" charset="0"/>
                <a:cs typeface="Times New Roman" pitchFamily="18" charset="0"/>
              </a:rPr>
              <a:t>Prices have become much more volatile since UK is no longer self sufficient in gas.</a:t>
            </a:r>
          </a:p>
        </p:txBody>
      </p:sp>
      <p:sp>
        <p:nvSpPr>
          <p:cNvPr id="1035" name="TextBox 22"/>
          <p:cNvSpPr txBox="1">
            <a:spLocks noChangeArrowheads="1"/>
          </p:cNvSpPr>
          <p:nvPr/>
        </p:nvSpPr>
        <p:spPr bwMode="auto">
          <a:xfrm>
            <a:off x="1339850" y="522288"/>
            <a:ext cx="3797300" cy="369887"/>
          </a:xfrm>
          <a:prstGeom prst="rect">
            <a:avLst/>
          </a:prstGeom>
          <a:solidFill>
            <a:srgbClr val="BEFEC0"/>
          </a:solidFill>
          <a:ln w="9525">
            <a:solidFill>
              <a:schemeClr val="tx1"/>
            </a:solidFill>
            <a:miter lim="800000"/>
            <a:headEnd/>
            <a:tailEnd/>
          </a:ln>
        </p:spPr>
        <p:txBody>
          <a:bodyPr>
            <a:spAutoFit/>
          </a:bodyPr>
          <a:lstStyle/>
          <a:p>
            <a:r>
              <a:rPr lang="en-GB" b="1">
                <a:latin typeface="Times New Roman" pitchFamily="18" charset="0"/>
                <a:cs typeface="Times New Roman" pitchFamily="18" charset="0"/>
              </a:rPr>
              <a:t>Gas Production and Demand in UK</a:t>
            </a:r>
          </a:p>
        </p:txBody>
      </p:sp>
      <p:sp>
        <p:nvSpPr>
          <p:cNvPr id="31" name="Line 9"/>
          <p:cNvSpPr>
            <a:spLocks noChangeShapeType="1"/>
          </p:cNvSpPr>
          <p:nvPr/>
        </p:nvSpPr>
        <p:spPr bwMode="auto">
          <a:xfrm>
            <a:off x="3592513" y="5870575"/>
            <a:ext cx="5243512" cy="1588"/>
          </a:xfrm>
          <a:prstGeom prst="line">
            <a:avLst/>
          </a:prstGeom>
          <a:noFill/>
          <a:ln w="38100">
            <a:solidFill>
              <a:schemeClr val="tx1"/>
            </a:solidFill>
            <a:prstDash val="dash"/>
            <a:round/>
            <a:headEnd/>
            <a:tailEnd/>
          </a:ln>
        </p:spPr>
        <p:txBody>
          <a:bodyPr wrap="none" anchor="ctr"/>
          <a:lstStyle/>
          <a:p>
            <a:endParaRPr lang="en-GB"/>
          </a:p>
        </p:txBody>
      </p:sp>
      <p:grpSp>
        <p:nvGrpSpPr>
          <p:cNvPr id="3" name="Group 11"/>
          <p:cNvGrpSpPr>
            <a:grpSpLocks/>
          </p:cNvGrpSpPr>
          <p:nvPr/>
        </p:nvGrpSpPr>
        <p:grpSpPr bwMode="auto">
          <a:xfrm>
            <a:off x="3589338" y="4527550"/>
            <a:ext cx="1571625" cy="1347788"/>
            <a:chOff x="1369" y="1149"/>
            <a:chExt cx="1236" cy="1325"/>
          </a:xfrm>
        </p:grpSpPr>
        <p:sp>
          <p:nvSpPr>
            <p:cNvPr id="1044" name="Text Box 9"/>
            <p:cNvSpPr txBox="1">
              <a:spLocks noChangeArrowheads="1"/>
            </p:cNvSpPr>
            <p:nvPr/>
          </p:nvSpPr>
          <p:spPr bwMode="auto">
            <a:xfrm>
              <a:off x="1369" y="1149"/>
              <a:ext cx="1236" cy="636"/>
            </a:xfrm>
            <a:prstGeom prst="rect">
              <a:avLst/>
            </a:prstGeom>
            <a:solidFill>
              <a:srgbClr val="CCFFCC"/>
            </a:solidFill>
            <a:ln w="9525">
              <a:solidFill>
                <a:srgbClr val="FF0000"/>
              </a:solidFill>
              <a:miter lim="800000"/>
              <a:headEnd/>
              <a:tailEnd/>
            </a:ln>
          </p:spPr>
          <p:txBody>
            <a:bodyPr lIns="0" rIns="0">
              <a:spAutoFit/>
            </a:bodyPr>
            <a:lstStyle/>
            <a:p>
              <a:pPr>
                <a:spcBef>
                  <a:spcPct val="50000"/>
                </a:spcBef>
              </a:pPr>
              <a:r>
                <a:rPr lang="en-GB">
                  <a:latin typeface="Times New Roman" pitchFamily="18" charset="0"/>
                  <a:cs typeface="Times New Roman" pitchFamily="18" charset="0"/>
                </a:rPr>
                <a:t>UK becomes net importer of gas</a:t>
              </a:r>
            </a:p>
          </p:txBody>
        </p:sp>
        <p:sp>
          <p:nvSpPr>
            <p:cNvPr id="1045" name="Line 10"/>
            <p:cNvSpPr>
              <a:spLocks noChangeShapeType="1"/>
            </p:cNvSpPr>
            <p:nvPr/>
          </p:nvSpPr>
          <p:spPr bwMode="auto">
            <a:xfrm>
              <a:off x="2386" y="1819"/>
              <a:ext cx="0" cy="655"/>
            </a:xfrm>
            <a:prstGeom prst="line">
              <a:avLst/>
            </a:prstGeom>
            <a:noFill/>
            <a:ln w="50800">
              <a:solidFill>
                <a:srgbClr val="FF0000"/>
              </a:solidFill>
              <a:round/>
              <a:headEnd/>
              <a:tailEnd type="triangle" w="med" len="med"/>
            </a:ln>
          </p:spPr>
          <p:txBody>
            <a:bodyPr/>
            <a:lstStyle/>
            <a:p>
              <a:endParaRPr lang="en-GB"/>
            </a:p>
          </p:txBody>
        </p:sp>
      </p:grpSp>
      <p:grpSp>
        <p:nvGrpSpPr>
          <p:cNvPr id="4" name="Group 15"/>
          <p:cNvGrpSpPr>
            <a:grpSpLocks/>
          </p:cNvGrpSpPr>
          <p:nvPr/>
        </p:nvGrpSpPr>
        <p:grpSpPr bwMode="auto">
          <a:xfrm>
            <a:off x="5219700" y="3978275"/>
            <a:ext cx="1485900" cy="1182688"/>
            <a:chOff x="2433" y="751"/>
            <a:chExt cx="1195" cy="1161"/>
          </a:xfrm>
        </p:grpSpPr>
        <p:sp>
          <p:nvSpPr>
            <p:cNvPr id="1042" name="Text Box 13"/>
            <p:cNvSpPr txBox="1">
              <a:spLocks noChangeArrowheads="1"/>
            </p:cNvSpPr>
            <p:nvPr/>
          </p:nvSpPr>
          <p:spPr bwMode="auto">
            <a:xfrm>
              <a:off x="2433" y="751"/>
              <a:ext cx="1195" cy="817"/>
            </a:xfrm>
            <a:prstGeom prst="rect">
              <a:avLst/>
            </a:prstGeom>
            <a:solidFill>
              <a:srgbClr val="CCFFCC"/>
            </a:solidFill>
            <a:ln w="9525">
              <a:solidFill>
                <a:srgbClr val="FF0000"/>
              </a:solidFill>
              <a:miter lim="800000"/>
              <a:headEnd/>
              <a:tailEnd/>
            </a:ln>
          </p:spPr>
          <p:txBody>
            <a:bodyPr lIns="0" tIns="0" rIns="0" bIns="0">
              <a:spAutoFit/>
            </a:bodyPr>
            <a:lstStyle/>
            <a:p>
              <a:pPr>
                <a:spcBef>
                  <a:spcPct val="50000"/>
                </a:spcBef>
              </a:pPr>
              <a:r>
                <a:rPr lang="en-GB">
                  <a:latin typeface="Times New Roman" pitchFamily="18" charset="0"/>
                  <a:cs typeface="Times New Roman" pitchFamily="18" charset="0"/>
                </a:rPr>
                <a:t>Completion of Langeled Gas Line to Norway</a:t>
              </a:r>
            </a:p>
          </p:txBody>
        </p:sp>
        <p:sp>
          <p:nvSpPr>
            <p:cNvPr id="1043" name="Line 14"/>
            <p:cNvSpPr>
              <a:spLocks noChangeShapeType="1"/>
            </p:cNvSpPr>
            <p:nvPr/>
          </p:nvSpPr>
          <p:spPr bwMode="auto">
            <a:xfrm>
              <a:off x="3170" y="1580"/>
              <a:ext cx="8" cy="332"/>
            </a:xfrm>
            <a:prstGeom prst="line">
              <a:avLst/>
            </a:prstGeom>
            <a:noFill/>
            <a:ln w="50800">
              <a:solidFill>
                <a:srgbClr val="FF0000"/>
              </a:solidFill>
              <a:round/>
              <a:headEnd/>
              <a:tailEnd type="triangle" w="med" len="med"/>
            </a:ln>
          </p:spPr>
          <p:txBody>
            <a:bodyPr lIns="0" rIns="0"/>
            <a:lstStyle/>
            <a:p>
              <a:endParaRPr lang="en-GB"/>
            </a:p>
          </p:txBody>
        </p:sp>
      </p:grpSp>
      <p:grpSp>
        <p:nvGrpSpPr>
          <p:cNvPr id="5" name="Group 19"/>
          <p:cNvGrpSpPr>
            <a:grpSpLocks/>
          </p:cNvGrpSpPr>
          <p:nvPr/>
        </p:nvGrpSpPr>
        <p:grpSpPr bwMode="auto">
          <a:xfrm>
            <a:off x="6216650" y="5210175"/>
            <a:ext cx="1428750" cy="1050925"/>
            <a:chOff x="2518" y="2054"/>
            <a:chExt cx="1095" cy="1033"/>
          </a:xfrm>
        </p:grpSpPr>
        <p:sp>
          <p:nvSpPr>
            <p:cNvPr id="1040" name="Text Box 17"/>
            <p:cNvSpPr txBox="1">
              <a:spLocks noChangeArrowheads="1"/>
            </p:cNvSpPr>
            <p:nvPr/>
          </p:nvSpPr>
          <p:spPr bwMode="auto">
            <a:xfrm>
              <a:off x="2518" y="2542"/>
              <a:ext cx="1095" cy="545"/>
            </a:xfrm>
            <a:prstGeom prst="rect">
              <a:avLst/>
            </a:prstGeom>
            <a:solidFill>
              <a:srgbClr val="CCFFCC"/>
            </a:solidFill>
            <a:ln w="9525">
              <a:solidFill>
                <a:srgbClr val="FF0000"/>
              </a:solidFill>
              <a:miter lim="800000"/>
              <a:headEnd/>
              <a:tailEnd/>
            </a:ln>
          </p:spPr>
          <p:txBody>
            <a:bodyPr lIns="0" tIns="0" rIns="180000" bIns="0">
              <a:spAutoFit/>
            </a:bodyPr>
            <a:lstStyle/>
            <a:p>
              <a:pPr>
                <a:spcBef>
                  <a:spcPct val="50000"/>
                </a:spcBef>
              </a:pPr>
              <a:r>
                <a:rPr lang="en-GB">
                  <a:latin typeface="Times New Roman" pitchFamily="18" charset="0"/>
                  <a:cs typeface="Times New Roman" pitchFamily="18" charset="0"/>
                </a:rPr>
                <a:t>Oil reaches $140 a barrel</a:t>
              </a:r>
            </a:p>
          </p:txBody>
        </p:sp>
        <p:sp>
          <p:nvSpPr>
            <p:cNvPr id="1041" name="Line 18"/>
            <p:cNvSpPr>
              <a:spLocks noChangeShapeType="1"/>
            </p:cNvSpPr>
            <p:nvPr/>
          </p:nvSpPr>
          <p:spPr bwMode="auto">
            <a:xfrm flipH="1" flipV="1">
              <a:off x="3264" y="2054"/>
              <a:ext cx="9" cy="515"/>
            </a:xfrm>
            <a:prstGeom prst="line">
              <a:avLst/>
            </a:prstGeom>
            <a:noFill/>
            <a:ln w="50800">
              <a:solidFill>
                <a:srgbClr val="0000FF"/>
              </a:solidFill>
              <a:round/>
              <a:headEnd/>
              <a:tailEnd type="triangle" w="med" len="med"/>
            </a:ln>
          </p:spPr>
          <p:txBody>
            <a:bodyPr/>
            <a:lstStyle/>
            <a:p>
              <a:endParaRPr lang="en-GB"/>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9572">
                                            <p:oleChartEl type="gridLegend"/>
                                          </p:spTgt>
                                        </p:tgtEl>
                                        <p:attrNameLst>
                                          <p:attrName>style.visibility</p:attrName>
                                        </p:attrNameLst>
                                      </p:cBhvr>
                                      <p:to>
                                        <p:strVal val="visible"/>
                                      </p:to>
                                    </p:set>
                                    <p:animEffect transition="in" filter="dissolve">
                                      <p:cBhvr>
                                        <p:cTn id="7" dur="500"/>
                                        <p:tgtEl>
                                          <p:spTgt spid="109572">
                                            <p:oleChartEl type="gridLegend"/>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9572">
                                            <p:oleChartEl type="series" lvl="1"/>
                                          </p:spTgt>
                                        </p:tgtEl>
                                        <p:attrNameLst>
                                          <p:attrName>style.visibility</p:attrName>
                                        </p:attrNameLst>
                                      </p:cBhvr>
                                      <p:to>
                                        <p:strVal val="visible"/>
                                      </p:to>
                                    </p:set>
                                    <p:animEffect transition="in" filter="dissolve">
                                      <p:cBhvr>
                                        <p:cTn id="10" dur="500"/>
                                        <p:tgtEl>
                                          <p:spTgt spid="109572">
                                            <p:oleChartEl type="series" lvl="1"/>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9572">
                                            <p:oleChartEl type="series" lvl="2"/>
                                          </p:spTgt>
                                        </p:tgtEl>
                                        <p:attrNameLst>
                                          <p:attrName>style.visibility</p:attrName>
                                        </p:attrNameLst>
                                      </p:cBhvr>
                                      <p:to>
                                        <p:strVal val="visible"/>
                                      </p:to>
                                    </p:set>
                                    <p:animEffect transition="in" filter="dissolve">
                                      <p:cBhvr>
                                        <p:cTn id="13" dur="500"/>
                                        <p:tgtEl>
                                          <p:spTgt spid="109572">
                                            <p:oleChartEl type="series" lvl="2"/>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09572">
                                            <p:oleChartEl type="series" lvl="3"/>
                                          </p:spTgt>
                                        </p:tgtEl>
                                        <p:attrNameLst>
                                          <p:attrName>style.visibility</p:attrName>
                                        </p:attrNameLst>
                                      </p:cBhvr>
                                      <p:to>
                                        <p:strVal val="visible"/>
                                      </p:to>
                                    </p:set>
                                    <p:animEffect transition="in" filter="dissolve">
                                      <p:cBhvr>
                                        <p:cTn id="21" dur="500"/>
                                        <p:tgtEl>
                                          <p:spTgt spid="109572">
                                            <p:oleChartEl type="series" lvl="3"/>
                                          </p:spTgt>
                                        </p:tgtEl>
                                      </p:cBhvr>
                                    </p:animEffect>
                                  </p:childTnLst>
                                </p:cTn>
                              </p:par>
                            </p:childTnLst>
                          </p:cTn>
                        </p:par>
                        <p:par>
                          <p:cTn id="22" fill="hold" nodeType="afterGroup">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109572">
                                            <p:oleChartEl type="series" lvl="4"/>
                                          </p:spTgt>
                                        </p:tgtEl>
                                        <p:attrNameLst>
                                          <p:attrName>style.visibility</p:attrName>
                                        </p:attrNameLst>
                                      </p:cBhvr>
                                      <p:to>
                                        <p:strVal val="visible"/>
                                      </p:to>
                                    </p:set>
                                    <p:animEffect transition="in" filter="dissolve">
                                      <p:cBhvr>
                                        <p:cTn id="25" dur="500"/>
                                        <p:tgtEl>
                                          <p:spTgt spid="109572">
                                            <p:oleChartEl type="series" lvl="4"/>
                                          </p:spTgt>
                                        </p:tgtEl>
                                      </p:cBhvr>
                                    </p:animEffect>
                                  </p:childTnLst>
                                </p:cTn>
                              </p:par>
                            </p:childTnLst>
                          </p:cTn>
                        </p:par>
                        <p:par>
                          <p:cTn id="26" fill="hold" nodeType="afterGroup">
                            <p:stCondLst>
                              <p:cond delay="1000"/>
                            </p:stCondLst>
                            <p:childTnLst>
                              <p:par>
                                <p:cTn id="27" presetID="9"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dissolve">
                                      <p:cBhvr>
                                        <p:cTn id="29" dur="500"/>
                                        <p:tgtEl>
                                          <p:spTgt spid="11"/>
                                        </p:tgtEl>
                                      </p:cBhvr>
                                    </p:animEffect>
                                  </p:childTnLst>
                                </p:cTn>
                              </p:par>
                            </p:childTnLst>
                          </p:cTn>
                        </p:par>
                        <p:par>
                          <p:cTn id="30" fill="hold" nodeType="afterGroup">
                            <p:stCondLst>
                              <p:cond delay="1500"/>
                            </p:stCondLst>
                            <p:childTnLst>
                              <p:par>
                                <p:cTn id="31" presetID="9" presetClass="entr" presetSubtype="0"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dissolve">
                                      <p:cBhvr>
                                        <p:cTn id="33" dur="500"/>
                                        <p:tgtEl>
                                          <p:spTgt spid="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09572">
                                            <p:oleChartEl type="series" lvl="5"/>
                                          </p:spTgt>
                                        </p:tgtEl>
                                        <p:attrNameLst>
                                          <p:attrName>style.visibility</p:attrName>
                                        </p:attrNameLst>
                                      </p:cBhvr>
                                      <p:to>
                                        <p:strVal val="visible"/>
                                      </p:to>
                                    </p:set>
                                    <p:animEffect transition="in" filter="dissolve">
                                      <p:cBhvr>
                                        <p:cTn id="38" dur="500"/>
                                        <p:tgtEl>
                                          <p:spTgt spid="109572">
                                            <p:oleChartEl type="series" lvl="5"/>
                                          </p:spTgt>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09572">
                                            <p:oleChartEl type="series" lvl="6"/>
                                          </p:spTgt>
                                        </p:tgtEl>
                                        <p:attrNameLst>
                                          <p:attrName>style.visibility</p:attrName>
                                        </p:attrNameLst>
                                      </p:cBhvr>
                                      <p:to>
                                        <p:strVal val="visible"/>
                                      </p:to>
                                    </p:set>
                                    <p:animEffect transition="in" filter="dissolve">
                                      <p:cBhvr>
                                        <p:cTn id="41" dur="500"/>
                                        <p:tgtEl>
                                          <p:spTgt spid="109572">
                                            <p:oleChartEl type="series" lvl="6"/>
                                          </p:spTgt>
                                        </p:tgtEl>
                                      </p:cBhvr>
                                    </p:animEffect>
                                  </p:childTnLst>
                                </p:cTn>
                              </p:par>
                            </p:childTnLst>
                          </p:cTn>
                        </p:par>
                        <p:par>
                          <p:cTn id="42" fill="hold" nodeType="withGroup">
                            <p:stCondLst>
                              <p:cond delay="500"/>
                            </p:stCondLst>
                            <p:childTnLst>
                              <p:par>
                                <p:cTn id="43" presetID="9" presetClass="entr" presetSubtype="0" fill="hold" grpId="0" nodeType="afterEffect">
                                  <p:stCondLst>
                                    <p:cond delay="0"/>
                                  </p:stCondLst>
                                  <p:childTnLst>
                                    <p:set>
                                      <p:cBhvr>
                                        <p:cTn id="44" dur="1" fill="hold">
                                          <p:stCondLst>
                                            <p:cond delay="0"/>
                                          </p:stCondLst>
                                        </p:cTn>
                                        <p:tgtEl>
                                          <p:spTgt spid="15369"/>
                                        </p:tgtEl>
                                        <p:attrNameLst>
                                          <p:attrName>style.visibility</p:attrName>
                                        </p:attrNameLst>
                                      </p:cBhvr>
                                      <p:to>
                                        <p:strVal val="visible"/>
                                      </p:to>
                                    </p:set>
                                    <p:animEffect transition="in" filter="dissolve">
                                      <p:cBhvr>
                                        <p:cTn id="45" dur="500"/>
                                        <p:tgtEl>
                                          <p:spTgt spid="15369"/>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dissolve">
                                      <p:cBhvr>
                                        <p:cTn id="50" dur="500"/>
                                        <p:tgtEl>
                                          <p:spTgt spid="24"/>
                                        </p:tgtEl>
                                      </p:cBhvr>
                                    </p:animEffect>
                                  </p:childTnLst>
                                </p:cTn>
                              </p:par>
                            </p:childTnLst>
                          </p:cTn>
                        </p:par>
                        <p:par>
                          <p:cTn id="51" fill="hold">
                            <p:stCondLst>
                              <p:cond delay="500"/>
                            </p:stCondLst>
                            <p:childTnLst>
                              <p:par>
                                <p:cTn id="52" presetID="9" presetClass="entr" presetSubtype="0" fill="hold"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dissolve">
                                      <p:cBhvr>
                                        <p:cTn id="54" dur="500"/>
                                        <p:tgtEl>
                                          <p:spTgt spid="3"/>
                                        </p:tgtEl>
                                      </p:cBhvr>
                                    </p:animEffect>
                                  </p:childTnLst>
                                </p:cTn>
                              </p:par>
                            </p:childTnLst>
                          </p:cTn>
                        </p:par>
                        <p:par>
                          <p:cTn id="55" fill="hold">
                            <p:stCondLst>
                              <p:cond delay="1000"/>
                            </p:stCondLst>
                            <p:childTnLst>
                              <p:par>
                                <p:cTn id="56" presetID="1" presetClass="entr" presetSubtype="0"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childTnLst>
                                </p:cTn>
                              </p:par>
                            </p:childTnLst>
                          </p:cTn>
                        </p:par>
                        <p:par>
                          <p:cTn id="58" fill="hold">
                            <p:stCondLst>
                              <p:cond delay="1000"/>
                            </p:stCondLst>
                            <p:childTnLst>
                              <p:par>
                                <p:cTn id="59" presetID="9" presetClass="entr" presetSubtype="0" fill="hold" nodeType="afterEffect">
                                  <p:stCondLst>
                                    <p:cond delay="1000"/>
                                  </p:stCondLst>
                                  <p:childTnLst>
                                    <p:set>
                                      <p:cBhvr>
                                        <p:cTn id="60" dur="1" fill="hold">
                                          <p:stCondLst>
                                            <p:cond delay="0"/>
                                          </p:stCondLst>
                                        </p:cTn>
                                        <p:tgtEl>
                                          <p:spTgt spid="4"/>
                                        </p:tgtEl>
                                        <p:attrNameLst>
                                          <p:attrName>style.visibility</p:attrName>
                                        </p:attrNameLst>
                                      </p:cBhvr>
                                      <p:to>
                                        <p:strVal val="visible"/>
                                      </p:to>
                                    </p:set>
                                    <p:animEffect transition="in" filter="dissolve">
                                      <p:cBhvr>
                                        <p:cTn id="61" dur="500"/>
                                        <p:tgtEl>
                                          <p:spTgt spid="4"/>
                                        </p:tgtEl>
                                      </p:cBhvr>
                                    </p:animEffect>
                                  </p:childTnLst>
                                </p:cTn>
                              </p:par>
                            </p:childTnLst>
                          </p:cTn>
                        </p:par>
                        <p:par>
                          <p:cTn id="62" fill="hold">
                            <p:stCondLst>
                              <p:cond delay="2500"/>
                            </p:stCondLst>
                            <p:childTnLst>
                              <p:par>
                                <p:cTn id="63" presetID="9" presetClass="entr" presetSubtype="0" fill="hold" nodeType="after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dissolve">
                                      <p:cBhvr>
                                        <p:cTn id="65" dur="500"/>
                                        <p:tgtEl>
                                          <p:spTgt spid="5"/>
                                        </p:tgtEl>
                                      </p:cBhvr>
                                    </p:animEffect>
                                  </p:childTnLst>
                                </p:cTn>
                              </p:par>
                            </p:childTnLst>
                          </p:cTn>
                        </p:par>
                        <p:par>
                          <p:cTn id="66" fill="hold">
                            <p:stCondLst>
                              <p:cond delay="3000"/>
                            </p:stCondLst>
                            <p:childTnLst>
                              <p:par>
                                <p:cTn id="67" presetID="9" presetClass="entr" presetSubtype="0" fill="hold" grpId="0" nodeType="afterEffect">
                                  <p:stCondLst>
                                    <p:cond delay="0"/>
                                  </p:stCondLst>
                                  <p:childTnLst>
                                    <p:set>
                                      <p:cBhvr>
                                        <p:cTn id="68" dur="1" fill="hold">
                                          <p:stCondLst>
                                            <p:cond delay="0"/>
                                          </p:stCondLst>
                                        </p:cTn>
                                        <p:tgtEl>
                                          <p:spTgt spid="2061"/>
                                        </p:tgtEl>
                                        <p:attrNameLst>
                                          <p:attrName>style.visibility</p:attrName>
                                        </p:attrNameLst>
                                      </p:cBhvr>
                                      <p:to>
                                        <p:strVal val="visible"/>
                                      </p:to>
                                    </p:set>
                                    <p:animEffect transition="in" filter="dissolve">
                                      <p:cBhvr>
                                        <p:cTn id="69" dur="500"/>
                                        <p:tgtEl>
                                          <p:spTgt spid="2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09572" grpId="0" bld="series"/>
      <p:bldP spid="11" grpId="0" animBg="1"/>
      <p:bldP spid="15369" grpId="0"/>
      <p:bldP spid="2061" grpId="0"/>
      <p:bldP spid="3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0" y="0"/>
            <a:ext cx="9144000" cy="561975"/>
          </a:xfrm>
          <a:solidFill>
            <a:srgbClr val="FF0000"/>
          </a:solidFill>
        </p:spPr>
        <p:txBody>
          <a:bodyPr anchor="t">
            <a:normAutofit fontScale="90000"/>
          </a:bodyPr>
          <a:lstStyle/>
          <a:p>
            <a:pPr eaLnBrk="1" hangingPunct="1"/>
            <a:r>
              <a:rPr lang="en-US" dirty="0" smtClean="0">
                <a:solidFill>
                  <a:schemeClr val="bg1"/>
                </a:solidFill>
              </a:rPr>
              <a:t>Solar Rosette Diagram for East Norfolk/Suffolk</a:t>
            </a:r>
          </a:p>
        </p:txBody>
      </p:sp>
      <p:graphicFrame>
        <p:nvGraphicFramePr>
          <p:cNvPr id="4" name="Content Placeholder 3"/>
          <p:cNvGraphicFramePr>
            <a:graphicFrameLocks noGrp="1"/>
          </p:cNvGraphicFramePr>
          <p:nvPr>
            <p:ph idx="1"/>
          </p:nvPr>
        </p:nvGraphicFramePr>
        <p:xfrm>
          <a:off x="114288" y="767562"/>
          <a:ext cx="8915424" cy="2605607"/>
        </p:xfrm>
        <a:graphic>
          <a:graphicData uri="http://schemas.openxmlformats.org/drawingml/2006/table">
            <a:tbl>
              <a:tblPr/>
              <a:tblGrid>
                <a:gridCol w="147550"/>
                <a:gridCol w="181599"/>
                <a:gridCol w="124850"/>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gridCol w="119175"/>
              </a:tblGrid>
              <a:tr h="133211">
                <a:tc rowSpan="20">
                  <a:txBody>
                    <a:bodyPr/>
                    <a:lstStyle/>
                    <a:p>
                      <a:pPr algn="ctr" fontAlgn="ctr"/>
                      <a:r>
                        <a:rPr lang="en-GB" sz="700" b="1" i="0" u="none" strike="noStrike" dirty="0">
                          <a:latin typeface="Times New Roman"/>
                        </a:rPr>
                        <a:t>Tilt</a:t>
                      </a:r>
                    </a:p>
                  </a:txBody>
                  <a:tcPr marL="3929" marR="3929" marT="3929" marB="0" vert="vert27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600" b="1" i="0" u="none" strike="noStrike" dirty="0">
                          <a:latin typeface="Times New Roman"/>
                        </a:rPr>
                        <a:t>90</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3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3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3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3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3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3CC"/>
                    </a:solidFill>
                  </a:tcPr>
                </a:tc>
              </a:tr>
              <a:tr h="133211">
                <a:tc vMerge="1">
                  <a:txBody>
                    <a:bodyPr/>
                    <a:lstStyle/>
                    <a:p>
                      <a:endParaRPr lang="en-GB"/>
                    </a:p>
                  </a:txBody>
                  <a:tcPr/>
                </a:tc>
                <a:tc>
                  <a:txBody>
                    <a:bodyPr/>
                    <a:lstStyle/>
                    <a:p>
                      <a:pPr algn="ctr" fontAlgn="b"/>
                      <a:r>
                        <a:rPr lang="en-GB" sz="600" b="1" i="0" u="none" strike="noStrike" dirty="0">
                          <a:latin typeface="Times New Roman"/>
                        </a:rPr>
                        <a:t>85</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r>
              <a:tr h="133211">
                <a:tc vMerge="1">
                  <a:txBody>
                    <a:bodyPr/>
                    <a:lstStyle/>
                    <a:p>
                      <a:endParaRPr lang="en-GB"/>
                    </a:p>
                  </a:txBody>
                  <a:tcPr/>
                </a:tc>
                <a:tc>
                  <a:txBody>
                    <a:bodyPr/>
                    <a:lstStyle/>
                    <a:p>
                      <a:pPr algn="ctr" fontAlgn="b"/>
                      <a:r>
                        <a:rPr lang="en-GB" sz="600" b="1" i="0" u="none" strike="noStrike" dirty="0">
                          <a:latin typeface="Times New Roman"/>
                        </a:rPr>
                        <a:t>80</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r>
              <a:tr h="133211">
                <a:tc vMerge="1">
                  <a:txBody>
                    <a:bodyPr/>
                    <a:lstStyle/>
                    <a:p>
                      <a:endParaRPr lang="en-GB"/>
                    </a:p>
                  </a:txBody>
                  <a:tcPr/>
                </a:tc>
                <a:tc>
                  <a:txBody>
                    <a:bodyPr/>
                    <a:lstStyle/>
                    <a:p>
                      <a:pPr algn="ctr" fontAlgn="b"/>
                      <a:r>
                        <a:rPr lang="en-GB" sz="600" b="1" i="0" u="none" strike="noStrike" dirty="0">
                          <a:latin typeface="Times New Roman"/>
                        </a:rPr>
                        <a:t>75</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r>
              <a:tr h="133211">
                <a:tc vMerge="1">
                  <a:txBody>
                    <a:bodyPr/>
                    <a:lstStyle/>
                    <a:p>
                      <a:endParaRPr lang="en-GB"/>
                    </a:p>
                  </a:txBody>
                  <a:tcPr/>
                </a:tc>
                <a:tc>
                  <a:txBody>
                    <a:bodyPr/>
                    <a:lstStyle/>
                    <a:p>
                      <a:pPr algn="ctr" fontAlgn="b"/>
                      <a:r>
                        <a:rPr lang="en-GB" sz="600" b="1" i="0" u="none" strike="noStrike" dirty="0">
                          <a:latin typeface="Times New Roman"/>
                        </a:rPr>
                        <a:t>70</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r>
              <a:tr h="133211">
                <a:tc vMerge="1">
                  <a:txBody>
                    <a:bodyPr/>
                    <a:lstStyle/>
                    <a:p>
                      <a:endParaRPr lang="en-GB"/>
                    </a:p>
                  </a:txBody>
                  <a:tcPr/>
                </a:tc>
                <a:tc>
                  <a:txBody>
                    <a:bodyPr/>
                    <a:lstStyle/>
                    <a:p>
                      <a:pPr algn="ctr" fontAlgn="b"/>
                      <a:r>
                        <a:rPr lang="en-GB" sz="600" b="1" i="0" u="none" strike="noStrike" dirty="0">
                          <a:latin typeface="Times New Roman"/>
                        </a:rPr>
                        <a:t>65</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r>
              <a:tr h="133211">
                <a:tc vMerge="1">
                  <a:txBody>
                    <a:bodyPr/>
                    <a:lstStyle/>
                    <a:p>
                      <a:endParaRPr lang="en-GB"/>
                    </a:p>
                  </a:txBody>
                  <a:tcPr/>
                </a:tc>
                <a:tc>
                  <a:txBody>
                    <a:bodyPr/>
                    <a:lstStyle/>
                    <a:p>
                      <a:pPr algn="ctr" fontAlgn="b"/>
                      <a:r>
                        <a:rPr lang="en-GB" sz="600" b="1" i="0" u="none" strike="noStrike" dirty="0">
                          <a:latin typeface="Times New Roman"/>
                        </a:rPr>
                        <a:t>60</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r>
              <a:tr h="133211">
                <a:tc vMerge="1">
                  <a:txBody>
                    <a:bodyPr/>
                    <a:lstStyle/>
                    <a:p>
                      <a:endParaRPr lang="en-GB"/>
                    </a:p>
                  </a:txBody>
                  <a:tcPr/>
                </a:tc>
                <a:tc>
                  <a:txBody>
                    <a:bodyPr/>
                    <a:lstStyle/>
                    <a:p>
                      <a:pPr algn="ctr" fontAlgn="b"/>
                      <a:r>
                        <a:rPr lang="en-GB" sz="600" b="1" i="0" u="none" strike="noStrike" dirty="0">
                          <a:latin typeface="Times New Roman"/>
                        </a:rPr>
                        <a:t>55</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r>
              <a:tr h="133211">
                <a:tc vMerge="1">
                  <a:txBody>
                    <a:bodyPr/>
                    <a:lstStyle/>
                    <a:p>
                      <a:endParaRPr lang="en-GB"/>
                    </a:p>
                  </a:txBody>
                  <a:tcPr/>
                </a:tc>
                <a:tc>
                  <a:txBody>
                    <a:bodyPr/>
                    <a:lstStyle/>
                    <a:p>
                      <a:pPr algn="ctr" fontAlgn="b"/>
                      <a:r>
                        <a:rPr lang="en-GB" sz="600" b="1" i="0" u="none" strike="noStrike" dirty="0">
                          <a:latin typeface="Times New Roman"/>
                        </a:rPr>
                        <a:t>50</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r>
              <a:tr h="133211">
                <a:tc vMerge="1">
                  <a:txBody>
                    <a:bodyPr/>
                    <a:lstStyle/>
                    <a:p>
                      <a:endParaRPr lang="en-GB"/>
                    </a:p>
                  </a:txBody>
                  <a:tcPr/>
                </a:tc>
                <a:tc>
                  <a:txBody>
                    <a:bodyPr/>
                    <a:lstStyle/>
                    <a:p>
                      <a:pPr algn="ctr" fontAlgn="b"/>
                      <a:r>
                        <a:rPr lang="en-GB" sz="600" b="1" i="0" u="none" strike="noStrike" dirty="0">
                          <a:latin typeface="Times New Roman"/>
                        </a:rPr>
                        <a:t>45</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133211">
                <a:tc vMerge="1">
                  <a:txBody>
                    <a:bodyPr/>
                    <a:lstStyle/>
                    <a:p>
                      <a:endParaRPr lang="en-GB"/>
                    </a:p>
                  </a:txBody>
                  <a:tcPr/>
                </a:tc>
                <a:tc>
                  <a:txBody>
                    <a:bodyPr/>
                    <a:lstStyle/>
                    <a:p>
                      <a:pPr algn="ctr" fontAlgn="b"/>
                      <a:r>
                        <a:rPr lang="en-GB" sz="600" b="1" i="0" u="none" strike="noStrike" dirty="0">
                          <a:latin typeface="Times New Roman"/>
                        </a:rPr>
                        <a:t>40</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133211">
                <a:tc vMerge="1">
                  <a:txBody>
                    <a:bodyPr/>
                    <a:lstStyle/>
                    <a:p>
                      <a:endParaRPr lang="en-GB"/>
                    </a:p>
                  </a:txBody>
                  <a:tcPr/>
                </a:tc>
                <a:tc>
                  <a:txBody>
                    <a:bodyPr/>
                    <a:lstStyle/>
                    <a:p>
                      <a:pPr algn="ctr" fontAlgn="b"/>
                      <a:r>
                        <a:rPr lang="en-GB" sz="600" b="1" i="0" u="none" strike="noStrike" dirty="0">
                          <a:latin typeface="Times New Roman"/>
                        </a:rPr>
                        <a:t>35</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r>
              <a:tr h="133211">
                <a:tc vMerge="1">
                  <a:txBody>
                    <a:bodyPr/>
                    <a:lstStyle/>
                    <a:p>
                      <a:endParaRPr lang="en-GB"/>
                    </a:p>
                  </a:txBody>
                  <a:tcPr/>
                </a:tc>
                <a:tc>
                  <a:txBody>
                    <a:bodyPr/>
                    <a:lstStyle/>
                    <a:p>
                      <a:pPr algn="ctr" fontAlgn="b"/>
                      <a:r>
                        <a:rPr lang="en-GB" sz="600" b="1" i="0" u="none" strike="noStrike" dirty="0">
                          <a:latin typeface="Times New Roman"/>
                        </a:rPr>
                        <a:t>30</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r>
              <a:tr h="133211">
                <a:tc vMerge="1">
                  <a:txBody>
                    <a:bodyPr/>
                    <a:lstStyle/>
                    <a:p>
                      <a:endParaRPr lang="en-GB"/>
                    </a:p>
                  </a:txBody>
                  <a:tcPr/>
                </a:tc>
                <a:tc>
                  <a:txBody>
                    <a:bodyPr/>
                    <a:lstStyle/>
                    <a:p>
                      <a:pPr algn="ctr" fontAlgn="b"/>
                      <a:r>
                        <a:rPr lang="en-GB" sz="600" b="1" i="0" u="none" strike="noStrike" dirty="0">
                          <a:latin typeface="Times New Roman"/>
                        </a:rPr>
                        <a:t>25</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r>
              <a:tr h="133211">
                <a:tc vMerge="1">
                  <a:txBody>
                    <a:bodyPr/>
                    <a:lstStyle/>
                    <a:p>
                      <a:endParaRPr lang="en-GB"/>
                    </a:p>
                  </a:txBody>
                  <a:tcPr/>
                </a:tc>
                <a:tc>
                  <a:txBody>
                    <a:bodyPr/>
                    <a:lstStyle/>
                    <a:p>
                      <a:pPr algn="ctr" fontAlgn="b"/>
                      <a:r>
                        <a:rPr lang="en-GB" sz="600" b="1" i="0" u="none" strike="noStrike" dirty="0">
                          <a:latin typeface="Times New Roman"/>
                        </a:rPr>
                        <a:t>20</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r>
              <a:tr h="133211">
                <a:tc vMerge="1">
                  <a:txBody>
                    <a:bodyPr/>
                    <a:lstStyle/>
                    <a:p>
                      <a:endParaRPr lang="en-GB"/>
                    </a:p>
                  </a:txBody>
                  <a:tcPr/>
                </a:tc>
                <a:tc>
                  <a:txBody>
                    <a:bodyPr/>
                    <a:lstStyle/>
                    <a:p>
                      <a:pPr algn="ctr" fontAlgn="b"/>
                      <a:r>
                        <a:rPr lang="en-GB" sz="600" b="1" i="0" u="none" strike="noStrike" dirty="0">
                          <a:latin typeface="Times New Roman"/>
                        </a:rPr>
                        <a:t>15</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33211">
                <a:tc vMerge="1">
                  <a:txBody>
                    <a:bodyPr/>
                    <a:lstStyle/>
                    <a:p>
                      <a:endParaRPr lang="en-GB"/>
                    </a:p>
                  </a:txBody>
                  <a:tcPr/>
                </a:tc>
                <a:tc>
                  <a:txBody>
                    <a:bodyPr/>
                    <a:lstStyle/>
                    <a:p>
                      <a:pPr algn="ctr" fontAlgn="b"/>
                      <a:r>
                        <a:rPr lang="en-GB" sz="600" b="1" i="0" u="none" strike="noStrike" dirty="0">
                          <a:latin typeface="Times New Roman"/>
                        </a:rPr>
                        <a:t>10</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33211">
                <a:tc vMerge="1">
                  <a:txBody>
                    <a:bodyPr/>
                    <a:lstStyle/>
                    <a:p>
                      <a:endParaRPr lang="en-GB"/>
                    </a:p>
                  </a:txBody>
                  <a:tcPr/>
                </a:tc>
                <a:tc>
                  <a:txBody>
                    <a:bodyPr/>
                    <a:lstStyle/>
                    <a:p>
                      <a:pPr algn="ctr" fontAlgn="b"/>
                      <a:r>
                        <a:rPr lang="en-GB" sz="600" b="1" i="0" u="none" strike="noStrike" dirty="0">
                          <a:latin typeface="Times New Roman"/>
                        </a:rPr>
                        <a:t>5</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r>
              <a:tr h="133211">
                <a:tc vMerge="1">
                  <a:txBody>
                    <a:bodyPr/>
                    <a:lstStyle/>
                    <a:p>
                      <a:endParaRPr lang="en-GB"/>
                    </a:p>
                  </a:txBody>
                  <a:tcPr/>
                </a:tc>
                <a:tc>
                  <a:txBody>
                    <a:bodyPr/>
                    <a:lstStyle/>
                    <a:p>
                      <a:pPr algn="ctr" fontAlgn="b"/>
                      <a:r>
                        <a:rPr lang="en-GB" sz="600" b="1" i="0" u="none" strike="noStrike" dirty="0">
                          <a:latin typeface="Times New Roman"/>
                        </a:rPr>
                        <a:t>0</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GB" sz="4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r>
              <a:tr h="74598">
                <a:tc vMerge="1">
                  <a:txBody>
                    <a:bodyPr/>
                    <a:lstStyle/>
                    <a:p>
                      <a:endParaRPr lang="en-GB"/>
                    </a:p>
                  </a:txBody>
                  <a:tcPr/>
                </a:tc>
                <a:tc>
                  <a:txBody>
                    <a:bodyPr/>
                    <a:lstStyle/>
                    <a:p>
                      <a:pPr algn="ctr" fontAlgn="b"/>
                      <a:r>
                        <a:rPr lang="en-GB" sz="300" b="1" i="0" u="none" strike="noStrike" dirty="0">
                          <a:latin typeface="Times New Roman"/>
                        </a:rPr>
                        <a:t> </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0</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5</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10</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15</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20</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25</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30</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35</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40</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45</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50</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55</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60</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65</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70</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75</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80</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85</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90</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95</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100</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105</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110</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115</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120</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125</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130</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135</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140</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145</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150</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155</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160</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165</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170</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175</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180</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185</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190</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195</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200</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205</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210</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215</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220</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225</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230</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235</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240</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245</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250</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255</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260</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265</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270</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275</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280</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285</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290</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295</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300</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305</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310</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315</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320</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325</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330</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335</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340</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345</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350</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dirty="0">
                          <a:latin typeface="Times New Roman"/>
                        </a:rPr>
                        <a:t>355</a:t>
                      </a:r>
                    </a:p>
                  </a:txBody>
                  <a:tcPr marL="3929" marR="3929" marT="3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TextBox 4"/>
          <p:cNvSpPr txBox="1"/>
          <p:nvPr/>
        </p:nvSpPr>
        <p:spPr>
          <a:xfrm>
            <a:off x="395288" y="3287594"/>
            <a:ext cx="8748712" cy="923925"/>
          </a:xfrm>
          <a:prstGeom prst="rect">
            <a:avLst/>
          </a:prstGeom>
          <a:solidFill>
            <a:schemeClr val="bg1"/>
          </a:solidFill>
        </p:spPr>
        <p:txBody>
          <a:bodyPr lIns="0" rIns="0">
            <a:spAutoFit/>
          </a:bodyPr>
          <a:lstStyle/>
          <a:p>
            <a:pPr>
              <a:defRPr/>
            </a:pPr>
            <a:r>
              <a:rPr lang="en-GB" dirty="0"/>
              <a:t> </a:t>
            </a:r>
            <a:r>
              <a:rPr lang="en-GB" dirty="0">
                <a:latin typeface="+mj-lt"/>
              </a:rPr>
              <a:t>0          30          60         90        120        150        180      210      240      270       300      330      360 </a:t>
            </a:r>
          </a:p>
          <a:p>
            <a:pPr>
              <a:defRPr/>
            </a:pPr>
            <a:r>
              <a:rPr lang="en-GB" dirty="0">
                <a:latin typeface="+mj-lt"/>
              </a:rPr>
              <a:t> N                 NE                 E                   SE                  S              SW               W               NW              N</a:t>
            </a:r>
          </a:p>
          <a:p>
            <a:pPr algn="ctr">
              <a:defRPr/>
            </a:pPr>
            <a:r>
              <a:rPr lang="en-GB" dirty="0">
                <a:latin typeface="+mj-lt"/>
              </a:rPr>
              <a:t>Azimuth</a:t>
            </a:r>
            <a:r>
              <a:rPr lang="en-GB" dirty="0"/>
              <a:t> </a:t>
            </a:r>
            <a:endParaRPr lang="en-GB" dirty="0">
              <a:latin typeface="+mj-lt"/>
            </a:endParaRPr>
          </a:p>
        </p:txBody>
      </p:sp>
      <p:graphicFrame>
        <p:nvGraphicFramePr>
          <p:cNvPr id="6" name="Table 5"/>
          <p:cNvGraphicFramePr>
            <a:graphicFrameLocks noGrp="1"/>
          </p:cNvGraphicFramePr>
          <p:nvPr/>
        </p:nvGraphicFramePr>
        <p:xfrm>
          <a:off x="6574478" y="4374344"/>
          <a:ext cx="1033398" cy="1340770"/>
        </p:xfrm>
        <a:graphic>
          <a:graphicData uri="http://schemas.openxmlformats.org/drawingml/2006/table">
            <a:tbl>
              <a:tblPr/>
              <a:tblGrid>
                <a:gridCol w="612384"/>
                <a:gridCol w="421014"/>
              </a:tblGrid>
              <a:tr h="268154">
                <a:tc>
                  <a:txBody>
                    <a:bodyPr/>
                    <a:lstStyle/>
                    <a:p>
                      <a:pPr algn="ctr" fontAlgn="b"/>
                      <a:r>
                        <a:rPr lang="en-GB" sz="1600" b="1" i="0" u="none" strike="noStrike" dirty="0">
                          <a:latin typeface="Times New Roman"/>
                        </a:rPr>
                        <a:t>&lt;20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GB" sz="1000" b="0" i="0" u="none" strike="noStrike" dirty="0">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3CC"/>
                    </a:solidFill>
                  </a:tcPr>
                </a:tc>
              </a:tr>
              <a:tr h="268154">
                <a:tc>
                  <a:txBody>
                    <a:bodyPr/>
                    <a:lstStyle/>
                    <a:p>
                      <a:pPr algn="ctr" fontAlgn="b"/>
                      <a:r>
                        <a:rPr lang="en-GB" sz="1600" b="1" i="0" u="none" strike="noStrike" dirty="0">
                          <a:latin typeface="Times New Roman"/>
                        </a:rPr>
                        <a:t>20-30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GB" sz="1000" b="0" i="0" u="none" strike="noStrike" dirty="0">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FF"/>
                    </a:solidFill>
                  </a:tcPr>
                </a:tc>
              </a:tr>
              <a:tr h="268154">
                <a:tc>
                  <a:txBody>
                    <a:bodyPr/>
                    <a:lstStyle/>
                    <a:p>
                      <a:pPr algn="ctr" fontAlgn="b"/>
                      <a:r>
                        <a:rPr lang="en-GB" sz="1600" b="1" i="0" u="none" strike="noStrike" dirty="0">
                          <a:latin typeface="Times New Roman"/>
                        </a:rPr>
                        <a:t>30-40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GB" sz="1000" b="0" i="0" u="none" strike="noStrike" dirty="0">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r>
              <a:tr h="268154">
                <a:tc>
                  <a:txBody>
                    <a:bodyPr/>
                    <a:lstStyle/>
                    <a:p>
                      <a:pPr algn="ctr" fontAlgn="b"/>
                      <a:r>
                        <a:rPr lang="en-GB" sz="1600" b="1" i="0" u="none" strike="noStrike" dirty="0">
                          <a:latin typeface="Times New Roman"/>
                        </a:rPr>
                        <a:t>40-50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GB" sz="1000" b="0" i="0" u="none" strike="noStrike" dirty="0">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268154">
                <a:tc>
                  <a:txBody>
                    <a:bodyPr/>
                    <a:lstStyle/>
                    <a:p>
                      <a:pPr algn="ctr" fontAlgn="b"/>
                      <a:r>
                        <a:rPr lang="en-GB" sz="1600" b="1" i="0" u="none" strike="noStrike" dirty="0">
                          <a:latin typeface="Times New Roman"/>
                        </a:rPr>
                        <a:t>50-60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GB" sz="1000" b="0" i="0" u="none" strike="noStrike" dirty="0">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r>
            </a:tbl>
          </a:graphicData>
        </a:graphic>
      </p:graphicFrame>
      <p:graphicFrame>
        <p:nvGraphicFramePr>
          <p:cNvPr id="7" name="Table 6"/>
          <p:cNvGraphicFramePr>
            <a:graphicFrameLocks noGrp="1"/>
          </p:cNvGraphicFramePr>
          <p:nvPr/>
        </p:nvGraphicFramePr>
        <p:xfrm>
          <a:off x="7727003" y="4374344"/>
          <a:ext cx="1033398" cy="1340770"/>
        </p:xfrm>
        <a:graphic>
          <a:graphicData uri="http://schemas.openxmlformats.org/drawingml/2006/table">
            <a:tbl>
              <a:tblPr/>
              <a:tblGrid>
                <a:gridCol w="612384"/>
                <a:gridCol w="421014"/>
              </a:tblGrid>
              <a:tr h="268154">
                <a:tc>
                  <a:txBody>
                    <a:bodyPr/>
                    <a:lstStyle/>
                    <a:p>
                      <a:pPr algn="ctr" fontAlgn="b"/>
                      <a:r>
                        <a:rPr lang="en-GB" sz="1600" b="1" i="0" u="none" strike="noStrike" dirty="0">
                          <a:latin typeface="Times New Roman"/>
                        </a:rPr>
                        <a:t>60-70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GB" sz="1000" b="0" i="0" u="none" strike="noStrike" dirty="0">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r>
              <a:tr h="268154">
                <a:tc>
                  <a:txBody>
                    <a:bodyPr/>
                    <a:lstStyle/>
                    <a:p>
                      <a:pPr algn="ctr" fontAlgn="b"/>
                      <a:r>
                        <a:rPr lang="en-GB" sz="1600" b="1" i="0" u="none" strike="noStrike" dirty="0">
                          <a:latin typeface="Times New Roman"/>
                        </a:rPr>
                        <a:t>70-80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GB" sz="1000" b="0" i="0" u="none" strike="noStrike" dirty="0">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68154">
                <a:tc>
                  <a:txBody>
                    <a:bodyPr/>
                    <a:lstStyle/>
                    <a:p>
                      <a:pPr algn="ctr" fontAlgn="b"/>
                      <a:r>
                        <a:rPr lang="en-GB" sz="1600" b="1" i="0" u="none" strike="noStrike" dirty="0">
                          <a:latin typeface="Times New Roman"/>
                        </a:rPr>
                        <a:t>80-90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GB" sz="1000" b="0" i="0" u="none" strike="noStrike" dirty="0">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r>
              <a:tr h="268154">
                <a:tc>
                  <a:txBody>
                    <a:bodyPr/>
                    <a:lstStyle/>
                    <a:p>
                      <a:pPr algn="ctr" fontAlgn="b"/>
                      <a:r>
                        <a:rPr lang="en-GB" sz="1600" b="1" i="0" u="none" strike="noStrike" dirty="0">
                          <a:latin typeface="Times New Roman"/>
                        </a:rPr>
                        <a:t>90-100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GB" sz="1000" b="0" i="0" u="none" strike="noStrike" dirty="0">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r>
              <a:tr h="268154">
                <a:tc>
                  <a:txBody>
                    <a:bodyPr/>
                    <a:lstStyle/>
                    <a:p>
                      <a:pPr algn="ctr" fontAlgn="b"/>
                      <a:r>
                        <a:rPr lang="en-GB" sz="1600" b="1" i="0" u="none" strike="noStrike" dirty="0">
                          <a:latin typeface="Times New Roman"/>
                        </a:rPr>
                        <a:t>100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GB" sz="1000" b="0" i="0" u="none" strike="noStrike" dirty="0">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bl>
          </a:graphicData>
        </a:graphic>
      </p:graphicFrame>
      <p:sp>
        <p:nvSpPr>
          <p:cNvPr id="56363" name="Slide Number Placeholder 7"/>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629F56-39A3-4066-BB87-3B3C9B1B6A8D}" type="slidenum">
              <a:rPr lang="en-GB" smtClean="0"/>
              <a:pPr fontAlgn="base">
                <a:spcBef>
                  <a:spcPct val="0"/>
                </a:spcBef>
                <a:spcAft>
                  <a:spcPct val="0"/>
                </a:spcAft>
              </a:pPr>
              <a:t>40</a:t>
            </a:fld>
            <a:endParaRPr lang="en-GB" smtClean="0"/>
          </a:p>
        </p:txBody>
      </p:sp>
      <p:sp>
        <p:nvSpPr>
          <p:cNvPr id="8" name="TextBox 7"/>
          <p:cNvSpPr txBox="1"/>
          <p:nvPr/>
        </p:nvSpPr>
        <p:spPr>
          <a:xfrm>
            <a:off x="150124" y="4394579"/>
            <a:ext cx="6332561" cy="1938992"/>
          </a:xfrm>
          <a:prstGeom prst="rect">
            <a:avLst/>
          </a:prstGeom>
          <a:noFill/>
        </p:spPr>
        <p:txBody>
          <a:bodyPr wrap="square" rtlCol="0">
            <a:spAutoFit/>
          </a:bodyPr>
          <a:lstStyle/>
          <a:p>
            <a:pPr marL="355600" indent="-354013"/>
            <a:r>
              <a:rPr lang="en-GB" sz="2000" b="1" dirty="0" smtClean="0">
                <a:latin typeface="Times New Roman" pitchFamily="18" charset="0"/>
                <a:cs typeface="Times New Roman" pitchFamily="18" charset="0"/>
              </a:rPr>
              <a:t>Note: </a:t>
            </a:r>
          </a:p>
          <a:p>
            <a:pPr marL="355600" indent="-354013">
              <a:buFont typeface="Arial" pitchFamily="34" charset="0"/>
              <a:buChar char="•"/>
            </a:pPr>
            <a:r>
              <a:rPr lang="en-GB" sz="2000" b="1" dirty="0" smtClean="0">
                <a:latin typeface="Times New Roman" pitchFamily="18" charset="0"/>
                <a:cs typeface="Times New Roman" pitchFamily="18" charset="0"/>
              </a:rPr>
              <a:t>Optimum direction for solar energy in East Anglia is </a:t>
            </a:r>
            <a:r>
              <a:rPr lang="en-GB" sz="2000" b="1" dirty="0" smtClean="0">
                <a:solidFill>
                  <a:srgbClr val="FF0000"/>
                </a:solidFill>
                <a:latin typeface="Times New Roman" pitchFamily="18" charset="0"/>
                <a:cs typeface="Times New Roman" pitchFamily="18" charset="0"/>
              </a:rPr>
              <a:t>NOT</a:t>
            </a:r>
            <a:r>
              <a:rPr lang="en-GB" sz="2000" b="1" dirty="0" smtClean="0">
                <a:latin typeface="Times New Roman" pitchFamily="18" charset="0"/>
                <a:cs typeface="Times New Roman" pitchFamily="18" charset="0"/>
              </a:rPr>
              <a:t> due south but ~ 10-15 degrees West of South.</a:t>
            </a:r>
          </a:p>
          <a:p>
            <a:pPr marL="355600" indent="-354013">
              <a:buFont typeface="Arial" pitchFamily="34" charset="0"/>
              <a:buChar char="•"/>
            </a:pPr>
            <a:r>
              <a:rPr lang="en-GB" sz="2000" b="1" dirty="0" smtClean="0">
                <a:solidFill>
                  <a:srgbClr val="0000CC"/>
                </a:solidFill>
                <a:latin typeface="Times New Roman" pitchFamily="18" charset="0"/>
                <a:cs typeface="Times New Roman" pitchFamily="18" charset="0"/>
              </a:rPr>
              <a:t>Reduction for west facing roof is &lt; 20%</a:t>
            </a:r>
          </a:p>
          <a:p>
            <a:pPr marL="355600" indent="-354013">
              <a:buFont typeface="Arial" pitchFamily="34" charset="0"/>
              <a:buChar char="•"/>
            </a:pPr>
            <a:r>
              <a:rPr lang="en-GB" sz="2000" b="1" dirty="0" smtClean="0">
                <a:latin typeface="Times New Roman" pitchFamily="18" charset="0"/>
                <a:cs typeface="Times New Roman" pitchFamily="18" charset="0"/>
              </a:rPr>
              <a:t>For solar thermal a more westerly orientation is often preferable, but depends on hot water use during day</a:t>
            </a:r>
            <a:endParaRPr lang="en-GB" sz="2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dissolve">
                                      <p:cBhvr>
                                        <p:cTn id="16" dur="500"/>
                                        <p:tgtEl>
                                          <p:spTgt spid="8">
                                            <p:txEl>
                                              <p:pRg st="0" end="0"/>
                                            </p:txEl>
                                          </p:spTgt>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dissolve">
                                      <p:cBhvr>
                                        <p:cTn id="20" dur="500"/>
                                        <p:tgtEl>
                                          <p:spTgt spid="8">
                                            <p:txEl>
                                              <p:pRg st="1" end="1"/>
                                            </p:txEl>
                                          </p:spTgt>
                                        </p:tgtEl>
                                      </p:cBhvr>
                                    </p:animEffect>
                                  </p:childTnLst>
                                </p:cTn>
                              </p:par>
                            </p:childTnLst>
                          </p:cTn>
                        </p:par>
                        <p:par>
                          <p:cTn id="21" fill="hold">
                            <p:stCondLst>
                              <p:cond delay="1000"/>
                            </p:stCondLst>
                            <p:childTnLst>
                              <p:par>
                                <p:cTn id="22" presetID="9" presetClass="entr" presetSubtype="0" fill="hold" nodeType="afterEffect">
                                  <p:stCondLst>
                                    <p:cond delay="100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dissolve">
                                      <p:cBhvr>
                                        <p:cTn id="24" dur="500"/>
                                        <p:tgtEl>
                                          <p:spTgt spid="8">
                                            <p:txEl>
                                              <p:pRg st="2" end="2"/>
                                            </p:txEl>
                                          </p:spTgt>
                                        </p:tgtEl>
                                      </p:cBhvr>
                                    </p:animEffect>
                                  </p:childTnLst>
                                </p:cTn>
                              </p:par>
                            </p:childTnLst>
                          </p:cTn>
                        </p:par>
                        <p:par>
                          <p:cTn id="25" fill="hold">
                            <p:stCondLst>
                              <p:cond delay="2500"/>
                            </p:stCondLst>
                            <p:childTnLst>
                              <p:par>
                                <p:cTn id="26" presetID="9" presetClass="entr" presetSubtype="0" fill="hold" nodeType="afterEffect">
                                  <p:stCondLst>
                                    <p:cond delay="100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dissolve">
                                      <p:cBhvr>
                                        <p:cTn id="2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3" descr="INVERT"/>
          <p:cNvPicPr>
            <a:picLocks noChangeAspect="1" noChangeArrowheads="1"/>
          </p:cNvPicPr>
          <p:nvPr/>
        </p:nvPicPr>
        <p:blipFill>
          <a:blip r:embed="rId4" cstate="print"/>
          <a:srcRect/>
          <a:stretch>
            <a:fillRect/>
          </a:stretch>
        </p:blipFill>
        <p:spPr bwMode="auto">
          <a:xfrm>
            <a:off x="1673775" y="2855960"/>
            <a:ext cx="3394829" cy="2357484"/>
          </a:xfrm>
          <a:prstGeom prst="rect">
            <a:avLst/>
          </a:prstGeom>
          <a:noFill/>
          <a:ln w="9525">
            <a:noFill/>
            <a:miter lim="800000"/>
            <a:headEnd/>
            <a:tailEnd/>
          </a:ln>
        </p:spPr>
      </p:pic>
      <p:sp>
        <p:nvSpPr>
          <p:cNvPr id="52236" name="Text Box 12"/>
          <p:cNvSpPr txBox="1">
            <a:spLocks noChangeArrowheads="1"/>
          </p:cNvSpPr>
          <p:nvPr/>
        </p:nvSpPr>
        <p:spPr bwMode="auto">
          <a:xfrm>
            <a:off x="5324854" y="2838309"/>
            <a:ext cx="3532544" cy="1615827"/>
          </a:xfrm>
          <a:prstGeom prst="rect">
            <a:avLst/>
          </a:prstGeom>
          <a:solidFill>
            <a:srgbClr val="FFFFCC"/>
          </a:solidFill>
          <a:ln w="19050" algn="ctr">
            <a:solidFill>
              <a:schemeClr val="tx1"/>
            </a:solidFill>
            <a:miter lim="800000"/>
            <a:headEnd/>
            <a:tailEnd/>
          </a:ln>
        </p:spPr>
        <p:txBody>
          <a:bodyPr wrap="square" lIns="18000" rIns="18000">
            <a:spAutoFit/>
          </a:bodyPr>
          <a:lstStyle/>
          <a:p>
            <a:pPr marL="265113" indent="-173038">
              <a:spcBef>
                <a:spcPct val="50000"/>
              </a:spcBef>
              <a:buFont typeface="Arial" charset="0"/>
              <a:buChar char="•"/>
            </a:pPr>
            <a:r>
              <a:rPr lang="en-GB" altLang="zh-CN" b="1" dirty="0" smtClean="0">
                <a:latin typeface="Times New Roman" pitchFamily="18" charset="0"/>
                <a:cs typeface="Times New Roman" pitchFamily="18" charset="0"/>
              </a:rPr>
              <a:t>All </a:t>
            </a:r>
            <a:r>
              <a:rPr lang="en-GB" altLang="zh-CN" b="1" dirty="0">
                <a:latin typeface="Times New Roman" pitchFamily="18" charset="0"/>
                <a:cs typeface="Times New Roman" pitchFamily="18" charset="0"/>
              </a:rPr>
              <a:t>electricity must be converted from DC to AC by use of inverters.</a:t>
            </a:r>
          </a:p>
          <a:p>
            <a:pPr marL="265113" indent="-173038">
              <a:spcBef>
                <a:spcPct val="50000"/>
              </a:spcBef>
              <a:buFont typeface="Arial" charset="0"/>
              <a:buChar char="•"/>
            </a:pPr>
            <a:r>
              <a:rPr lang="en-GB" altLang="zh-CN" b="1" dirty="0">
                <a:solidFill>
                  <a:srgbClr val="0000CC"/>
                </a:solidFill>
                <a:latin typeface="Times New Roman" pitchFamily="18" charset="0"/>
                <a:cs typeface="Times New Roman" pitchFamily="18" charset="0"/>
              </a:rPr>
              <a:t>Inverters are only </a:t>
            </a:r>
            <a:r>
              <a:rPr lang="en-GB" altLang="zh-CN" b="1" dirty="0" smtClean="0">
                <a:solidFill>
                  <a:srgbClr val="0000CC"/>
                </a:solidFill>
                <a:latin typeface="Times New Roman" pitchFamily="18" charset="0"/>
                <a:cs typeface="Times New Roman" pitchFamily="18" charset="0"/>
              </a:rPr>
              <a:t>92 - 93% </a:t>
            </a:r>
            <a:r>
              <a:rPr lang="en-GB" altLang="zh-CN" b="1" dirty="0">
                <a:solidFill>
                  <a:srgbClr val="0000CC"/>
                </a:solidFill>
                <a:latin typeface="Times New Roman" pitchFamily="18" charset="0"/>
                <a:cs typeface="Times New Roman" pitchFamily="18" charset="0"/>
              </a:rPr>
              <a:t>efficient</a:t>
            </a:r>
            <a:r>
              <a:rPr lang="en-GB" altLang="zh-CN" dirty="0">
                <a:solidFill>
                  <a:srgbClr val="0000CC"/>
                </a:solidFill>
              </a:rPr>
              <a:t> </a:t>
            </a:r>
            <a:endParaRPr lang="zh-CN" altLang="en-GB" dirty="0">
              <a:solidFill>
                <a:srgbClr val="0000CC"/>
              </a:solidFill>
            </a:endParaRPr>
          </a:p>
        </p:txBody>
      </p:sp>
      <p:pic>
        <p:nvPicPr>
          <p:cNvPr id="52237" name="Picture 13" descr="INVERT2"/>
          <p:cNvPicPr>
            <a:picLocks noChangeAspect="1" noChangeArrowheads="1"/>
          </p:cNvPicPr>
          <p:nvPr/>
        </p:nvPicPr>
        <p:blipFill>
          <a:blip r:embed="rId5" cstate="print"/>
          <a:srcRect/>
          <a:stretch>
            <a:fillRect/>
          </a:stretch>
        </p:blipFill>
        <p:spPr bwMode="auto">
          <a:xfrm>
            <a:off x="150124" y="2920787"/>
            <a:ext cx="1419225" cy="2927350"/>
          </a:xfrm>
          <a:prstGeom prst="rect">
            <a:avLst/>
          </a:prstGeom>
          <a:noFill/>
          <a:ln w="9525">
            <a:noFill/>
            <a:miter lim="800000"/>
            <a:headEnd/>
            <a:tailEnd/>
          </a:ln>
        </p:spPr>
      </p:pic>
      <p:sp>
        <p:nvSpPr>
          <p:cNvPr id="60421" name="Slide Number Placeholder 1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5A994C-8DA6-4B8D-BA1C-8A36CF952AE4}" type="slidenum">
              <a:rPr lang="en-GB" smtClean="0"/>
              <a:pPr fontAlgn="base">
                <a:spcBef>
                  <a:spcPct val="0"/>
                </a:spcBef>
                <a:spcAft>
                  <a:spcPct val="0"/>
                </a:spcAft>
              </a:pPr>
              <a:t>41</a:t>
            </a:fld>
            <a:endParaRPr lang="en-GB" smtClean="0"/>
          </a:p>
        </p:txBody>
      </p:sp>
      <p:sp>
        <p:nvSpPr>
          <p:cNvPr id="15" name="Rectangle 2"/>
          <p:cNvSpPr txBox="1">
            <a:spLocks noChangeArrowheads="1"/>
          </p:cNvSpPr>
          <p:nvPr/>
        </p:nvSpPr>
        <p:spPr bwMode="auto">
          <a:xfrm>
            <a:off x="0" y="0"/>
            <a:ext cx="9144000" cy="450850"/>
          </a:xfrm>
          <a:prstGeom prst="rect">
            <a:avLst/>
          </a:prstGeom>
          <a:solidFill>
            <a:srgbClr val="FF0000"/>
          </a:solidFill>
          <a:ln w="9525">
            <a:noFill/>
            <a:miter lim="800000"/>
            <a:headEnd/>
            <a:tailEnd/>
          </a:ln>
        </p:spPr>
        <p:txBody>
          <a:bodyPr anchor="ctr"/>
          <a:lstStyle/>
          <a:p>
            <a:pPr algn="ctr">
              <a:defRPr/>
            </a:pPr>
            <a:r>
              <a:rPr lang="en-GB" sz="2600" b="1" dirty="0">
                <a:solidFill>
                  <a:schemeClr val="bg1"/>
                </a:solidFill>
                <a:latin typeface="Times New Roman" pitchFamily="18" charset="0"/>
                <a:ea typeface="+mj-ea"/>
                <a:cs typeface="Times New Roman" pitchFamily="18" charset="0"/>
              </a:rPr>
              <a:t>Building Integrated Renewable Electricity </a:t>
            </a:r>
            <a:r>
              <a:rPr lang="en-GB" sz="2600" b="1" dirty="0" smtClean="0">
                <a:solidFill>
                  <a:schemeClr val="bg1"/>
                </a:solidFill>
                <a:latin typeface="Times New Roman" pitchFamily="18" charset="0"/>
                <a:ea typeface="+mj-ea"/>
                <a:cs typeface="Times New Roman" pitchFamily="18" charset="0"/>
              </a:rPr>
              <a:t>Generation - Solar</a:t>
            </a:r>
            <a:endParaRPr lang="zh-CN" altLang="en-GB" sz="2600" b="1" dirty="0">
              <a:solidFill>
                <a:schemeClr val="bg1"/>
              </a:solidFill>
              <a:latin typeface="Times New Roman" pitchFamily="18" charset="0"/>
              <a:ea typeface="+mj-ea"/>
              <a:cs typeface="Times New Roman" pitchFamily="18" charset="0"/>
            </a:endParaRPr>
          </a:p>
        </p:txBody>
      </p:sp>
      <p:sp>
        <p:nvSpPr>
          <p:cNvPr id="17" name="TextBox 16"/>
          <p:cNvSpPr txBox="1">
            <a:spLocks noChangeArrowheads="1"/>
          </p:cNvSpPr>
          <p:nvPr/>
        </p:nvSpPr>
        <p:spPr bwMode="auto">
          <a:xfrm>
            <a:off x="1610436" y="5029135"/>
            <a:ext cx="7213861" cy="1754326"/>
          </a:xfrm>
          <a:prstGeom prst="rect">
            <a:avLst/>
          </a:prstGeom>
          <a:solidFill>
            <a:srgbClr val="FFFFCC"/>
          </a:solidFill>
          <a:ln w="9525">
            <a:solidFill>
              <a:schemeClr val="tx1"/>
            </a:solidFill>
            <a:miter lim="800000"/>
            <a:headEnd/>
            <a:tailEnd/>
          </a:ln>
        </p:spPr>
        <p:txBody>
          <a:bodyPr wrap="square">
            <a:spAutoFit/>
          </a:bodyPr>
          <a:lstStyle/>
          <a:p>
            <a:pPr marL="357188" indent="-265113">
              <a:spcBef>
                <a:spcPts val="0"/>
              </a:spcBef>
              <a:buFont typeface="Arial" charset="0"/>
              <a:buChar char="•"/>
            </a:pPr>
            <a:r>
              <a:rPr lang="en-GB" b="1" dirty="0" smtClean="0">
                <a:latin typeface="Times New Roman" pitchFamily="18" charset="0"/>
                <a:cs typeface="Times New Roman" pitchFamily="18" charset="0"/>
              </a:rPr>
              <a:t>In office buildings much use </a:t>
            </a:r>
            <a:r>
              <a:rPr lang="en-GB" b="1" dirty="0">
                <a:latin typeface="Times New Roman" pitchFamily="18" charset="0"/>
                <a:cs typeface="Times New Roman" pitchFamily="18" charset="0"/>
              </a:rPr>
              <a:t>of electricity is for computers</a:t>
            </a:r>
          </a:p>
          <a:p>
            <a:pPr marL="357188" indent="-265113">
              <a:spcBef>
                <a:spcPts val="0"/>
              </a:spcBef>
              <a:buFont typeface="Arial" charset="0"/>
              <a:buChar char="•"/>
            </a:pPr>
            <a:r>
              <a:rPr lang="en-GB" b="1" dirty="0">
                <a:solidFill>
                  <a:srgbClr val="FF0000"/>
                </a:solidFill>
                <a:latin typeface="Times New Roman" pitchFamily="18" charset="0"/>
                <a:cs typeface="Times New Roman" pitchFamily="18" charset="0"/>
              </a:rPr>
              <a:t>DC power packs are typically ~70% efficient</a:t>
            </a:r>
          </a:p>
          <a:p>
            <a:pPr marL="357188" indent="-265113">
              <a:spcBef>
                <a:spcPts val="0"/>
              </a:spcBef>
              <a:buFont typeface="Arial" charset="0"/>
              <a:buChar char="•"/>
            </a:pPr>
            <a:r>
              <a:rPr lang="en-GB" b="1" dirty="0">
                <a:solidFill>
                  <a:srgbClr val="0000CC"/>
                </a:solidFill>
                <a:latin typeface="Times New Roman" pitchFamily="18" charset="0"/>
                <a:cs typeface="Times New Roman" pitchFamily="18" charset="0"/>
              </a:rPr>
              <a:t>Only 2/3rds of costly electricity is used effectively.</a:t>
            </a:r>
          </a:p>
          <a:p>
            <a:pPr marL="357188" indent="-265113">
              <a:spcBef>
                <a:spcPts val="0"/>
              </a:spcBef>
              <a:buFont typeface="Arial" charset="0"/>
              <a:buChar char="•"/>
            </a:pPr>
            <a:r>
              <a:rPr lang="en-GB" b="1" dirty="0">
                <a:latin typeface="Times New Roman" pitchFamily="18" charset="0"/>
                <a:cs typeface="Times New Roman" pitchFamily="18" charset="0"/>
              </a:rPr>
              <a:t>An integrated system in a new building would have both a DC and AC network. </a:t>
            </a:r>
          </a:p>
          <a:p>
            <a:pPr marL="357188" indent="-265113">
              <a:spcBef>
                <a:spcPts val="0"/>
              </a:spcBef>
              <a:buFont typeface="Arial" charset="0"/>
              <a:buChar char="•"/>
            </a:pPr>
            <a:r>
              <a:rPr lang="en-GB" b="1" dirty="0">
                <a:solidFill>
                  <a:srgbClr val="FF0000"/>
                </a:solidFill>
                <a:latin typeface="Times New Roman" pitchFamily="18" charset="0"/>
                <a:cs typeface="Times New Roman" pitchFamily="18" charset="0"/>
              </a:rPr>
              <a:t>Reduced heat gain in building leading to less </a:t>
            </a:r>
            <a:r>
              <a:rPr lang="en-GB" b="1" dirty="0" smtClean="0">
                <a:solidFill>
                  <a:srgbClr val="FF0000"/>
                </a:solidFill>
                <a:latin typeface="Times New Roman" pitchFamily="18" charset="0"/>
                <a:cs typeface="Times New Roman" pitchFamily="18" charset="0"/>
              </a:rPr>
              <a:t>air-conditioning.</a:t>
            </a:r>
            <a:endParaRPr lang="en-GB" b="1" dirty="0">
              <a:solidFill>
                <a:srgbClr val="FF0000"/>
              </a:solidFill>
              <a:latin typeface="Times New Roman" pitchFamily="18" charset="0"/>
              <a:cs typeface="Times New Roman" pitchFamily="18" charset="0"/>
            </a:endParaRPr>
          </a:p>
        </p:txBody>
      </p:sp>
      <p:grpSp>
        <p:nvGrpSpPr>
          <p:cNvPr id="2" name="Group 13"/>
          <p:cNvGrpSpPr/>
          <p:nvPr/>
        </p:nvGrpSpPr>
        <p:grpSpPr>
          <a:xfrm>
            <a:off x="40944" y="491319"/>
            <a:ext cx="3466530" cy="2420464"/>
            <a:chOff x="40944" y="491319"/>
            <a:chExt cx="3466530" cy="2420464"/>
          </a:xfrm>
        </p:grpSpPr>
        <p:sp>
          <p:nvSpPr>
            <p:cNvPr id="60423" name="TextBox 15"/>
            <p:cNvSpPr txBox="1">
              <a:spLocks noChangeArrowheads="1"/>
            </p:cNvSpPr>
            <p:nvPr/>
          </p:nvSpPr>
          <p:spPr bwMode="auto">
            <a:xfrm>
              <a:off x="218364" y="2541895"/>
              <a:ext cx="3289110" cy="369888"/>
            </a:xfrm>
            <a:prstGeom prst="rect">
              <a:avLst/>
            </a:prstGeom>
            <a:noFill/>
            <a:ln w="9525">
              <a:noFill/>
              <a:miter lim="800000"/>
              <a:headEnd/>
              <a:tailEnd/>
            </a:ln>
          </p:spPr>
          <p:txBody>
            <a:bodyPr wrap="square">
              <a:spAutoFit/>
            </a:bodyPr>
            <a:lstStyle/>
            <a:p>
              <a:r>
                <a:rPr lang="en-GB" b="1" dirty="0" smtClean="0">
                  <a:latin typeface="Times New Roman" pitchFamily="18" charset="0"/>
                  <a:cs typeface="Times New Roman" pitchFamily="18" charset="0"/>
                </a:rPr>
                <a:t>ZICER </a:t>
              </a:r>
              <a:r>
                <a:rPr lang="en-GB" b="1" dirty="0">
                  <a:latin typeface="Times New Roman" pitchFamily="18" charset="0"/>
                  <a:cs typeface="Times New Roman" pitchFamily="18" charset="0"/>
                </a:rPr>
                <a:t>Building, </a:t>
              </a:r>
              <a:r>
                <a:rPr lang="en-GB" b="1" dirty="0" smtClean="0">
                  <a:latin typeface="Times New Roman" pitchFamily="18" charset="0"/>
                  <a:cs typeface="Times New Roman" pitchFamily="18" charset="0"/>
                </a:rPr>
                <a:t>UEA 34 kW</a:t>
              </a:r>
              <a:endParaRPr lang="en-GB" b="1" dirty="0">
                <a:latin typeface="Times New Roman" pitchFamily="18" charset="0"/>
                <a:cs typeface="Times New Roman" pitchFamily="18" charset="0"/>
              </a:endParaRPr>
            </a:p>
          </p:txBody>
        </p:sp>
        <p:pic>
          <p:nvPicPr>
            <p:cNvPr id="60425" name="Picture 8" descr="ZICER4"/>
            <p:cNvPicPr>
              <a:picLocks noChangeAspect="1" noChangeArrowheads="1"/>
            </p:cNvPicPr>
            <p:nvPr/>
          </p:nvPicPr>
          <p:blipFill>
            <a:blip r:embed="rId6" cstate="print"/>
            <a:srcRect t="9588"/>
            <a:stretch>
              <a:fillRect/>
            </a:stretch>
          </p:blipFill>
          <p:spPr bwMode="auto">
            <a:xfrm>
              <a:off x="40944" y="491319"/>
              <a:ext cx="3454056" cy="2059154"/>
            </a:xfrm>
            <a:prstGeom prst="rect">
              <a:avLst/>
            </a:prstGeom>
            <a:noFill/>
            <a:ln w="9525">
              <a:noFill/>
              <a:miter lim="800000"/>
              <a:headEnd/>
              <a:tailEnd/>
            </a:ln>
          </p:spPr>
        </p:pic>
      </p:grpSp>
      <p:pic>
        <p:nvPicPr>
          <p:cNvPr id="10" name="Picture 5" descr="b1020093.JPG"/>
          <p:cNvPicPr>
            <a:picLocks noChangeAspect="1"/>
          </p:cNvPicPr>
          <p:nvPr/>
        </p:nvPicPr>
        <p:blipFill>
          <a:blip r:embed="rId7" cstate="print"/>
          <a:srcRect/>
          <a:stretch>
            <a:fillRect/>
          </a:stretch>
        </p:blipFill>
        <p:spPr bwMode="auto">
          <a:xfrm>
            <a:off x="3568463" y="477888"/>
            <a:ext cx="2709551" cy="2032163"/>
          </a:xfrm>
          <a:prstGeom prst="rect">
            <a:avLst/>
          </a:prstGeom>
          <a:noFill/>
          <a:ln w="9525">
            <a:noFill/>
            <a:miter lim="800000"/>
            <a:headEnd/>
            <a:tailEnd/>
          </a:ln>
        </p:spPr>
      </p:pic>
      <p:pic>
        <p:nvPicPr>
          <p:cNvPr id="11" name="Picture 7" descr="b1020094.JPG"/>
          <p:cNvPicPr>
            <a:picLocks noChangeAspect="1"/>
          </p:cNvPicPr>
          <p:nvPr/>
        </p:nvPicPr>
        <p:blipFill>
          <a:blip r:embed="rId8" cstate="print"/>
          <a:srcRect/>
          <a:stretch>
            <a:fillRect/>
          </a:stretch>
        </p:blipFill>
        <p:spPr bwMode="auto">
          <a:xfrm>
            <a:off x="6351419" y="477671"/>
            <a:ext cx="2697045" cy="2022784"/>
          </a:xfrm>
          <a:prstGeom prst="rect">
            <a:avLst/>
          </a:prstGeom>
          <a:noFill/>
          <a:ln w="9525">
            <a:noFill/>
            <a:miter lim="800000"/>
            <a:headEnd/>
            <a:tailEnd/>
          </a:ln>
        </p:spPr>
      </p:pic>
      <p:sp>
        <p:nvSpPr>
          <p:cNvPr id="13" name="TextBox 15"/>
          <p:cNvSpPr txBox="1">
            <a:spLocks noChangeArrowheads="1"/>
          </p:cNvSpPr>
          <p:nvPr/>
        </p:nvSpPr>
        <p:spPr bwMode="auto">
          <a:xfrm>
            <a:off x="3562065" y="2489579"/>
            <a:ext cx="5418161" cy="369332"/>
          </a:xfrm>
          <a:prstGeom prst="rect">
            <a:avLst/>
          </a:prstGeom>
          <a:noFill/>
          <a:ln w="9525">
            <a:noFill/>
            <a:miter lim="800000"/>
            <a:headEnd/>
            <a:tailEnd/>
          </a:ln>
        </p:spPr>
        <p:txBody>
          <a:bodyPr wrap="square">
            <a:spAutoFit/>
          </a:bodyPr>
          <a:lstStyle/>
          <a:p>
            <a:r>
              <a:rPr lang="en-GB" b="1" dirty="0" smtClean="0">
                <a:latin typeface="Times New Roman" pitchFamily="18" charset="0"/>
                <a:cs typeface="Times New Roman" pitchFamily="18" charset="0"/>
              </a:rPr>
              <a:t>House with both Solar Thermal and Solar PV.</a:t>
            </a:r>
            <a:endParaRPr lang="en-GB" b="1" dirty="0">
              <a:latin typeface="Times New Roman" pitchFamily="18" charset="0"/>
              <a:cs typeface="Times New Roman" pitchFamily="18" charset="0"/>
            </a:endParaRPr>
          </a:p>
        </p:txBody>
      </p:sp>
    </p:spTree>
    <p:custDataLst>
      <p:tags r:id="rId1"/>
    </p:custDataLst>
  </p:cSld>
  <p:clrMapOvr>
    <a:masterClrMapping/>
  </p:clrMapOvr>
  <p:transition advTm="11701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nodeType="afterEffect">
                                  <p:stCondLst>
                                    <p:cond delay="200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3000"/>
                            </p:stCondLst>
                            <p:childTnLst>
                              <p:par>
                                <p:cTn id="13" presetID="9"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childTnLst>
                          </p:cTn>
                        </p:par>
                        <p:par>
                          <p:cTn id="16" fill="hold">
                            <p:stCondLst>
                              <p:cond delay="3500"/>
                            </p:stCondLst>
                            <p:childTnLst>
                              <p:par>
                                <p:cTn id="17" presetID="9"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52236">
                                            <p:bg/>
                                          </p:spTgt>
                                        </p:tgtEl>
                                        <p:attrNameLst>
                                          <p:attrName>style.visibility</p:attrName>
                                        </p:attrNameLst>
                                      </p:cBhvr>
                                      <p:to>
                                        <p:strVal val="visible"/>
                                      </p:to>
                                    </p:set>
                                    <p:animEffect transition="in" filter="dissolve">
                                      <p:cBhvr>
                                        <p:cTn id="24" dur="500"/>
                                        <p:tgtEl>
                                          <p:spTgt spid="52236">
                                            <p:bg/>
                                          </p:spTgt>
                                        </p:tgtEl>
                                      </p:cBhvr>
                                    </p:animEffect>
                                  </p:childTnLst>
                                </p:cTn>
                              </p:par>
                            </p:childTnLst>
                          </p:cTn>
                        </p:par>
                        <p:par>
                          <p:cTn id="25" fill="hold">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52236">
                                            <p:txEl>
                                              <p:pRg st="0" end="0"/>
                                            </p:txEl>
                                          </p:spTgt>
                                        </p:tgtEl>
                                        <p:attrNameLst>
                                          <p:attrName>style.visibility</p:attrName>
                                        </p:attrNameLst>
                                      </p:cBhvr>
                                      <p:to>
                                        <p:strVal val="visible"/>
                                      </p:to>
                                    </p:set>
                                    <p:animEffect transition="in" filter="dissolve">
                                      <p:cBhvr>
                                        <p:cTn id="28" dur="500"/>
                                        <p:tgtEl>
                                          <p:spTgt spid="52236">
                                            <p:txEl>
                                              <p:pRg st="0" end="0"/>
                                            </p:txEl>
                                          </p:spTgt>
                                        </p:tgtEl>
                                      </p:cBhvr>
                                    </p:animEffect>
                                  </p:childTnLst>
                                </p:cTn>
                              </p:par>
                            </p:childTnLst>
                          </p:cTn>
                        </p:par>
                        <p:par>
                          <p:cTn id="29" fill="hold">
                            <p:stCondLst>
                              <p:cond delay="1000"/>
                            </p:stCondLst>
                            <p:childTnLst>
                              <p:par>
                                <p:cTn id="30" presetID="9" presetClass="entr" presetSubtype="0" fill="hold" nodeType="afterEffect">
                                  <p:stCondLst>
                                    <p:cond delay="0"/>
                                  </p:stCondLst>
                                  <p:childTnLst>
                                    <p:set>
                                      <p:cBhvr>
                                        <p:cTn id="31" dur="1" fill="hold">
                                          <p:stCondLst>
                                            <p:cond delay="0"/>
                                          </p:stCondLst>
                                        </p:cTn>
                                        <p:tgtEl>
                                          <p:spTgt spid="52237"/>
                                        </p:tgtEl>
                                        <p:attrNameLst>
                                          <p:attrName>style.visibility</p:attrName>
                                        </p:attrNameLst>
                                      </p:cBhvr>
                                      <p:to>
                                        <p:strVal val="visible"/>
                                      </p:to>
                                    </p:set>
                                    <p:animEffect transition="in" filter="dissolve">
                                      <p:cBhvr>
                                        <p:cTn id="32" dur="500"/>
                                        <p:tgtEl>
                                          <p:spTgt spid="52237"/>
                                        </p:tgtEl>
                                      </p:cBhvr>
                                    </p:animEffect>
                                  </p:childTnLst>
                                </p:cTn>
                              </p:par>
                            </p:childTnLst>
                          </p:cTn>
                        </p:par>
                        <p:par>
                          <p:cTn id="33" fill="hold">
                            <p:stCondLst>
                              <p:cond delay="1500"/>
                            </p:stCondLst>
                            <p:childTnLst>
                              <p:par>
                                <p:cTn id="34" presetID="9" presetClass="entr" presetSubtype="0" fill="hold" nodeType="afterEffect">
                                  <p:stCondLst>
                                    <p:cond delay="0"/>
                                  </p:stCondLst>
                                  <p:childTnLst>
                                    <p:set>
                                      <p:cBhvr>
                                        <p:cTn id="35" dur="1" fill="hold">
                                          <p:stCondLst>
                                            <p:cond delay="0"/>
                                          </p:stCondLst>
                                        </p:cTn>
                                        <p:tgtEl>
                                          <p:spTgt spid="52227"/>
                                        </p:tgtEl>
                                        <p:attrNameLst>
                                          <p:attrName>style.visibility</p:attrName>
                                        </p:attrNameLst>
                                      </p:cBhvr>
                                      <p:to>
                                        <p:strVal val="visible"/>
                                      </p:to>
                                    </p:set>
                                    <p:animEffect transition="in" filter="dissolve">
                                      <p:cBhvr>
                                        <p:cTn id="36" dur="500"/>
                                        <p:tgtEl>
                                          <p:spTgt spid="52227"/>
                                        </p:tgtEl>
                                      </p:cBhvr>
                                    </p:animEffect>
                                  </p:childTnLst>
                                </p:cTn>
                              </p:par>
                            </p:childTnLst>
                          </p:cTn>
                        </p:par>
                        <p:par>
                          <p:cTn id="37" fill="hold">
                            <p:stCondLst>
                              <p:cond delay="2000"/>
                            </p:stCondLst>
                            <p:childTnLst>
                              <p:par>
                                <p:cTn id="38" presetID="9" presetClass="entr" presetSubtype="0" fill="hold" grpId="0" nodeType="afterEffect">
                                  <p:stCondLst>
                                    <p:cond delay="0"/>
                                  </p:stCondLst>
                                  <p:childTnLst>
                                    <p:set>
                                      <p:cBhvr>
                                        <p:cTn id="39" dur="1" fill="hold">
                                          <p:stCondLst>
                                            <p:cond delay="0"/>
                                          </p:stCondLst>
                                        </p:cTn>
                                        <p:tgtEl>
                                          <p:spTgt spid="52236">
                                            <p:txEl>
                                              <p:pRg st="1" end="1"/>
                                            </p:txEl>
                                          </p:spTgt>
                                        </p:tgtEl>
                                        <p:attrNameLst>
                                          <p:attrName>style.visibility</p:attrName>
                                        </p:attrNameLst>
                                      </p:cBhvr>
                                      <p:to>
                                        <p:strVal val="visible"/>
                                      </p:to>
                                    </p:set>
                                    <p:animEffect transition="in" filter="dissolve">
                                      <p:cBhvr>
                                        <p:cTn id="40" dur="500"/>
                                        <p:tgtEl>
                                          <p:spTgt spid="52236">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7">
                                            <p:bg/>
                                          </p:spTgt>
                                        </p:tgtEl>
                                        <p:attrNameLst>
                                          <p:attrName>style.visibility</p:attrName>
                                        </p:attrNameLst>
                                      </p:cBhvr>
                                      <p:to>
                                        <p:strVal val="visible"/>
                                      </p:to>
                                    </p:set>
                                    <p:animEffect transition="in" filter="dissolve">
                                      <p:cBhvr>
                                        <p:cTn id="45" dur="500"/>
                                        <p:tgtEl>
                                          <p:spTgt spid="17">
                                            <p:bg/>
                                          </p:spTgt>
                                        </p:tgtEl>
                                      </p:cBhvr>
                                    </p:animEffect>
                                  </p:childTnLst>
                                </p:cTn>
                              </p:par>
                            </p:childTnLst>
                          </p:cTn>
                        </p:par>
                        <p:par>
                          <p:cTn id="46" fill="hold">
                            <p:stCondLst>
                              <p:cond delay="500"/>
                            </p:stCondLst>
                            <p:childTnLst>
                              <p:par>
                                <p:cTn id="47" presetID="9" presetClass="entr" presetSubtype="0" fill="hold" grpId="0" nodeType="afterEffect">
                                  <p:stCondLst>
                                    <p:cond delay="0"/>
                                  </p:stCondLst>
                                  <p:childTnLst>
                                    <p:set>
                                      <p:cBhvr>
                                        <p:cTn id="48" dur="1" fill="hold">
                                          <p:stCondLst>
                                            <p:cond delay="0"/>
                                          </p:stCondLst>
                                        </p:cTn>
                                        <p:tgtEl>
                                          <p:spTgt spid="17">
                                            <p:txEl>
                                              <p:pRg st="0" end="0"/>
                                            </p:txEl>
                                          </p:spTgt>
                                        </p:tgtEl>
                                        <p:attrNameLst>
                                          <p:attrName>style.visibility</p:attrName>
                                        </p:attrNameLst>
                                      </p:cBhvr>
                                      <p:to>
                                        <p:strVal val="visible"/>
                                      </p:to>
                                    </p:set>
                                    <p:animEffect transition="in" filter="dissolve">
                                      <p:cBhvr>
                                        <p:cTn id="49" dur="500"/>
                                        <p:tgtEl>
                                          <p:spTgt spid="17">
                                            <p:txEl>
                                              <p:pRg st="0" end="0"/>
                                            </p:txEl>
                                          </p:spTgt>
                                        </p:tgtEl>
                                      </p:cBhvr>
                                    </p:animEffect>
                                  </p:childTnLst>
                                </p:cTn>
                              </p:par>
                            </p:childTnLst>
                          </p:cTn>
                        </p:par>
                        <p:par>
                          <p:cTn id="50" fill="hold">
                            <p:stCondLst>
                              <p:cond delay="1000"/>
                            </p:stCondLst>
                            <p:childTnLst>
                              <p:par>
                                <p:cTn id="51" presetID="9" presetClass="entr" presetSubtype="0" fill="hold" grpId="0" nodeType="afterEffect">
                                  <p:stCondLst>
                                    <p:cond delay="0"/>
                                  </p:stCondLst>
                                  <p:childTnLst>
                                    <p:set>
                                      <p:cBhvr>
                                        <p:cTn id="52" dur="1" fill="hold">
                                          <p:stCondLst>
                                            <p:cond delay="0"/>
                                          </p:stCondLst>
                                        </p:cTn>
                                        <p:tgtEl>
                                          <p:spTgt spid="17">
                                            <p:txEl>
                                              <p:pRg st="1" end="1"/>
                                            </p:txEl>
                                          </p:spTgt>
                                        </p:tgtEl>
                                        <p:attrNameLst>
                                          <p:attrName>style.visibility</p:attrName>
                                        </p:attrNameLst>
                                      </p:cBhvr>
                                      <p:to>
                                        <p:strVal val="visible"/>
                                      </p:to>
                                    </p:set>
                                    <p:animEffect transition="in" filter="dissolve">
                                      <p:cBhvr>
                                        <p:cTn id="53" dur="500"/>
                                        <p:tgtEl>
                                          <p:spTgt spid="17">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17">
                                            <p:txEl>
                                              <p:pRg st="2" end="2"/>
                                            </p:txEl>
                                          </p:spTgt>
                                        </p:tgtEl>
                                        <p:attrNameLst>
                                          <p:attrName>style.visibility</p:attrName>
                                        </p:attrNameLst>
                                      </p:cBhvr>
                                      <p:to>
                                        <p:strVal val="visible"/>
                                      </p:to>
                                    </p:set>
                                    <p:animEffect transition="in" filter="dissolve">
                                      <p:cBhvr>
                                        <p:cTn id="58" dur="500"/>
                                        <p:tgtEl>
                                          <p:spTgt spid="17">
                                            <p:txEl>
                                              <p:pRg st="2" end="2"/>
                                            </p:txEl>
                                          </p:spTgt>
                                        </p:tgtEl>
                                      </p:cBhvr>
                                    </p:animEffect>
                                  </p:childTnLst>
                                </p:cTn>
                              </p:par>
                            </p:childTnLst>
                          </p:cTn>
                        </p:par>
                        <p:par>
                          <p:cTn id="59" fill="hold">
                            <p:stCondLst>
                              <p:cond delay="500"/>
                            </p:stCondLst>
                            <p:childTnLst>
                              <p:par>
                                <p:cTn id="60" presetID="9" presetClass="entr" presetSubtype="0" fill="hold" grpId="0" nodeType="afterEffect">
                                  <p:stCondLst>
                                    <p:cond delay="0"/>
                                  </p:stCondLst>
                                  <p:childTnLst>
                                    <p:set>
                                      <p:cBhvr>
                                        <p:cTn id="61" dur="1" fill="hold">
                                          <p:stCondLst>
                                            <p:cond delay="0"/>
                                          </p:stCondLst>
                                        </p:cTn>
                                        <p:tgtEl>
                                          <p:spTgt spid="17">
                                            <p:txEl>
                                              <p:pRg st="3" end="3"/>
                                            </p:txEl>
                                          </p:spTgt>
                                        </p:tgtEl>
                                        <p:attrNameLst>
                                          <p:attrName>style.visibility</p:attrName>
                                        </p:attrNameLst>
                                      </p:cBhvr>
                                      <p:to>
                                        <p:strVal val="visible"/>
                                      </p:to>
                                    </p:set>
                                    <p:animEffect transition="in" filter="dissolve">
                                      <p:cBhvr>
                                        <p:cTn id="62" dur="500"/>
                                        <p:tgtEl>
                                          <p:spTgt spid="17">
                                            <p:txEl>
                                              <p:pRg st="3" end="3"/>
                                            </p:txEl>
                                          </p:spTgt>
                                        </p:tgtEl>
                                      </p:cBhvr>
                                    </p:animEffect>
                                  </p:childTnLst>
                                </p:cTn>
                              </p:par>
                            </p:childTnLst>
                          </p:cTn>
                        </p:par>
                        <p:par>
                          <p:cTn id="63" fill="hold">
                            <p:stCondLst>
                              <p:cond delay="1000"/>
                            </p:stCondLst>
                            <p:childTnLst>
                              <p:par>
                                <p:cTn id="64" presetID="9" presetClass="entr" presetSubtype="0" fill="hold" grpId="0" nodeType="afterEffect">
                                  <p:stCondLst>
                                    <p:cond delay="0"/>
                                  </p:stCondLst>
                                  <p:childTnLst>
                                    <p:set>
                                      <p:cBhvr>
                                        <p:cTn id="65" dur="1" fill="hold">
                                          <p:stCondLst>
                                            <p:cond delay="0"/>
                                          </p:stCondLst>
                                        </p:cTn>
                                        <p:tgtEl>
                                          <p:spTgt spid="17">
                                            <p:txEl>
                                              <p:pRg st="4" end="4"/>
                                            </p:txEl>
                                          </p:spTgt>
                                        </p:tgtEl>
                                        <p:attrNameLst>
                                          <p:attrName>style.visibility</p:attrName>
                                        </p:attrNameLst>
                                      </p:cBhvr>
                                      <p:to>
                                        <p:strVal val="visible"/>
                                      </p:to>
                                    </p:set>
                                    <p:animEffect transition="in" filter="dissolve">
                                      <p:cBhvr>
                                        <p:cTn id="66"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6" grpId="0" build="p" animBg="1"/>
      <p:bldP spid="17" grpId="0" build="p"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2"/>
          </p:nvPr>
        </p:nvSpPr>
        <p:spPr bwMode="auto">
          <a:xfrm>
            <a:off x="8785225" y="6592888"/>
            <a:ext cx="611188" cy="365125"/>
          </a:xfrm>
          <a:noFill/>
          <a:ln>
            <a:miter lim="800000"/>
            <a:headEnd/>
            <a:tailEnd/>
          </a:ln>
        </p:spPr>
        <p:txBody>
          <a:bodyPr wrap="square" numCol="1" anchor="t" anchorCtr="0" compatLnSpc="1">
            <a:prstTxWarp prst="textNoShape">
              <a:avLst/>
            </a:prstTxWarp>
          </a:bodyPr>
          <a:lstStyle/>
          <a:p>
            <a:pPr algn="l" fontAlgn="base">
              <a:spcBef>
                <a:spcPct val="0"/>
              </a:spcBef>
              <a:spcAft>
                <a:spcPct val="0"/>
              </a:spcAft>
            </a:pPr>
            <a:fld id="{F1A8FF11-1944-40F4-9C0B-707FA82CC509}" type="slidenum">
              <a:rPr lang="en-GB" sz="1600" b="0" smtClean="0">
                <a:latin typeface="Calibri" pitchFamily="34" charset="0"/>
                <a:cs typeface="Arial" charset="0"/>
              </a:rPr>
              <a:pPr algn="l" fontAlgn="base">
                <a:spcBef>
                  <a:spcPct val="0"/>
                </a:spcBef>
                <a:spcAft>
                  <a:spcPct val="0"/>
                </a:spcAft>
              </a:pPr>
              <a:t>42</a:t>
            </a:fld>
            <a:endParaRPr lang="en-GB" sz="1600" b="0" smtClean="0">
              <a:latin typeface="Calibri" pitchFamily="34" charset="0"/>
              <a:cs typeface="Arial" charset="0"/>
            </a:endParaRPr>
          </a:p>
        </p:txBody>
      </p:sp>
      <p:graphicFrame>
        <p:nvGraphicFramePr>
          <p:cNvPr id="52227" name="Table 1"/>
          <p:cNvGraphicFramePr>
            <a:graphicFrameLocks noGrp="1"/>
          </p:cNvGraphicFramePr>
          <p:nvPr/>
        </p:nvGraphicFramePr>
        <p:xfrm>
          <a:off x="266700" y="428625"/>
          <a:ext cx="8697788" cy="5428303"/>
        </p:xfrm>
        <a:graphic>
          <a:graphicData uri="http://schemas.openxmlformats.org/drawingml/2006/table">
            <a:tbl>
              <a:tblPr/>
              <a:tblGrid>
                <a:gridCol w="992932"/>
                <a:gridCol w="1728192"/>
                <a:gridCol w="864096"/>
                <a:gridCol w="1008112"/>
                <a:gridCol w="792088"/>
                <a:gridCol w="2592288"/>
                <a:gridCol w="720080"/>
              </a:tblGrid>
              <a:tr h="252413">
                <a:tc rowSpan="2">
                  <a:txBody>
                    <a:bodyPr/>
                    <a:lstStyle/>
                    <a:p>
                      <a:pPr marL="0" marR="0" lvl="0" indent="0" algn="ctr" defTabSz="914400" rtl="0" eaLnBrk="1" fontAlgn="ctr" latinLnBrk="0" hangingPunct="1">
                        <a:lnSpc>
                          <a:spcPts val="16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Energy Source</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ctr" latinLnBrk="0" hangingPunct="1">
                        <a:lnSpc>
                          <a:spcPts val="16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Scale</a:t>
                      </a:r>
                    </a:p>
                  </a:txBody>
                  <a:tcPr marL="18000" marR="10800" marT="0" marB="0" horzOverflow="overflow">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66FFCC"/>
                    </a:solidFill>
                  </a:tcPr>
                </a:tc>
                <a:tc gridSpan="4">
                  <a:txBody>
                    <a:bodyPr/>
                    <a:lstStyle/>
                    <a:p>
                      <a:pPr algn="ctr"/>
                      <a:r>
                        <a:rPr lang="en-GB" b="1" dirty="0" smtClean="0">
                          <a:latin typeface="Times New Roman" pitchFamily="18" charset="0"/>
                          <a:cs typeface="Times New Roman" pitchFamily="18" charset="0"/>
                        </a:rPr>
                        <a:t>Installation date</a:t>
                      </a:r>
                      <a:endParaRPr lang="en-GB" b="1" dirty="0">
                        <a:latin typeface="Times New Roman" pitchFamily="18" charset="0"/>
                        <a:cs typeface="Times New Roman" pitchFamily="18" charset="0"/>
                      </a:endParaRPr>
                    </a:p>
                  </a:txBody>
                  <a:tcPr marL="18000" marR="108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CC"/>
                    </a:solidFill>
                  </a:tcPr>
                </a:tc>
                <a:tc hMerge="1">
                  <a:txBody>
                    <a:bodyPr/>
                    <a:lstStyle/>
                    <a:p>
                      <a:endParaRPr lang="en-GB" dirty="0"/>
                    </a:p>
                  </a:txBody>
                  <a:tcPr marL="18000" marR="108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txBody>
                  <a:tcPr marL="18000" marR="108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txBody>
                  <a:tcPr marL="18000" marR="108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ts val="16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Duration (years)</a:t>
                      </a:r>
                    </a:p>
                  </a:txBody>
                  <a:tcPr marL="18000" marR="108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CC"/>
                    </a:solidFill>
                  </a:tcPr>
                </a:tc>
              </a:tr>
              <a:tr h="252413">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rgbClr val="FFFF00"/>
                        </a:solidFill>
                        <a:effectLst/>
                        <a:latin typeface="Times New Roman" pitchFamily="18" charset="0"/>
                        <a:ea typeface="SimSun" pitchFamily="2" charset="-122"/>
                        <a:cs typeface="Times New Roman" pitchFamily="18" charset="0"/>
                      </a:endParaRP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endParaRPr lang="en-GB"/>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66FFCC"/>
                    </a:solidFill>
                  </a:tcPr>
                </a:tc>
                <a:tc gridSpan="2">
                  <a:txBody>
                    <a:bodyPr/>
                    <a:lstStyle/>
                    <a:p>
                      <a:pPr marL="0" marR="0" lvl="0" indent="0" algn="ctr" defTabSz="914400" rtl="0" eaLnBrk="1" fontAlgn="ctr" latinLnBrk="0" hangingPunct="1">
                        <a:lnSpc>
                          <a:spcPts val="18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01/04/10 – 31/03/12</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CC"/>
                    </a:solidFill>
                  </a:tcPr>
                </a:tc>
                <a:tc hMerge="1">
                  <a:txBody>
                    <a:bodyPr/>
                    <a:lstStyle/>
                    <a:p>
                      <a:pPr marL="0" marR="0" lvl="0" indent="0" algn="ctr" defTabSz="914400" rtl="0" eaLnBrk="1" fontAlgn="ctr" latinLnBrk="0" hangingPunct="1">
                        <a:lnSpc>
                          <a:spcPts val="16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endParaRP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rowSpan="2">
                  <a:txBody>
                    <a:bodyPr/>
                    <a:lstStyle/>
                    <a:p>
                      <a:pPr marL="0" marR="0" lvl="0" indent="0" algn="ctr" defTabSz="914400" rtl="0" eaLnBrk="1" fontAlgn="ctr" latinLnBrk="0" hangingPunct="1">
                        <a:lnSpc>
                          <a:spcPts val="1600"/>
                        </a:lnSpc>
                        <a:spcBef>
                          <a:spcPct val="0"/>
                        </a:spcBef>
                        <a:spcAft>
                          <a:spcPct val="0"/>
                        </a:spcAft>
                        <a:buClrTx/>
                        <a:buSzTx/>
                        <a:buFontTx/>
                        <a:buNone/>
                        <a:tabLst>
                          <a:tab pos="711200" algn="l"/>
                        </a:tabLst>
                      </a:pPr>
                      <a:r>
                        <a:rPr kumimoji="0" lang="en-GB" sz="16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Post Aug 1</a:t>
                      </a:r>
                      <a:r>
                        <a:rPr kumimoji="0" lang="en-GB" sz="1600" b="1" i="0" u="none" strike="noStrike" cap="none" normalizeH="0" baseline="30000" dirty="0" smtClean="0">
                          <a:ln>
                            <a:noFill/>
                          </a:ln>
                          <a:solidFill>
                            <a:schemeClr val="tx1"/>
                          </a:solidFill>
                          <a:effectLst/>
                          <a:latin typeface="Times New Roman" pitchFamily="18" charset="0"/>
                          <a:ea typeface="SimSun" pitchFamily="2" charset="-122"/>
                          <a:cs typeface="Times New Roman" pitchFamily="18" charset="0"/>
                        </a:rPr>
                        <a:t>st</a:t>
                      </a:r>
                      <a:r>
                        <a:rPr kumimoji="0" lang="en-GB" sz="16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2011</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ctr" latinLnBrk="0" hangingPunct="1">
                        <a:lnSpc>
                          <a:spcPts val="1600"/>
                        </a:lnSpc>
                        <a:spcBef>
                          <a:spcPct val="0"/>
                        </a:spcBef>
                        <a:spcAft>
                          <a:spcPct val="0"/>
                        </a:spcAft>
                        <a:buClrTx/>
                        <a:buSzTx/>
                        <a:buFontTx/>
                        <a:buNone/>
                        <a:tabLst>
                          <a:tab pos="711200" algn="l"/>
                        </a:tabLst>
                      </a:pPr>
                      <a:r>
                        <a:rPr kumimoji="0" lang="en-GB" sz="16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&gt; 01/04/2012</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CC"/>
                    </a:solidFill>
                  </a:tcPr>
                </a:tc>
                <a:tc v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rgbClr val="FFFF00"/>
                        </a:solidFill>
                        <a:effectLst/>
                        <a:latin typeface="Times New Roman" pitchFamily="18" charset="0"/>
                        <a:ea typeface="SimSun" pitchFamily="2" charset="-122"/>
                        <a:cs typeface="Times New Roman" pitchFamily="18" charset="0"/>
                      </a:endParaRP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CC"/>
                    </a:solidFill>
                  </a:tcPr>
                </a:tc>
              </a:tr>
              <a:tr h="252413">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Payments</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66FFCC"/>
                    </a:solidFill>
                  </a:tcPr>
                </a:tc>
                <a:tc hMerge="1">
                  <a:txBody>
                    <a:bodyPr/>
                    <a:lstStyle/>
                    <a:p>
                      <a:endParaRPr lang="en-GB"/>
                    </a:p>
                  </a:txBody>
                  <a:tcPr/>
                </a:tc>
                <a:tc>
                  <a:txBody>
                    <a:bodyPr/>
                    <a:lstStyle/>
                    <a:p>
                      <a:pPr marL="0" marR="0" lvl="0" indent="0" algn="ctr" defTabSz="914400" rtl="0" eaLnBrk="1" fontAlgn="ctr" latinLnBrk="0" hangingPunct="1">
                        <a:lnSpc>
                          <a:spcPts val="18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To 31/03/11</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ctr" latinLnBrk="0" hangingPunct="1">
                        <a:lnSpc>
                          <a:spcPts val="18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From 01/04/11</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CC"/>
                    </a:solidFill>
                  </a:tcPr>
                </a:tc>
                <a:tc vMerge="1">
                  <a:txBody>
                    <a:bodyPr/>
                    <a:lstStyle/>
                    <a:p>
                      <a:pPr marL="0" marR="0" lvl="0" indent="0" algn="ctr" defTabSz="914400" rtl="0" eaLnBrk="1" fontAlgn="ctr" latinLnBrk="0" hangingPunct="1">
                        <a:lnSpc>
                          <a:spcPts val="1600"/>
                        </a:lnSpc>
                        <a:spcBef>
                          <a:spcPct val="0"/>
                        </a:spcBef>
                        <a:spcAft>
                          <a:spcPct val="0"/>
                        </a:spcAft>
                        <a:buClrTx/>
                        <a:buSzTx/>
                        <a:buFontTx/>
                        <a:buNone/>
                        <a:tabLst>
                          <a:tab pos="711200" algn="l"/>
                        </a:tabLst>
                      </a:pPr>
                      <a:endParaRPr kumimoji="0" lang="en-GB" sz="16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endParaRP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ctr" latinLnBrk="0" hangingPunct="1">
                        <a:lnSpc>
                          <a:spcPts val="1600"/>
                        </a:lnSpc>
                        <a:spcBef>
                          <a:spcPct val="0"/>
                        </a:spcBef>
                        <a:spcAft>
                          <a:spcPct val="0"/>
                        </a:spcAft>
                        <a:buClrTx/>
                        <a:buSzTx/>
                        <a:buFontTx/>
                        <a:buNone/>
                        <a:tabLst>
                          <a:tab pos="711200" algn="l"/>
                        </a:tabLst>
                      </a:pPr>
                      <a:r>
                        <a:rPr kumimoji="0" lang="en-GB" sz="16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Ofgem</a:t>
                      </a:r>
                      <a:r>
                        <a:rPr kumimoji="0" lang="en-GB" sz="16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Aug 2011</a:t>
                      </a:r>
                    </a:p>
                    <a:p>
                      <a:pPr marL="0" marR="0" lvl="0" indent="0" algn="ctr" defTabSz="914400" rtl="0" eaLnBrk="1" fontAlgn="ctr" latinLnBrk="0" hangingPunct="1">
                        <a:lnSpc>
                          <a:spcPts val="1600"/>
                        </a:lnSpc>
                        <a:spcBef>
                          <a:spcPct val="0"/>
                        </a:spcBef>
                        <a:spcAft>
                          <a:spcPct val="0"/>
                        </a:spcAft>
                        <a:buClrTx/>
                        <a:buSzTx/>
                        <a:buFontTx/>
                        <a:buNone/>
                        <a:tabLst>
                          <a:tab pos="711200" algn="l"/>
                        </a:tabLst>
                      </a:pPr>
                      <a:r>
                        <a:rPr kumimoji="0" lang="en-GB" sz="16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Reduced tariffs in later years</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rgbClr val="FFFF00"/>
                        </a:solidFill>
                        <a:effectLst/>
                        <a:latin typeface="Times New Roman" pitchFamily="18" charset="0"/>
                        <a:ea typeface="SimSun" pitchFamily="2" charset="-122"/>
                        <a:cs typeface="Times New Roman" pitchFamily="18" charset="0"/>
                      </a:endParaRP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CC"/>
                    </a:solidFill>
                  </a:tcPr>
                </a:tc>
              </a:tr>
              <a:tr h="2524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00"/>
                          </a:solidFill>
                          <a:effectLst/>
                          <a:latin typeface="Times New Roman" pitchFamily="18" charset="0"/>
                          <a:ea typeface="SimSun" pitchFamily="2" charset="-122"/>
                          <a:cs typeface="Times New Roman" pitchFamily="18" charset="0"/>
                        </a:rPr>
                        <a:t>Solar PV</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00"/>
                          </a:solidFill>
                          <a:effectLst/>
                          <a:latin typeface="Times New Roman" pitchFamily="18" charset="0"/>
                          <a:ea typeface="SimSun" pitchFamily="2" charset="-122"/>
                          <a:cs typeface="Times New Roman" pitchFamily="18" charset="0"/>
                        </a:rPr>
                        <a:t>≤4 kW new</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00"/>
                          </a:solidFill>
                          <a:effectLst/>
                          <a:latin typeface="Times New Roman" pitchFamily="18" charset="0"/>
                          <a:ea typeface="SimSun" pitchFamily="2" charset="-122"/>
                          <a:cs typeface="Times New Roman" pitchFamily="18" charset="0"/>
                        </a:rPr>
                        <a:t>36.1</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00"/>
                          </a:solidFill>
                          <a:effectLst/>
                          <a:latin typeface="Times New Roman" pitchFamily="18" charset="0"/>
                          <a:ea typeface="SimSun" pitchFamily="2" charset="-122"/>
                          <a:cs typeface="Times New Roman" pitchFamily="18" charset="0"/>
                        </a:rPr>
                        <a:t>37.8</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rgbClr val="FFFF00"/>
                        </a:solidFill>
                        <a:effectLst/>
                        <a:latin typeface="Times New Roman" pitchFamily="18" charset="0"/>
                        <a:ea typeface="SimSun" pitchFamily="2" charset="-122"/>
                        <a:cs typeface="Times New Roman" pitchFamily="18" charset="0"/>
                      </a:endParaRP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00"/>
                          </a:solidFill>
                          <a:effectLst/>
                          <a:latin typeface="Times New Roman" pitchFamily="18" charset="0"/>
                          <a:ea typeface="SimSun" pitchFamily="2" charset="-122"/>
                          <a:cs typeface="Times New Roman" pitchFamily="18" charset="0"/>
                        </a:rPr>
                        <a:t>34.6</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00"/>
                          </a:solidFill>
                          <a:effectLst/>
                          <a:latin typeface="Times New Roman" pitchFamily="18" charset="0"/>
                          <a:ea typeface="SimSun" pitchFamily="2" charset="-122"/>
                          <a:cs typeface="Times New Roman" pitchFamily="18" charset="0"/>
                        </a:rPr>
                        <a:t>25</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r>
              <a:tr h="2524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00"/>
                          </a:solidFill>
                          <a:effectLst/>
                          <a:latin typeface="Times New Roman" pitchFamily="18" charset="0"/>
                          <a:ea typeface="SimSun" pitchFamily="2" charset="-122"/>
                          <a:cs typeface="Times New Roman" pitchFamily="18" charset="0"/>
                        </a:rPr>
                        <a:t>Solar PV</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00"/>
                          </a:solidFill>
                          <a:effectLst/>
                          <a:latin typeface="Times New Roman" pitchFamily="18" charset="0"/>
                          <a:ea typeface="SimSun" pitchFamily="2" charset="-122"/>
                          <a:cs typeface="Times New Roman" pitchFamily="18" charset="0"/>
                        </a:rPr>
                        <a:t>≤4 kW retrofit</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00"/>
                          </a:solidFill>
                          <a:effectLst/>
                          <a:latin typeface="Times New Roman" pitchFamily="18" charset="0"/>
                          <a:ea typeface="SimSun" pitchFamily="2" charset="-122"/>
                          <a:cs typeface="Times New Roman" pitchFamily="18" charset="0"/>
                        </a:rPr>
                        <a:t>41.3</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00"/>
                          </a:solidFill>
                          <a:effectLst/>
                          <a:latin typeface="Times New Roman" pitchFamily="18" charset="0"/>
                          <a:ea typeface="SimSun" pitchFamily="2" charset="-122"/>
                          <a:cs typeface="Times New Roman" pitchFamily="18" charset="0"/>
                        </a:rPr>
                        <a:t>43.3</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rgbClr val="FFFF00"/>
                        </a:solidFill>
                        <a:effectLst/>
                        <a:latin typeface="Times New Roman" pitchFamily="18" charset="0"/>
                        <a:ea typeface="SimSun" pitchFamily="2" charset="-122"/>
                        <a:cs typeface="Times New Roman" pitchFamily="18" charset="0"/>
                      </a:endParaRP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00"/>
                          </a:solidFill>
                          <a:effectLst/>
                          <a:latin typeface="Times New Roman" pitchFamily="18" charset="0"/>
                          <a:ea typeface="SimSun" pitchFamily="2" charset="-122"/>
                          <a:cs typeface="Times New Roman" pitchFamily="18" charset="0"/>
                        </a:rPr>
                        <a:t>39.6</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00"/>
                          </a:solidFill>
                          <a:effectLst/>
                          <a:latin typeface="Times New Roman" pitchFamily="18" charset="0"/>
                          <a:ea typeface="SimSun" pitchFamily="2" charset="-122"/>
                          <a:cs typeface="Times New Roman" pitchFamily="18" charset="0"/>
                        </a:rPr>
                        <a:t>25</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r>
              <a:tr h="2524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bg1"/>
                          </a:solidFill>
                          <a:effectLst/>
                          <a:latin typeface="Times New Roman" pitchFamily="18" charset="0"/>
                          <a:ea typeface="SimSun" pitchFamily="2" charset="-122"/>
                          <a:cs typeface="Times New Roman" pitchFamily="18" charset="0"/>
                        </a:rPr>
                        <a:t>Solar PV</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bg1"/>
                          </a:solidFill>
                          <a:effectLst/>
                          <a:latin typeface="Times New Roman" pitchFamily="18" charset="0"/>
                          <a:ea typeface="SimSun" pitchFamily="2" charset="-122"/>
                          <a:cs typeface="Times New Roman" pitchFamily="18" charset="0"/>
                        </a:rPr>
                        <a:t>&gt;4-10kW</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bg1"/>
                          </a:solidFill>
                          <a:effectLst/>
                          <a:latin typeface="Times New Roman" pitchFamily="18" charset="0"/>
                          <a:ea typeface="SimSun" pitchFamily="2" charset="-122"/>
                          <a:cs typeface="Times New Roman" pitchFamily="18" charset="0"/>
                        </a:rPr>
                        <a:t>36.1</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bg1"/>
                          </a:solidFill>
                          <a:effectLst/>
                          <a:latin typeface="Times New Roman" pitchFamily="18" charset="0"/>
                          <a:ea typeface="SimSun" pitchFamily="2" charset="-122"/>
                          <a:cs typeface="Times New Roman" pitchFamily="18" charset="0"/>
                        </a:rPr>
                        <a:t>37.8</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chemeClr val="bg1"/>
                        </a:solidFill>
                        <a:effectLst/>
                        <a:latin typeface="Times New Roman" pitchFamily="18" charset="0"/>
                        <a:ea typeface="SimSun" pitchFamily="2" charset="-122"/>
                        <a:cs typeface="Times New Roman" pitchFamily="18" charset="0"/>
                      </a:endParaRP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bg1"/>
                          </a:solidFill>
                          <a:effectLst/>
                          <a:latin typeface="Times New Roman" pitchFamily="18" charset="0"/>
                          <a:ea typeface="SimSun" pitchFamily="2" charset="-122"/>
                          <a:cs typeface="Times New Roman" pitchFamily="18" charset="0"/>
                        </a:rPr>
                        <a:t>34.6</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bg1"/>
                          </a:solidFill>
                          <a:effectLst/>
                          <a:latin typeface="Times New Roman" pitchFamily="18" charset="0"/>
                          <a:ea typeface="SimSun" pitchFamily="2" charset="-122"/>
                          <a:cs typeface="Times New Roman" pitchFamily="18" charset="0"/>
                        </a:rPr>
                        <a:t>25</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r>
              <a:tr h="2524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bg1"/>
                          </a:solidFill>
                          <a:effectLst/>
                          <a:latin typeface="Times New Roman" pitchFamily="18" charset="0"/>
                          <a:ea typeface="SimSun" pitchFamily="2" charset="-122"/>
                          <a:cs typeface="Times New Roman" pitchFamily="18" charset="0"/>
                        </a:rPr>
                        <a:t>Solar PV</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bg1"/>
                          </a:solidFill>
                          <a:effectLst/>
                          <a:latin typeface="Times New Roman" pitchFamily="18" charset="0"/>
                          <a:ea typeface="SimSun" pitchFamily="2" charset="-122"/>
                          <a:cs typeface="Times New Roman" pitchFamily="18" charset="0"/>
                        </a:rPr>
                        <a:t>&gt;10 - 50kW</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bg1"/>
                          </a:solidFill>
                          <a:effectLst/>
                          <a:latin typeface="Times New Roman" pitchFamily="18" charset="0"/>
                          <a:ea typeface="SimSun" pitchFamily="2" charset="-122"/>
                          <a:cs typeface="Times New Roman" pitchFamily="18" charset="0"/>
                        </a:rPr>
                        <a:t>31.4</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bg1"/>
                          </a:solidFill>
                          <a:effectLst/>
                          <a:latin typeface="Times New Roman" pitchFamily="18" charset="0"/>
                          <a:ea typeface="SimSun" pitchFamily="2" charset="-122"/>
                          <a:cs typeface="Times New Roman" pitchFamily="18" charset="0"/>
                        </a:rPr>
                        <a:t>32.9</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rgbClr val="FFFF00"/>
                        </a:solidFill>
                        <a:effectLst/>
                        <a:latin typeface="Times New Roman" pitchFamily="18" charset="0"/>
                        <a:ea typeface="SimSun" pitchFamily="2" charset="-122"/>
                        <a:cs typeface="Times New Roman" pitchFamily="18" charset="0"/>
                      </a:endParaRP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00"/>
                          </a:solidFill>
                          <a:effectLst/>
                          <a:latin typeface="Times New Roman" pitchFamily="18" charset="0"/>
                          <a:ea typeface="SimSun" pitchFamily="2" charset="-122"/>
                          <a:cs typeface="Times New Roman" pitchFamily="18" charset="0"/>
                        </a:rPr>
                        <a:t>30.1</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bg1"/>
                          </a:solidFill>
                          <a:effectLst/>
                          <a:latin typeface="Times New Roman" pitchFamily="18" charset="0"/>
                          <a:ea typeface="SimSun" pitchFamily="2" charset="-122"/>
                          <a:cs typeface="Times New Roman" pitchFamily="18" charset="0"/>
                        </a:rPr>
                        <a:t>25</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r>
              <a:tr h="2524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bg1"/>
                          </a:solidFill>
                          <a:effectLst/>
                          <a:latin typeface="Times New Roman" pitchFamily="18" charset="0"/>
                          <a:ea typeface="SimSun" pitchFamily="2" charset="-122"/>
                        </a:rPr>
                        <a:t>Solar PV</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bg1"/>
                          </a:solidFill>
                          <a:effectLst/>
                          <a:latin typeface="Times New Roman" pitchFamily="18" charset="0"/>
                          <a:ea typeface="SimSun" pitchFamily="2" charset="-122"/>
                        </a:rPr>
                        <a:t>&gt;50-150kW</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bg1"/>
                          </a:solidFill>
                          <a:effectLst/>
                          <a:latin typeface="Times New Roman" pitchFamily="18" charset="0"/>
                          <a:ea typeface="SimSun" pitchFamily="2" charset="-122"/>
                          <a:cs typeface="Times New Roman" pitchFamily="18" charset="0"/>
                        </a:rPr>
                        <a:t>31.4</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bg1"/>
                          </a:solidFill>
                          <a:effectLst/>
                          <a:latin typeface="Times New Roman" pitchFamily="18" charset="0"/>
                          <a:ea typeface="SimSun" pitchFamily="2" charset="-122"/>
                          <a:cs typeface="Times New Roman" pitchFamily="18" charset="0"/>
                        </a:rPr>
                        <a:t>32.9</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FFFF00"/>
                          </a:solidFill>
                          <a:effectLst/>
                          <a:latin typeface="Calibri" pitchFamily="34" charset="0"/>
                          <a:ea typeface="SimSun" pitchFamily="2" charset="-122"/>
                        </a:rPr>
                        <a:t>19.0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FFFF00"/>
                          </a:solidFill>
                          <a:effectLst/>
                          <a:latin typeface="Calibri" pitchFamily="34" charset="0"/>
                          <a:ea typeface="SimSun" pitchFamily="2" charset="-122"/>
                        </a:rPr>
                        <a:t>17.4</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bg1"/>
                          </a:solidFill>
                          <a:effectLst/>
                          <a:latin typeface="Times New Roman" pitchFamily="18" charset="0"/>
                          <a:ea typeface="SimSun" pitchFamily="2" charset="-122"/>
                          <a:cs typeface="Times New Roman" pitchFamily="18" charset="0"/>
                        </a:rPr>
                        <a:t>25</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r>
              <a:tr h="2524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bg1"/>
                          </a:solidFill>
                          <a:effectLst/>
                          <a:latin typeface="Times New Roman" pitchFamily="18" charset="0"/>
                          <a:ea typeface="SimSun" pitchFamily="2" charset="-122"/>
                        </a:rPr>
                        <a:t>Solar PV</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bg1"/>
                          </a:solidFill>
                          <a:effectLst/>
                          <a:latin typeface="Times New Roman" pitchFamily="18" charset="0"/>
                          <a:ea typeface="SimSun" pitchFamily="2" charset="-122"/>
                        </a:rPr>
                        <a:t>&gt;150-250kW</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bg1"/>
                          </a:solidFill>
                          <a:effectLst/>
                          <a:latin typeface="Times New Roman" pitchFamily="18" charset="0"/>
                          <a:ea typeface="SimSun" pitchFamily="2" charset="-122"/>
                          <a:cs typeface="Times New Roman" pitchFamily="18" charset="0"/>
                        </a:rPr>
                        <a:t>29.3</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bg1"/>
                          </a:solidFill>
                          <a:effectLst/>
                          <a:latin typeface="Times New Roman" pitchFamily="18" charset="0"/>
                          <a:ea typeface="SimSun" pitchFamily="2" charset="-122"/>
                          <a:cs typeface="Times New Roman" pitchFamily="18" charset="0"/>
                        </a:rPr>
                        <a:t>30.7</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FFFF00"/>
                          </a:solidFill>
                          <a:effectLst/>
                          <a:latin typeface="Calibri" pitchFamily="34" charset="0"/>
                          <a:ea typeface="SimSun" pitchFamily="2" charset="-122"/>
                        </a:rPr>
                        <a:t>15.0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FFFF00"/>
                          </a:solidFill>
                          <a:effectLst/>
                          <a:latin typeface="Calibri" pitchFamily="34" charset="0"/>
                          <a:ea typeface="SimSun" pitchFamily="2" charset="-122"/>
                        </a:rPr>
                        <a:t>13.7</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bg1"/>
                          </a:solidFill>
                          <a:effectLst/>
                          <a:latin typeface="Times New Roman" pitchFamily="18" charset="0"/>
                          <a:ea typeface="SimSun" pitchFamily="2" charset="-122"/>
                          <a:cs typeface="Times New Roman" pitchFamily="18" charset="0"/>
                        </a:rPr>
                        <a:t>25</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r>
              <a:tr h="2524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bg1"/>
                          </a:solidFill>
                          <a:effectLst/>
                          <a:latin typeface="Times New Roman" pitchFamily="18" charset="0"/>
                          <a:ea typeface="SimSun" pitchFamily="2" charset="-122"/>
                        </a:rPr>
                        <a:t>Solar PV</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bg1"/>
                          </a:solidFill>
                          <a:effectLst/>
                          <a:latin typeface="Times New Roman" pitchFamily="18" charset="0"/>
                          <a:ea typeface="SimSun" pitchFamily="2" charset="-122"/>
                        </a:rPr>
                        <a:t>&gt;250kW - 5MW</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bg1"/>
                          </a:solidFill>
                          <a:effectLst/>
                          <a:latin typeface="Times New Roman" pitchFamily="18" charset="0"/>
                          <a:ea typeface="SimSun" pitchFamily="2" charset="-122"/>
                          <a:cs typeface="Times New Roman" pitchFamily="18" charset="0"/>
                        </a:rPr>
                        <a:t>29.3</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bg1"/>
                          </a:solidFill>
                          <a:effectLst/>
                          <a:latin typeface="Times New Roman" pitchFamily="18" charset="0"/>
                          <a:ea typeface="SimSun" pitchFamily="2" charset="-122"/>
                          <a:cs typeface="Times New Roman" pitchFamily="18" charset="0"/>
                        </a:rPr>
                        <a:t>30.7</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FFFF00"/>
                          </a:solidFill>
                          <a:effectLst/>
                          <a:latin typeface="Calibri" pitchFamily="34" charset="0"/>
                          <a:ea typeface="SimSun" pitchFamily="2" charset="-122"/>
                        </a:rPr>
                        <a:t>8.5</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FFFF00"/>
                          </a:solidFill>
                          <a:effectLst/>
                          <a:latin typeface="Calibri" pitchFamily="34" charset="0"/>
                          <a:ea typeface="SimSun" pitchFamily="2" charset="-122"/>
                        </a:rPr>
                        <a:t>8.5</a:t>
                      </a:r>
                      <a:endParaRPr kumimoji="0" lang="en-GB" sz="1600" b="1" i="0" u="none" strike="noStrike" cap="none" normalizeH="0" baseline="0" dirty="0" smtClean="0">
                        <a:ln>
                          <a:noFill/>
                        </a:ln>
                        <a:solidFill>
                          <a:srgbClr val="FFFF00"/>
                        </a:solidFill>
                        <a:effectLst/>
                        <a:latin typeface="Calibri" pitchFamily="34" charset="0"/>
                        <a:ea typeface="SimSun" pitchFamily="2" charset="-122"/>
                      </a:endParaRP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bg1"/>
                          </a:solidFill>
                          <a:effectLst/>
                          <a:latin typeface="Times New Roman" pitchFamily="18" charset="0"/>
                          <a:ea typeface="SimSun" pitchFamily="2" charset="-122"/>
                          <a:cs typeface="Times New Roman" pitchFamily="18" charset="0"/>
                        </a:rPr>
                        <a:t>25</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r>
              <a:tr h="2524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bg1"/>
                          </a:solidFill>
                          <a:effectLst/>
                          <a:latin typeface="Times New Roman" pitchFamily="18" charset="0"/>
                          <a:ea typeface="SimSun" pitchFamily="2" charset="-122"/>
                          <a:cs typeface="Times New Roman" pitchFamily="18" charset="0"/>
                        </a:rPr>
                        <a:t>Solar PV</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bg1"/>
                          </a:solidFill>
                          <a:effectLst/>
                          <a:latin typeface="Times New Roman" pitchFamily="18" charset="0"/>
                          <a:ea typeface="SimSun" pitchFamily="2" charset="-122"/>
                          <a:cs typeface="Times New Roman" pitchFamily="18" charset="0"/>
                        </a:rPr>
                        <a:t>Standalone</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bg1"/>
                          </a:solidFill>
                          <a:effectLst/>
                          <a:latin typeface="Times New Roman" pitchFamily="18" charset="0"/>
                          <a:ea typeface="SimSun" pitchFamily="2" charset="-122"/>
                          <a:cs typeface="Times New Roman" pitchFamily="18" charset="0"/>
                        </a:rPr>
                        <a:t>29.3</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bg1"/>
                          </a:solidFill>
                          <a:effectLst/>
                          <a:latin typeface="Times New Roman" pitchFamily="18" charset="0"/>
                          <a:ea typeface="SimSun" pitchFamily="2" charset="-122"/>
                          <a:cs typeface="Times New Roman" pitchFamily="18" charset="0"/>
                        </a:rPr>
                        <a:t>30.7</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Times New Roman" pitchFamily="18" charset="0"/>
                          <a:ea typeface="SimSun" pitchFamily="2" charset="-122"/>
                          <a:cs typeface="Times New Roman" pitchFamily="18" charset="0"/>
                        </a:rPr>
                        <a:t>8.5</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Times New Roman" pitchFamily="18" charset="0"/>
                          <a:ea typeface="SimSun" pitchFamily="2" charset="-122"/>
                          <a:cs typeface="Times New Roman" pitchFamily="18" charset="0"/>
                        </a:rPr>
                        <a:t>8.5</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bg1"/>
                          </a:solidFill>
                          <a:effectLst/>
                          <a:latin typeface="Times New Roman" pitchFamily="18" charset="0"/>
                          <a:ea typeface="SimSun" pitchFamily="2" charset="-122"/>
                          <a:cs typeface="Times New Roman" pitchFamily="18" charset="0"/>
                        </a:rPr>
                        <a:t>25</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r>
              <a:tr h="2524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Wind</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A3FE9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≤1.5kW</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A3FE9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34.5</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A3FE9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36.2</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A3FE9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endParaRP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A3FE9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34.2</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A3FE9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20</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A3FE9C"/>
                    </a:solidFill>
                  </a:tcPr>
                </a:tc>
              </a:tr>
              <a:tr h="2524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Wind</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A3FE9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&gt;1.5 - 15kW</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A3FE9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26.7</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A3FE9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28.0</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A3FE9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sz="16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A3FE9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26.7</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A3FE9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20</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A3FE9C"/>
                    </a:solidFill>
                  </a:tcPr>
                </a:tc>
              </a:tr>
              <a:tr h="2524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Wind</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A3FE9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&gt;15 - 100kW</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A3FE9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24.1</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A3FE9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25.3</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A3FE9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sz="16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A3FE9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24.2</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A3FE9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20</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A3FE9C"/>
                    </a:solidFill>
                  </a:tcPr>
                </a:tc>
              </a:tr>
              <a:tr h="2524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Wind</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A3FE9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&gt;100 - 500kW</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A3FE9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18.8</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A3FE9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19.7</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A3FE9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sz="16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A3FE9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19.7</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A3FE9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20</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A3FE9C"/>
                    </a:solidFill>
                  </a:tcPr>
                </a:tc>
              </a:tr>
              <a:tr h="2524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Wind</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A3FE9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&gt;500kW - 1.5MW</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A3FE9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9.4</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A3FE9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9.9</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A3FE9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sz="16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A3FE9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9.9</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A3FE9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20</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A3FE9C"/>
                    </a:solidFill>
                  </a:tcPr>
                </a:tc>
              </a:tr>
              <a:tr h="2524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Wind</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A3FE9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&gt;1.5MW - 5MW</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A3FE9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4.5</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A3FE9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4.7</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A3FE9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sz="16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A3FE9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4.7</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A3FE9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20</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A3FE9C"/>
                    </a:solidFill>
                  </a:tcPr>
                </a:tc>
              </a:tr>
              <a:tr h="252413">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Existing generators transferred from RO</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9</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9.4</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sz="16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9.4</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to 2027</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Export Tariff</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3</a:t>
                      </a:r>
                    </a:p>
                  </a:txBody>
                  <a:tcPr marL="18000" marR="1080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3.1</a:t>
                      </a:r>
                    </a:p>
                  </a:txBody>
                  <a:tcPr marL="18000" marR="10800" marT="0" marB="0" horzOverflow="overflow">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sz="16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18000" marR="108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3.1</a:t>
                      </a:r>
                    </a:p>
                  </a:txBody>
                  <a:tcPr marL="18000" marR="108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endParaRPr>
                    </a:p>
                  </a:txBody>
                  <a:tcPr marL="18000" marR="10800" marT="0" marB="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sp>
        <p:nvSpPr>
          <p:cNvPr id="71846" name="Table 1"/>
          <p:cNvSpPr>
            <a:spLocks noGrp="1" noChangeArrowheads="1"/>
          </p:cNvSpPr>
          <p:nvPr/>
        </p:nvSpPr>
        <p:spPr bwMode="auto">
          <a:xfrm>
            <a:off x="0" y="0"/>
            <a:ext cx="0" cy="0"/>
          </a:xfrm>
          <a:prstGeom prst="rect">
            <a:avLst/>
          </a:prstGeom>
          <a:noFill/>
          <a:ln w="9525">
            <a:noFill/>
            <a:miter lim="800000"/>
            <a:headEnd/>
            <a:tailEnd/>
          </a:ln>
        </p:spPr>
        <p:txBody>
          <a:bodyPr/>
          <a:lstStyle/>
          <a:p>
            <a:endParaRPr lang="en-GB">
              <a:latin typeface="Times New Roman" pitchFamily="18" charset="0"/>
            </a:endParaRPr>
          </a:p>
        </p:txBody>
      </p:sp>
      <p:sp>
        <p:nvSpPr>
          <p:cNvPr id="71847" name="TextBox 2"/>
          <p:cNvSpPr txBox="1">
            <a:spLocks noChangeArrowheads="1"/>
          </p:cNvSpPr>
          <p:nvPr/>
        </p:nvSpPr>
        <p:spPr bwMode="auto">
          <a:xfrm>
            <a:off x="0" y="0"/>
            <a:ext cx="9144000" cy="400050"/>
          </a:xfrm>
          <a:prstGeom prst="rect">
            <a:avLst/>
          </a:prstGeom>
          <a:solidFill>
            <a:srgbClr val="FF0000"/>
          </a:solidFill>
          <a:ln w="9525">
            <a:noFill/>
            <a:miter lim="800000"/>
            <a:headEnd/>
            <a:tailEnd/>
          </a:ln>
        </p:spPr>
        <p:txBody>
          <a:bodyPr>
            <a:spAutoFit/>
          </a:bodyPr>
          <a:lstStyle/>
          <a:p>
            <a:pPr algn="ctr"/>
            <a:r>
              <a:rPr lang="en-GB" sz="2000" b="1">
                <a:solidFill>
                  <a:schemeClr val="bg1"/>
                </a:solidFill>
                <a:latin typeface="Times New Roman" pitchFamily="18" charset="0"/>
                <a:cs typeface="Times New Roman" pitchFamily="18" charset="0"/>
              </a:rPr>
              <a:t>Feed in Tariffs – Introduced 1</a:t>
            </a:r>
            <a:r>
              <a:rPr lang="en-GB" sz="2000" b="1" baseline="30000">
                <a:solidFill>
                  <a:schemeClr val="bg1"/>
                </a:solidFill>
                <a:latin typeface="Times New Roman" pitchFamily="18" charset="0"/>
                <a:cs typeface="Times New Roman" pitchFamily="18" charset="0"/>
              </a:rPr>
              <a:t>st</a:t>
            </a:r>
            <a:r>
              <a:rPr lang="en-GB" sz="2000" b="1">
                <a:solidFill>
                  <a:schemeClr val="bg1"/>
                </a:solidFill>
                <a:latin typeface="Times New Roman" pitchFamily="18" charset="0"/>
                <a:cs typeface="Times New Roman" pitchFamily="18" charset="0"/>
              </a:rPr>
              <a:t> April 2010</a:t>
            </a:r>
          </a:p>
        </p:txBody>
      </p:sp>
      <p:sp>
        <p:nvSpPr>
          <p:cNvPr id="7" name="TextBox 6"/>
          <p:cNvSpPr txBox="1">
            <a:spLocks noChangeArrowheads="1"/>
          </p:cNvSpPr>
          <p:nvPr/>
        </p:nvSpPr>
        <p:spPr bwMode="auto">
          <a:xfrm>
            <a:off x="217488" y="5849938"/>
            <a:ext cx="8477250" cy="922337"/>
          </a:xfrm>
          <a:prstGeom prst="rect">
            <a:avLst/>
          </a:prstGeom>
          <a:noFill/>
          <a:ln w="9525">
            <a:noFill/>
            <a:miter lim="800000"/>
            <a:headEnd/>
            <a:tailEnd/>
          </a:ln>
        </p:spPr>
        <p:txBody>
          <a:bodyPr>
            <a:spAutoFit/>
          </a:bodyPr>
          <a:lstStyle/>
          <a:p>
            <a:pPr marL="363538" indent="-363538">
              <a:buFont typeface="Arial" charset="0"/>
              <a:buChar char="•"/>
            </a:pPr>
            <a:r>
              <a:rPr lang="en-GB" b="1" dirty="0">
                <a:latin typeface="Times New Roman" pitchFamily="18" charset="0"/>
                <a:cs typeface="Times New Roman" pitchFamily="18" charset="0"/>
              </a:rPr>
              <a:t>Tariffs are index linked each year for existing generators only new generators are affected by revised prices which have still to be confirmed.</a:t>
            </a:r>
          </a:p>
          <a:p>
            <a:pPr marL="363538" indent="-363538">
              <a:buFont typeface="Arial" charset="0"/>
              <a:buChar char="•"/>
            </a:pPr>
            <a:r>
              <a:rPr lang="en-GB" b="1" dirty="0">
                <a:latin typeface="Times New Roman" pitchFamily="18" charset="0"/>
                <a:cs typeface="Times New Roman" pitchFamily="18" charset="0"/>
              </a:rPr>
              <a:t>Tariffs </a:t>
            </a:r>
            <a:r>
              <a:rPr lang="en-GB" b="1" dirty="0" smtClean="0">
                <a:latin typeface="Times New Roman" pitchFamily="18" charset="0"/>
                <a:cs typeface="Times New Roman" pitchFamily="18" charset="0"/>
              </a:rPr>
              <a:t>also </a:t>
            </a:r>
            <a:r>
              <a:rPr lang="en-GB" b="1" dirty="0">
                <a:latin typeface="Times New Roman" pitchFamily="18" charset="0"/>
                <a:cs typeface="Times New Roman" pitchFamily="18" charset="0"/>
              </a:rPr>
              <a:t>available for hydro, </a:t>
            </a:r>
            <a:r>
              <a:rPr lang="en-GB" b="1" dirty="0" err="1">
                <a:latin typeface="Times New Roman" pitchFamily="18" charset="0"/>
                <a:cs typeface="Times New Roman" pitchFamily="18" charset="0"/>
              </a:rPr>
              <a:t>anerobic</a:t>
            </a:r>
            <a:r>
              <a:rPr lang="en-GB" b="1" dirty="0">
                <a:latin typeface="Times New Roman" pitchFamily="18" charset="0"/>
                <a:cs typeface="Times New Roman" pitchFamily="18" charset="0"/>
              </a:rPr>
              <a:t> digestion and mini CHP.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2227"/>
                                        </p:tgtEl>
                                        <p:attrNameLst>
                                          <p:attrName>style.visibility</p:attrName>
                                        </p:attrNameLst>
                                      </p:cBhvr>
                                      <p:to>
                                        <p:strVal val="visible"/>
                                      </p:to>
                                    </p:set>
                                    <p:animEffect transition="in" filter="dissolve">
                                      <p:cBhvr>
                                        <p:cTn id="7" dur="500"/>
                                        <p:tgtEl>
                                          <p:spTgt spid="522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dissolve">
                                      <p:cBhvr>
                                        <p:cTn id="16"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9F722A-39C8-4CA3-A1DF-72E3AABAEFCB}" type="slidenum">
              <a:rPr lang="en-GB" smtClean="0"/>
              <a:pPr fontAlgn="base">
                <a:spcBef>
                  <a:spcPct val="0"/>
                </a:spcBef>
                <a:spcAft>
                  <a:spcPct val="0"/>
                </a:spcAft>
              </a:pPr>
              <a:t>43</a:t>
            </a:fld>
            <a:endParaRPr lang="en-GB" smtClean="0"/>
          </a:p>
        </p:txBody>
      </p:sp>
      <p:graphicFrame>
        <p:nvGraphicFramePr>
          <p:cNvPr id="3" name="Table 2"/>
          <p:cNvGraphicFramePr>
            <a:graphicFrameLocks noGrp="1"/>
          </p:cNvGraphicFramePr>
          <p:nvPr/>
        </p:nvGraphicFramePr>
        <p:xfrm>
          <a:off x="204788" y="682625"/>
          <a:ext cx="8734565" cy="5281683"/>
        </p:xfrm>
        <a:graphic>
          <a:graphicData uri="http://schemas.openxmlformats.org/drawingml/2006/table">
            <a:tbl>
              <a:tblPr/>
              <a:tblGrid>
                <a:gridCol w="1624084"/>
                <a:gridCol w="736979"/>
                <a:gridCol w="869931"/>
                <a:gridCol w="966378"/>
                <a:gridCol w="987616"/>
                <a:gridCol w="987616"/>
                <a:gridCol w="947793"/>
                <a:gridCol w="807084"/>
                <a:gridCol w="807084"/>
              </a:tblGrid>
              <a:tr h="677312">
                <a:tc rowSpan="3">
                  <a:txBody>
                    <a:bodyPr/>
                    <a:lstStyle/>
                    <a:p>
                      <a:pPr algn="ctr" fontAlgn="ctr"/>
                      <a:r>
                        <a:rPr lang="en-GB" sz="1600" b="1" i="0" u="none" strike="noStrike" dirty="0">
                          <a:solidFill>
                            <a:srgbClr val="000000"/>
                          </a:solidFill>
                          <a:latin typeface="Times New Roman"/>
                        </a:rPr>
                        <a:t>Technology</a:t>
                      </a:r>
                    </a:p>
                  </a:txBody>
                  <a:tcPr marL="5687" marR="5687" marT="568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gridSpan="2">
                  <a:txBody>
                    <a:bodyPr/>
                    <a:lstStyle/>
                    <a:p>
                      <a:pPr algn="ctr" fontAlgn="ctr"/>
                      <a:r>
                        <a:rPr lang="en-GB" sz="1600" b="1" i="0" u="none" strike="noStrike">
                          <a:solidFill>
                            <a:srgbClr val="000000"/>
                          </a:solidFill>
                          <a:latin typeface="Times New Roman"/>
                        </a:rPr>
                        <a:t>Domestic Installations</a:t>
                      </a:r>
                    </a:p>
                  </a:txBody>
                  <a:tcPr marL="5687" marR="5687" marT="568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hMerge="1">
                  <a:txBody>
                    <a:bodyPr/>
                    <a:lstStyle/>
                    <a:p>
                      <a:endParaRPr lang="en-GB"/>
                    </a:p>
                  </a:txBody>
                  <a:tcPr/>
                </a:tc>
                <a:tc gridSpan="2">
                  <a:txBody>
                    <a:bodyPr/>
                    <a:lstStyle/>
                    <a:p>
                      <a:pPr algn="ctr" fontAlgn="ctr"/>
                      <a:r>
                        <a:rPr lang="en-GB" sz="1600" b="1" i="0" u="none" strike="noStrike">
                          <a:solidFill>
                            <a:srgbClr val="000000"/>
                          </a:solidFill>
                          <a:latin typeface="Times New Roman"/>
                        </a:rPr>
                        <a:t>Industrial &amp; Commericial Installations</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hMerge="1">
                  <a:txBody>
                    <a:bodyPr/>
                    <a:lstStyle/>
                    <a:p>
                      <a:endParaRPr lang="en-GB"/>
                    </a:p>
                  </a:txBody>
                  <a:tcPr/>
                </a:tc>
                <a:tc gridSpan="2">
                  <a:txBody>
                    <a:bodyPr/>
                    <a:lstStyle/>
                    <a:p>
                      <a:pPr algn="ctr" fontAlgn="ctr"/>
                      <a:r>
                        <a:rPr lang="en-GB" sz="1600" b="1" i="0" u="none" strike="noStrike">
                          <a:solidFill>
                            <a:srgbClr val="000000"/>
                          </a:solidFill>
                          <a:latin typeface="Times New Roman"/>
                        </a:rPr>
                        <a:t>Community Installations</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hMerge="1">
                  <a:txBody>
                    <a:bodyPr/>
                    <a:lstStyle/>
                    <a:p>
                      <a:endParaRPr lang="en-GB"/>
                    </a:p>
                  </a:txBody>
                  <a:tcPr/>
                </a:tc>
                <a:tc gridSpan="2">
                  <a:txBody>
                    <a:bodyPr/>
                    <a:lstStyle/>
                    <a:p>
                      <a:pPr algn="ctr" fontAlgn="ctr"/>
                      <a:r>
                        <a:rPr lang="en-GB" sz="1600" b="1" i="0" u="none" strike="noStrike">
                          <a:solidFill>
                            <a:srgbClr val="000000"/>
                          </a:solidFill>
                          <a:latin typeface="Times New Roman"/>
                        </a:rPr>
                        <a:t>Total Installations</a:t>
                      </a:r>
                    </a:p>
                  </a:txBody>
                  <a:tcPr marL="5687" marR="5687" marT="568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hMerge="1">
                  <a:txBody>
                    <a:bodyPr/>
                    <a:lstStyle/>
                    <a:p>
                      <a:endParaRPr lang="en-GB"/>
                    </a:p>
                  </a:txBody>
                  <a:tcPr/>
                </a:tc>
              </a:tr>
              <a:tr h="490926">
                <a:tc vMerge="1">
                  <a:txBody>
                    <a:bodyPr/>
                    <a:lstStyle/>
                    <a:p>
                      <a:endParaRPr lang="en-GB"/>
                    </a:p>
                  </a:txBody>
                  <a:tcPr/>
                </a:tc>
                <a:tc>
                  <a:txBody>
                    <a:bodyPr/>
                    <a:lstStyle/>
                    <a:p>
                      <a:pPr algn="ctr" fontAlgn="ctr"/>
                      <a:r>
                        <a:rPr lang="en-GB" sz="1600" b="1" i="0" u="none" strike="noStrike" dirty="0">
                          <a:solidFill>
                            <a:srgbClr val="000000"/>
                          </a:solidFill>
                          <a:latin typeface="Times New Roman"/>
                        </a:rPr>
                        <a:t>Number</a:t>
                      </a:r>
                    </a:p>
                  </a:txBody>
                  <a:tcPr marL="5687" marR="5687" marT="568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GB" sz="1600" b="1" i="0" u="none" strike="noStrike" dirty="0">
                          <a:solidFill>
                            <a:srgbClr val="000000"/>
                          </a:solidFill>
                          <a:latin typeface="Times New Roman"/>
                        </a:rPr>
                        <a:t>Installed Capacity</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GB" sz="1600" b="1" i="0" u="none" strike="noStrike">
                          <a:solidFill>
                            <a:srgbClr val="000000"/>
                          </a:solidFill>
                          <a:latin typeface="Times New Roman"/>
                        </a:rPr>
                        <a:t>Number</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GB" sz="1600" b="1" i="0" u="none" strike="noStrike">
                          <a:solidFill>
                            <a:srgbClr val="000000"/>
                          </a:solidFill>
                          <a:latin typeface="Times New Roman"/>
                        </a:rPr>
                        <a:t>Installed Capacity</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GB" sz="1600" b="1" i="0" u="none" strike="noStrike">
                          <a:solidFill>
                            <a:srgbClr val="000000"/>
                          </a:solidFill>
                          <a:latin typeface="Times New Roman"/>
                        </a:rPr>
                        <a:t>Number</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GB" sz="1600" b="1" i="0" u="none" strike="noStrike">
                          <a:solidFill>
                            <a:srgbClr val="000000"/>
                          </a:solidFill>
                          <a:latin typeface="Times New Roman"/>
                        </a:rPr>
                        <a:t>Installed Capacity</a:t>
                      </a:r>
                    </a:p>
                  </a:txBody>
                  <a:tcPr marL="5687" marR="5687" marT="568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GB" sz="1600" b="1" i="0" u="none" strike="noStrike">
                          <a:solidFill>
                            <a:srgbClr val="000000"/>
                          </a:solidFill>
                          <a:latin typeface="Times New Roman"/>
                        </a:rPr>
                        <a:t>Number</a:t>
                      </a:r>
                    </a:p>
                  </a:txBody>
                  <a:tcPr marL="5687" marR="5687" marT="568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GB" sz="1600" b="1" i="0" u="none" strike="noStrike">
                          <a:solidFill>
                            <a:srgbClr val="000000"/>
                          </a:solidFill>
                          <a:latin typeface="Times New Roman"/>
                        </a:rPr>
                        <a:t>Installed Capacity</a:t>
                      </a:r>
                    </a:p>
                  </a:txBody>
                  <a:tcPr marL="5687" marR="5687" marT="568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99"/>
                    </a:solidFill>
                  </a:tcPr>
                </a:tc>
              </a:tr>
              <a:tr h="241301">
                <a:tc vMerge="1">
                  <a:txBody>
                    <a:bodyPr/>
                    <a:lstStyle/>
                    <a:p>
                      <a:endParaRPr lang="en-GB"/>
                    </a:p>
                  </a:txBody>
                  <a:tcPr/>
                </a:tc>
                <a:tc>
                  <a:txBody>
                    <a:bodyPr/>
                    <a:lstStyle/>
                    <a:p>
                      <a:pPr algn="ctr" fontAlgn="ctr"/>
                      <a:r>
                        <a:rPr lang="en-GB" sz="1600" b="1" i="0" u="none" strike="noStrike">
                          <a:solidFill>
                            <a:srgbClr val="000000"/>
                          </a:solidFill>
                          <a:latin typeface="Times New Roman"/>
                        </a:rPr>
                        <a:t> </a:t>
                      </a:r>
                    </a:p>
                  </a:txBody>
                  <a:tcPr marL="5687" marR="5687" marT="568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GB" sz="1600" b="1" i="0" u="none" strike="noStrike" dirty="0">
                          <a:solidFill>
                            <a:srgbClr val="000000"/>
                          </a:solidFill>
                          <a:latin typeface="Times New Roman"/>
                        </a:rPr>
                        <a:t>MW</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GB" sz="1600" b="1" i="0" u="none" strike="noStrike">
                          <a:solidFill>
                            <a:srgbClr val="000000"/>
                          </a:solidFill>
                          <a:latin typeface="Times New Roman"/>
                        </a:rPr>
                        <a:t> </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GB" sz="1600" b="1" i="0" u="none" strike="noStrike">
                          <a:solidFill>
                            <a:srgbClr val="000000"/>
                          </a:solidFill>
                          <a:latin typeface="Times New Roman"/>
                        </a:rPr>
                        <a:t>MW</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99"/>
                    </a:solidFill>
                  </a:tcPr>
                </a:tc>
                <a:tc>
                  <a:txBody>
                    <a:bodyPr/>
                    <a:lstStyle/>
                    <a:p>
                      <a:pPr algn="ctr" fontAlgn="ctr"/>
                      <a:endParaRPr lang="en-GB" sz="1600" b="1" i="0" u="none" strike="noStrike">
                        <a:solidFill>
                          <a:srgbClr val="000000"/>
                        </a:solidFill>
                        <a:latin typeface="Times New Roman"/>
                      </a:endParaRP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GB" sz="1600" b="1" i="0" u="none" strike="noStrike">
                          <a:solidFill>
                            <a:srgbClr val="000000"/>
                          </a:solidFill>
                          <a:latin typeface="Times New Roman"/>
                        </a:rPr>
                        <a:t>MW</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GB" sz="1600" b="1" i="0" u="none" strike="noStrike">
                          <a:solidFill>
                            <a:srgbClr val="000000"/>
                          </a:solidFill>
                          <a:latin typeface="Times New Roman"/>
                        </a:rPr>
                        <a:t> </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GB" sz="1600" b="1" i="0" u="none" strike="noStrike">
                          <a:solidFill>
                            <a:srgbClr val="000000"/>
                          </a:solidFill>
                          <a:latin typeface="Times New Roman"/>
                        </a:rPr>
                        <a:t>MW</a:t>
                      </a:r>
                    </a:p>
                  </a:txBody>
                  <a:tcPr marL="5687" marR="5687" marT="568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99"/>
                    </a:solidFill>
                  </a:tcPr>
                </a:tc>
              </a:tr>
              <a:tr h="241301">
                <a:tc>
                  <a:txBody>
                    <a:bodyPr/>
                    <a:lstStyle/>
                    <a:p>
                      <a:pPr algn="l" fontAlgn="b"/>
                      <a:r>
                        <a:rPr lang="en-GB" sz="1600" b="1" i="0" u="none" strike="noStrike" dirty="0">
                          <a:solidFill>
                            <a:srgbClr val="FF0000"/>
                          </a:solidFill>
                          <a:latin typeface="Times New Roman"/>
                        </a:rPr>
                        <a:t>NORFOLK</a:t>
                      </a:r>
                    </a:p>
                  </a:txBody>
                  <a:tcPr marL="5687" marR="5687" marT="5687"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l" fontAlgn="b"/>
                      <a:r>
                        <a:rPr lang="en-GB" sz="1600" b="1" i="0" u="none" strike="noStrike" dirty="0">
                          <a:latin typeface="Times New Roman"/>
                        </a:rPr>
                        <a:t> </a:t>
                      </a:r>
                    </a:p>
                  </a:txBody>
                  <a:tcPr marL="5687" marR="5687" marT="5687"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l" fontAlgn="b"/>
                      <a:r>
                        <a:rPr lang="en-GB" sz="1600" b="1" i="0" u="none" strike="noStrike" dirty="0">
                          <a:latin typeface="Times New Roman"/>
                        </a:rPr>
                        <a:t> </a:t>
                      </a:r>
                    </a:p>
                  </a:txBody>
                  <a:tcPr marL="5687" marR="5687" marT="5687"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l" fontAlgn="b"/>
                      <a:r>
                        <a:rPr lang="en-GB" sz="1600" b="1" i="0" u="none" strike="noStrike" dirty="0">
                          <a:latin typeface="Times New Roman"/>
                        </a:rPr>
                        <a:t> </a:t>
                      </a:r>
                    </a:p>
                  </a:txBody>
                  <a:tcPr marL="5687" marR="5687" marT="5687"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l" fontAlgn="b"/>
                      <a:r>
                        <a:rPr lang="en-GB" sz="1600" b="1" i="0" u="none" strike="noStrike" dirty="0">
                          <a:latin typeface="Times New Roman"/>
                        </a:rPr>
                        <a:t> </a:t>
                      </a:r>
                    </a:p>
                  </a:txBody>
                  <a:tcPr marL="5687" marR="5687" marT="5687"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l" fontAlgn="b"/>
                      <a:r>
                        <a:rPr lang="en-GB" sz="1600" b="1" i="0" u="none" strike="noStrike" dirty="0">
                          <a:latin typeface="Times New Roman"/>
                        </a:rPr>
                        <a:t> </a:t>
                      </a:r>
                    </a:p>
                  </a:txBody>
                  <a:tcPr marL="5687" marR="5687" marT="5687"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l" fontAlgn="b"/>
                      <a:r>
                        <a:rPr lang="en-GB" sz="1600" b="1" i="0" u="none" strike="noStrike" dirty="0">
                          <a:latin typeface="Times New Roman"/>
                        </a:rPr>
                        <a:t> </a:t>
                      </a:r>
                    </a:p>
                  </a:txBody>
                  <a:tcPr marL="5687" marR="5687" marT="5687"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l" fontAlgn="b"/>
                      <a:r>
                        <a:rPr lang="en-GB" sz="1600" b="1" i="0" u="none" strike="noStrike" dirty="0">
                          <a:latin typeface="Times New Roman"/>
                        </a:rPr>
                        <a:t> </a:t>
                      </a:r>
                    </a:p>
                  </a:txBody>
                  <a:tcPr marL="5687" marR="5687" marT="5687"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l" fontAlgn="b"/>
                      <a:r>
                        <a:rPr lang="en-GB" sz="1600" b="1" i="0" u="none" strike="noStrike" dirty="0">
                          <a:latin typeface="Times New Roman"/>
                        </a:rPr>
                        <a:t> </a:t>
                      </a:r>
                    </a:p>
                  </a:txBody>
                  <a:tcPr marL="5687" marR="5687" marT="5687"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r>
              <a:tr h="241301">
                <a:tc>
                  <a:txBody>
                    <a:bodyPr/>
                    <a:lstStyle/>
                    <a:p>
                      <a:pPr algn="l" fontAlgn="ctr"/>
                      <a:r>
                        <a:rPr lang="en-GB" sz="1600" b="1" i="0" u="none" strike="noStrike">
                          <a:solidFill>
                            <a:srgbClr val="000000"/>
                          </a:solidFill>
                          <a:latin typeface="Times New Roman"/>
                        </a:rPr>
                        <a:t>Hydro</a:t>
                      </a:r>
                    </a:p>
                  </a:txBody>
                  <a:tcPr marL="5687" marR="5687" marT="568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CC"/>
                    </a:solidFill>
                  </a:tcPr>
                </a:tc>
                <a:tc>
                  <a:txBody>
                    <a:bodyPr/>
                    <a:lstStyle/>
                    <a:p>
                      <a:pPr algn="ctr" fontAlgn="ctr"/>
                      <a:r>
                        <a:rPr lang="en-GB" sz="1600" b="1" i="0" u="none" strike="noStrike" dirty="0">
                          <a:solidFill>
                            <a:srgbClr val="000000"/>
                          </a:solidFill>
                          <a:latin typeface="Times New Roman"/>
                        </a:rPr>
                        <a:t>2</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CC"/>
                    </a:solidFill>
                  </a:tcPr>
                </a:tc>
                <a:tc>
                  <a:txBody>
                    <a:bodyPr/>
                    <a:lstStyle/>
                    <a:p>
                      <a:pPr algn="ctr" fontAlgn="ctr"/>
                      <a:r>
                        <a:rPr lang="en-GB" sz="1600" b="1" i="0" u="none" strike="noStrike" dirty="0">
                          <a:solidFill>
                            <a:srgbClr val="000000"/>
                          </a:solidFill>
                          <a:latin typeface="Times New Roman"/>
                        </a:rPr>
                        <a:t>0.021</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CC"/>
                    </a:solidFill>
                  </a:tcPr>
                </a:tc>
                <a:tc>
                  <a:txBody>
                    <a:bodyPr/>
                    <a:lstStyle/>
                    <a:p>
                      <a:pPr algn="ctr" fontAlgn="ctr"/>
                      <a:r>
                        <a:rPr lang="en-GB" sz="1600" b="1" i="0" u="none" strike="noStrike">
                          <a:solidFill>
                            <a:srgbClr val="000000"/>
                          </a:solidFill>
                          <a:latin typeface="Times New Roman"/>
                        </a:rPr>
                        <a:t>0</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CC"/>
                    </a:solidFill>
                  </a:tcPr>
                </a:tc>
                <a:tc>
                  <a:txBody>
                    <a:bodyPr/>
                    <a:lstStyle/>
                    <a:p>
                      <a:pPr algn="ctr" fontAlgn="ctr"/>
                      <a:r>
                        <a:rPr lang="en-GB" sz="1600" b="1" i="0" u="none" strike="noStrike">
                          <a:solidFill>
                            <a:srgbClr val="000000"/>
                          </a:solidFill>
                          <a:latin typeface="Times New Roman"/>
                        </a:rPr>
                        <a:t>0</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CC"/>
                    </a:solidFill>
                  </a:tcPr>
                </a:tc>
                <a:tc>
                  <a:txBody>
                    <a:bodyPr/>
                    <a:lstStyle/>
                    <a:p>
                      <a:pPr algn="ctr" fontAlgn="ctr"/>
                      <a:r>
                        <a:rPr lang="en-GB" sz="1600" b="1" i="0" u="none" strike="noStrike">
                          <a:solidFill>
                            <a:srgbClr val="000000"/>
                          </a:solidFill>
                          <a:latin typeface="Times New Roman"/>
                        </a:rPr>
                        <a:t>0</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CC"/>
                    </a:solidFill>
                  </a:tcPr>
                </a:tc>
                <a:tc>
                  <a:txBody>
                    <a:bodyPr/>
                    <a:lstStyle/>
                    <a:p>
                      <a:pPr algn="ctr" fontAlgn="ctr"/>
                      <a:r>
                        <a:rPr lang="en-GB" sz="1600" b="1" i="0" u="none" strike="noStrike">
                          <a:solidFill>
                            <a:srgbClr val="000000"/>
                          </a:solidFill>
                          <a:latin typeface="Times New Roman"/>
                        </a:rPr>
                        <a:t>0</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CC"/>
                    </a:solidFill>
                  </a:tcPr>
                </a:tc>
                <a:tc>
                  <a:txBody>
                    <a:bodyPr/>
                    <a:lstStyle/>
                    <a:p>
                      <a:pPr algn="ctr" fontAlgn="ctr"/>
                      <a:r>
                        <a:rPr lang="en-GB" sz="1600" b="1" i="0" u="none" strike="noStrike">
                          <a:solidFill>
                            <a:srgbClr val="000000"/>
                          </a:solidFill>
                          <a:latin typeface="Times New Roman"/>
                        </a:rPr>
                        <a:t>2</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CC"/>
                    </a:solidFill>
                  </a:tcPr>
                </a:tc>
                <a:tc>
                  <a:txBody>
                    <a:bodyPr/>
                    <a:lstStyle/>
                    <a:p>
                      <a:pPr algn="ctr" fontAlgn="ctr"/>
                      <a:r>
                        <a:rPr lang="en-GB" sz="1600" b="1" i="0" u="none" strike="noStrike" dirty="0">
                          <a:solidFill>
                            <a:srgbClr val="000000"/>
                          </a:solidFill>
                          <a:latin typeface="Times New Roman"/>
                        </a:rPr>
                        <a:t>0.021</a:t>
                      </a:r>
                    </a:p>
                  </a:txBody>
                  <a:tcPr marL="5687" marR="5687" marT="568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CC"/>
                    </a:solidFill>
                  </a:tcPr>
                </a:tc>
              </a:tr>
              <a:tr h="232982">
                <a:tc>
                  <a:txBody>
                    <a:bodyPr/>
                    <a:lstStyle/>
                    <a:p>
                      <a:pPr algn="l" fontAlgn="ctr"/>
                      <a:r>
                        <a:rPr lang="en-GB" sz="1600" b="1" i="0" u="none" strike="noStrike">
                          <a:solidFill>
                            <a:srgbClr val="000000"/>
                          </a:solidFill>
                          <a:latin typeface="Times New Roman"/>
                        </a:rPr>
                        <a:t>Micro CHP</a:t>
                      </a:r>
                    </a:p>
                  </a:txBody>
                  <a:tcPr marL="5687" marR="5687" marT="568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99"/>
                    </a:solidFill>
                  </a:tcPr>
                </a:tc>
                <a:tc>
                  <a:txBody>
                    <a:bodyPr/>
                    <a:lstStyle/>
                    <a:p>
                      <a:pPr algn="ctr" fontAlgn="ctr"/>
                      <a:r>
                        <a:rPr lang="en-GB" sz="1600" b="1" i="0" u="none" strike="noStrike">
                          <a:solidFill>
                            <a:srgbClr val="000000"/>
                          </a:solidFill>
                          <a:latin typeface="Times New Roman"/>
                        </a:rPr>
                        <a:t>3</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99"/>
                    </a:solidFill>
                  </a:tcPr>
                </a:tc>
                <a:tc>
                  <a:txBody>
                    <a:bodyPr/>
                    <a:lstStyle/>
                    <a:p>
                      <a:pPr algn="ctr" fontAlgn="ctr"/>
                      <a:r>
                        <a:rPr lang="en-GB" sz="1600" b="1" i="0" u="none" strike="noStrike">
                          <a:solidFill>
                            <a:srgbClr val="000000"/>
                          </a:solidFill>
                          <a:latin typeface="Times New Roman"/>
                        </a:rPr>
                        <a:t>0.003</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99"/>
                    </a:solidFill>
                  </a:tcPr>
                </a:tc>
                <a:tc>
                  <a:txBody>
                    <a:bodyPr/>
                    <a:lstStyle/>
                    <a:p>
                      <a:pPr algn="ctr" fontAlgn="ctr"/>
                      <a:r>
                        <a:rPr lang="en-GB" sz="1600" b="1" i="0" u="none" strike="noStrike" dirty="0">
                          <a:solidFill>
                            <a:srgbClr val="000000"/>
                          </a:solidFill>
                          <a:latin typeface="Times New Roman"/>
                        </a:rPr>
                        <a:t>0</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99"/>
                    </a:solidFill>
                  </a:tcPr>
                </a:tc>
                <a:tc>
                  <a:txBody>
                    <a:bodyPr/>
                    <a:lstStyle/>
                    <a:p>
                      <a:pPr algn="ctr" fontAlgn="ctr"/>
                      <a:r>
                        <a:rPr lang="en-GB" sz="1600" b="1" i="0" u="none" strike="noStrike">
                          <a:solidFill>
                            <a:srgbClr val="000000"/>
                          </a:solidFill>
                          <a:latin typeface="Times New Roman"/>
                        </a:rPr>
                        <a:t>0</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99"/>
                    </a:solidFill>
                  </a:tcPr>
                </a:tc>
                <a:tc>
                  <a:txBody>
                    <a:bodyPr/>
                    <a:lstStyle/>
                    <a:p>
                      <a:pPr algn="ctr" fontAlgn="ctr"/>
                      <a:r>
                        <a:rPr lang="en-GB" sz="1600" b="1" i="0" u="none" strike="noStrike">
                          <a:solidFill>
                            <a:srgbClr val="000000"/>
                          </a:solidFill>
                          <a:latin typeface="Times New Roman"/>
                        </a:rPr>
                        <a:t>0</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99"/>
                    </a:solidFill>
                  </a:tcPr>
                </a:tc>
                <a:tc>
                  <a:txBody>
                    <a:bodyPr/>
                    <a:lstStyle/>
                    <a:p>
                      <a:pPr algn="ctr" fontAlgn="ctr"/>
                      <a:r>
                        <a:rPr lang="en-GB" sz="1600" b="1" i="0" u="none" strike="noStrike">
                          <a:solidFill>
                            <a:srgbClr val="000000"/>
                          </a:solidFill>
                          <a:latin typeface="Times New Roman"/>
                        </a:rPr>
                        <a:t>0</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99"/>
                    </a:solidFill>
                  </a:tcPr>
                </a:tc>
                <a:tc>
                  <a:txBody>
                    <a:bodyPr/>
                    <a:lstStyle/>
                    <a:p>
                      <a:pPr algn="ctr" fontAlgn="ctr"/>
                      <a:r>
                        <a:rPr lang="en-GB" sz="1600" b="1" i="0" u="none" strike="noStrike">
                          <a:solidFill>
                            <a:srgbClr val="000000"/>
                          </a:solidFill>
                          <a:latin typeface="Times New Roman"/>
                        </a:rPr>
                        <a:t>3</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99"/>
                    </a:solidFill>
                  </a:tcPr>
                </a:tc>
                <a:tc>
                  <a:txBody>
                    <a:bodyPr/>
                    <a:lstStyle/>
                    <a:p>
                      <a:pPr algn="ctr" fontAlgn="ctr"/>
                      <a:r>
                        <a:rPr lang="en-GB" sz="1600" b="1" i="0" u="none" strike="noStrike" dirty="0">
                          <a:solidFill>
                            <a:srgbClr val="000000"/>
                          </a:solidFill>
                          <a:latin typeface="Times New Roman"/>
                        </a:rPr>
                        <a:t>0.003</a:t>
                      </a:r>
                    </a:p>
                  </a:txBody>
                  <a:tcPr marL="5687" marR="5687" marT="568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99"/>
                    </a:solidFill>
                  </a:tcPr>
                </a:tc>
              </a:tr>
              <a:tr h="232982">
                <a:tc>
                  <a:txBody>
                    <a:bodyPr/>
                    <a:lstStyle/>
                    <a:p>
                      <a:pPr algn="l" fontAlgn="ctr"/>
                      <a:r>
                        <a:rPr lang="en-GB" sz="1600" b="1" i="0" u="none" strike="noStrike">
                          <a:solidFill>
                            <a:schemeClr val="bg1"/>
                          </a:solidFill>
                          <a:latin typeface="Times New Roman"/>
                        </a:rPr>
                        <a:t>Photovoltaic</a:t>
                      </a:r>
                    </a:p>
                  </a:txBody>
                  <a:tcPr marL="5687" marR="5687" marT="568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600" b="1" i="0" u="none" strike="noStrike" dirty="0">
                          <a:solidFill>
                            <a:schemeClr val="bg1"/>
                          </a:solidFill>
                          <a:latin typeface="Times New Roman"/>
                        </a:rPr>
                        <a:t>1667</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600" b="1" i="0" u="none" strike="noStrike" dirty="0">
                          <a:solidFill>
                            <a:schemeClr val="bg1"/>
                          </a:solidFill>
                          <a:latin typeface="Times New Roman"/>
                        </a:rPr>
                        <a:t>4.691</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600" b="1" i="0" u="none" strike="noStrike" dirty="0">
                          <a:solidFill>
                            <a:schemeClr val="bg1"/>
                          </a:solidFill>
                          <a:latin typeface="Times New Roman"/>
                        </a:rPr>
                        <a:t>17</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600" b="1" i="0" u="none" strike="noStrike">
                          <a:solidFill>
                            <a:schemeClr val="bg1"/>
                          </a:solidFill>
                          <a:latin typeface="Times New Roman"/>
                        </a:rPr>
                        <a:t>0.071</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600" b="1" i="0" u="none" strike="noStrike">
                          <a:solidFill>
                            <a:schemeClr val="bg1"/>
                          </a:solidFill>
                          <a:latin typeface="Times New Roman"/>
                        </a:rPr>
                        <a:t>7</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600" b="1" i="0" u="none" strike="noStrike">
                          <a:solidFill>
                            <a:schemeClr val="bg1"/>
                          </a:solidFill>
                          <a:latin typeface="Times New Roman"/>
                        </a:rPr>
                        <a:t>0.074</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600" b="1" i="0" u="none" strike="noStrike">
                          <a:solidFill>
                            <a:schemeClr val="bg1"/>
                          </a:solidFill>
                          <a:latin typeface="Times New Roman"/>
                        </a:rPr>
                        <a:t>1691</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600" b="1" i="0" u="none" strike="noStrike" dirty="0">
                          <a:solidFill>
                            <a:schemeClr val="bg1"/>
                          </a:solidFill>
                          <a:latin typeface="Times New Roman"/>
                        </a:rPr>
                        <a:t>4.836</a:t>
                      </a:r>
                    </a:p>
                  </a:txBody>
                  <a:tcPr marL="5687" marR="5687" marT="568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32982">
                <a:tc>
                  <a:txBody>
                    <a:bodyPr/>
                    <a:lstStyle/>
                    <a:p>
                      <a:pPr algn="l" fontAlgn="ctr"/>
                      <a:r>
                        <a:rPr lang="en-GB" sz="1600" b="1" i="0" u="none" strike="noStrike">
                          <a:solidFill>
                            <a:srgbClr val="000000"/>
                          </a:solidFill>
                          <a:latin typeface="Times New Roman"/>
                        </a:rPr>
                        <a:t>Wind</a:t>
                      </a:r>
                    </a:p>
                  </a:txBody>
                  <a:tcPr marL="5687" marR="5687" marT="568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EFE14"/>
                    </a:solidFill>
                  </a:tcPr>
                </a:tc>
                <a:tc>
                  <a:txBody>
                    <a:bodyPr/>
                    <a:lstStyle/>
                    <a:p>
                      <a:pPr algn="ctr" fontAlgn="ctr"/>
                      <a:r>
                        <a:rPr lang="en-GB" sz="1600" b="1" i="0" u="none" strike="noStrike">
                          <a:solidFill>
                            <a:srgbClr val="000000"/>
                          </a:solidFill>
                          <a:latin typeface="Times New Roman"/>
                        </a:rPr>
                        <a:t>28</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EFE14"/>
                    </a:solidFill>
                  </a:tcPr>
                </a:tc>
                <a:tc>
                  <a:txBody>
                    <a:bodyPr/>
                    <a:lstStyle/>
                    <a:p>
                      <a:pPr algn="ctr" fontAlgn="ctr"/>
                      <a:r>
                        <a:rPr lang="en-GB" sz="1600" b="1" i="0" u="none" strike="noStrike" dirty="0">
                          <a:solidFill>
                            <a:srgbClr val="000000"/>
                          </a:solidFill>
                          <a:latin typeface="Times New Roman"/>
                        </a:rPr>
                        <a:t>0.197</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EFE14"/>
                    </a:solidFill>
                  </a:tcPr>
                </a:tc>
                <a:tc>
                  <a:txBody>
                    <a:bodyPr/>
                    <a:lstStyle/>
                    <a:p>
                      <a:pPr algn="ctr" fontAlgn="ctr"/>
                      <a:r>
                        <a:rPr lang="en-GB" sz="1600" b="1" i="0" u="none" strike="noStrike" dirty="0">
                          <a:solidFill>
                            <a:srgbClr val="000000"/>
                          </a:solidFill>
                          <a:latin typeface="Times New Roman"/>
                        </a:rPr>
                        <a:t>7</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EFE14"/>
                    </a:solidFill>
                  </a:tcPr>
                </a:tc>
                <a:tc>
                  <a:txBody>
                    <a:bodyPr/>
                    <a:lstStyle/>
                    <a:p>
                      <a:pPr algn="ctr" fontAlgn="ctr"/>
                      <a:r>
                        <a:rPr lang="en-GB" sz="1600" b="1" i="0" u="none" strike="noStrike">
                          <a:solidFill>
                            <a:srgbClr val="000000"/>
                          </a:solidFill>
                          <a:latin typeface="Times New Roman"/>
                        </a:rPr>
                        <a:t>0.048</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EFE14"/>
                    </a:solidFill>
                  </a:tcPr>
                </a:tc>
                <a:tc>
                  <a:txBody>
                    <a:bodyPr/>
                    <a:lstStyle/>
                    <a:p>
                      <a:pPr algn="ctr" fontAlgn="ctr"/>
                      <a:r>
                        <a:rPr lang="en-GB" sz="1600" b="1" i="0" u="none" strike="noStrike">
                          <a:solidFill>
                            <a:srgbClr val="000000"/>
                          </a:solidFill>
                          <a:latin typeface="Times New Roman"/>
                        </a:rPr>
                        <a:t>5</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EFE14"/>
                    </a:solidFill>
                  </a:tcPr>
                </a:tc>
                <a:tc>
                  <a:txBody>
                    <a:bodyPr/>
                    <a:lstStyle/>
                    <a:p>
                      <a:pPr algn="ctr" fontAlgn="ctr"/>
                      <a:r>
                        <a:rPr lang="en-GB" sz="1600" b="1" i="0" u="none" strike="noStrike">
                          <a:solidFill>
                            <a:srgbClr val="000000"/>
                          </a:solidFill>
                          <a:latin typeface="Times New Roman"/>
                        </a:rPr>
                        <a:t>0.026</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EFE14"/>
                    </a:solidFill>
                  </a:tcPr>
                </a:tc>
                <a:tc>
                  <a:txBody>
                    <a:bodyPr/>
                    <a:lstStyle/>
                    <a:p>
                      <a:pPr algn="ctr" fontAlgn="ctr"/>
                      <a:r>
                        <a:rPr lang="en-GB" sz="1600" b="1" i="0" u="none" strike="noStrike">
                          <a:solidFill>
                            <a:srgbClr val="000000"/>
                          </a:solidFill>
                          <a:latin typeface="Times New Roman"/>
                        </a:rPr>
                        <a:t>40</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EFE14"/>
                    </a:solidFill>
                  </a:tcPr>
                </a:tc>
                <a:tc>
                  <a:txBody>
                    <a:bodyPr/>
                    <a:lstStyle/>
                    <a:p>
                      <a:pPr algn="ctr" fontAlgn="ctr"/>
                      <a:r>
                        <a:rPr lang="en-GB" sz="1600" b="1" i="0" u="none" strike="noStrike" dirty="0">
                          <a:solidFill>
                            <a:srgbClr val="000000"/>
                          </a:solidFill>
                          <a:latin typeface="Times New Roman"/>
                        </a:rPr>
                        <a:t>0.27</a:t>
                      </a:r>
                    </a:p>
                  </a:txBody>
                  <a:tcPr marL="5687" marR="5687" marT="568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EFE14"/>
                    </a:solidFill>
                  </a:tcPr>
                </a:tc>
              </a:tr>
              <a:tr h="457642">
                <a:tc>
                  <a:txBody>
                    <a:bodyPr/>
                    <a:lstStyle/>
                    <a:p>
                      <a:pPr algn="l" fontAlgn="ctr"/>
                      <a:r>
                        <a:rPr lang="en-GB" sz="1600" b="1" i="0" u="none" strike="noStrike">
                          <a:solidFill>
                            <a:srgbClr val="0000CC"/>
                          </a:solidFill>
                          <a:latin typeface="Times New Roman"/>
                        </a:rPr>
                        <a:t>Total Installed Capacity (MW)</a:t>
                      </a:r>
                    </a:p>
                  </a:txBody>
                  <a:tcPr marL="5687" marR="5687" marT="568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600" b="1" i="0" u="none" strike="noStrike">
                          <a:solidFill>
                            <a:srgbClr val="0000CC"/>
                          </a:solidFill>
                          <a:latin typeface="Times New Roman"/>
                        </a:rPr>
                        <a:t> </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CC"/>
                          </a:solidFill>
                          <a:latin typeface="Times New Roman"/>
                        </a:rPr>
                        <a:t>4.912</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0000CC"/>
                          </a:solidFill>
                          <a:latin typeface="Times New Roman"/>
                        </a:rPr>
                        <a:t>0</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CC"/>
                          </a:solidFill>
                          <a:latin typeface="Times New Roman"/>
                        </a:rPr>
                        <a:t>0.119</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600" b="1" i="0" u="none" strike="noStrike">
                          <a:solidFill>
                            <a:srgbClr val="0000CC"/>
                          </a:solidFill>
                          <a:latin typeface="Times New Roman"/>
                        </a:rPr>
                        <a:t> </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CC"/>
                          </a:solidFill>
                          <a:latin typeface="Times New Roman"/>
                        </a:rPr>
                        <a:t>0.099</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600" b="1" i="0" u="none" strike="noStrike" dirty="0">
                          <a:solidFill>
                            <a:srgbClr val="0000CC"/>
                          </a:solidFill>
                          <a:latin typeface="Times New Roman"/>
                        </a:rPr>
                        <a:t> </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0000CC"/>
                          </a:solidFill>
                          <a:latin typeface="Times New Roman"/>
                        </a:rPr>
                        <a:t>5.13</a:t>
                      </a:r>
                    </a:p>
                  </a:txBody>
                  <a:tcPr marL="5687" marR="5687" marT="568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666">
                <a:tc>
                  <a:txBody>
                    <a:bodyPr/>
                    <a:lstStyle/>
                    <a:p>
                      <a:pPr algn="l" fontAlgn="ctr"/>
                      <a:r>
                        <a:rPr lang="en-GB" sz="1600" b="1" i="0" u="none" strike="noStrike">
                          <a:solidFill>
                            <a:srgbClr val="FF0000"/>
                          </a:solidFill>
                          <a:latin typeface="Times New Roman"/>
                        </a:rPr>
                        <a:t>Total Installations</a:t>
                      </a:r>
                    </a:p>
                  </a:txBody>
                  <a:tcPr marL="5687" marR="5687" marT="568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FF0000"/>
                          </a:solidFill>
                          <a:latin typeface="Times New Roman"/>
                        </a:rPr>
                        <a:t>1700</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GB" sz="1600" b="1" i="0" u="none" strike="noStrike">
                          <a:solidFill>
                            <a:srgbClr val="FF0000"/>
                          </a:solidFill>
                          <a:latin typeface="Times New Roman"/>
                        </a:rPr>
                        <a:t> </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FF0000"/>
                          </a:solidFill>
                          <a:latin typeface="Times New Roman"/>
                        </a:rPr>
                        <a:t>24</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endParaRPr lang="en-GB" sz="1600" b="1" i="0" u="none" strike="noStrike" dirty="0">
                        <a:solidFill>
                          <a:srgbClr val="FF0000"/>
                        </a:solidFill>
                        <a:latin typeface="Times New Roman"/>
                      </a:endParaRP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FF0000"/>
                          </a:solidFill>
                          <a:latin typeface="Times New Roman"/>
                        </a:rPr>
                        <a:t>12</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GB" sz="1600" b="1" i="0" u="none" strike="noStrike">
                          <a:solidFill>
                            <a:srgbClr val="FF0000"/>
                          </a:solidFill>
                          <a:latin typeface="Times New Roman"/>
                        </a:rPr>
                        <a:t> </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FF0000"/>
                          </a:solidFill>
                          <a:latin typeface="Times New Roman"/>
                        </a:rPr>
                        <a:t>1736</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GB" sz="1600" b="1" i="0" u="none" strike="noStrike">
                          <a:solidFill>
                            <a:srgbClr val="000000"/>
                          </a:solidFill>
                          <a:latin typeface="Times New Roman"/>
                        </a:rPr>
                        <a:t> </a:t>
                      </a:r>
                    </a:p>
                  </a:txBody>
                  <a:tcPr marL="5687" marR="5687" marT="568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41301">
                <a:tc>
                  <a:txBody>
                    <a:bodyPr/>
                    <a:lstStyle/>
                    <a:p>
                      <a:pPr algn="l" fontAlgn="ctr"/>
                      <a:r>
                        <a:rPr lang="en-GB" sz="1600" b="1" i="0" u="none" strike="noStrike" dirty="0">
                          <a:solidFill>
                            <a:srgbClr val="FF0000"/>
                          </a:solidFill>
                          <a:latin typeface="Times New Roman"/>
                        </a:rPr>
                        <a:t>SUFFOLK</a:t>
                      </a:r>
                    </a:p>
                  </a:txBody>
                  <a:tcPr marL="5687" marR="5687" marT="5687"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l" fontAlgn="b"/>
                      <a:r>
                        <a:rPr lang="en-GB" sz="1600" b="1" i="0" u="none" strike="noStrike">
                          <a:latin typeface="Times New Roman"/>
                        </a:rPr>
                        <a:t> </a:t>
                      </a:r>
                    </a:p>
                  </a:txBody>
                  <a:tcPr marL="5687" marR="5687" marT="5687"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l" fontAlgn="b"/>
                      <a:r>
                        <a:rPr lang="en-GB" sz="1600" b="1" i="0" u="none" strike="noStrike">
                          <a:latin typeface="Times New Roman"/>
                        </a:rPr>
                        <a:t> </a:t>
                      </a:r>
                    </a:p>
                  </a:txBody>
                  <a:tcPr marL="5687" marR="5687" marT="5687"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GB" sz="1600" b="1" i="0" u="none" strike="noStrike" dirty="0">
                          <a:solidFill>
                            <a:srgbClr val="000000"/>
                          </a:solidFill>
                          <a:latin typeface="Times New Roman"/>
                        </a:rPr>
                        <a:t> </a:t>
                      </a:r>
                    </a:p>
                  </a:txBody>
                  <a:tcPr marL="5687" marR="5687" marT="5687"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GB" sz="1600" b="1" i="0" u="none" strike="noStrike">
                          <a:solidFill>
                            <a:srgbClr val="000000"/>
                          </a:solidFill>
                          <a:latin typeface="Times New Roman"/>
                        </a:rPr>
                        <a:t> </a:t>
                      </a:r>
                    </a:p>
                  </a:txBody>
                  <a:tcPr marL="5687" marR="5687" marT="5687"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l" fontAlgn="b"/>
                      <a:r>
                        <a:rPr lang="en-GB" sz="1600" b="1" i="0" u="none" strike="noStrike">
                          <a:latin typeface="Times New Roman"/>
                        </a:rPr>
                        <a:t> </a:t>
                      </a:r>
                    </a:p>
                  </a:txBody>
                  <a:tcPr marL="5687" marR="5687" marT="5687"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l" fontAlgn="b"/>
                      <a:r>
                        <a:rPr lang="en-GB" sz="1600" b="1" i="0" u="none" strike="noStrike">
                          <a:latin typeface="Times New Roman"/>
                        </a:rPr>
                        <a:t> </a:t>
                      </a:r>
                    </a:p>
                  </a:txBody>
                  <a:tcPr marL="5687" marR="5687" marT="5687"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l" fontAlgn="b"/>
                      <a:r>
                        <a:rPr lang="en-GB" sz="1600" b="1" i="0" u="none" strike="noStrike">
                          <a:latin typeface="Times New Roman"/>
                        </a:rPr>
                        <a:t> </a:t>
                      </a:r>
                    </a:p>
                  </a:txBody>
                  <a:tcPr marL="5687" marR="5687" marT="5687"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l" fontAlgn="b"/>
                      <a:r>
                        <a:rPr lang="en-GB" sz="1600" b="1" i="0" u="none" strike="noStrike" dirty="0">
                          <a:latin typeface="Times New Roman"/>
                        </a:rPr>
                        <a:t> </a:t>
                      </a:r>
                    </a:p>
                  </a:txBody>
                  <a:tcPr marL="5687" marR="5687" marT="5687"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r>
              <a:tr h="241301">
                <a:tc>
                  <a:txBody>
                    <a:bodyPr/>
                    <a:lstStyle/>
                    <a:p>
                      <a:pPr algn="l" fontAlgn="ctr"/>
                      <a:r>
                        <a:rPr lang="en-GB" sz="1600" b="1" i="0" u="none" strike="noStrike">
                          <a:solidFill>
                            <a:srgbClr val="000000"/>
                          </a:solidFill>
                          <a:latin typeface="Times New Roman"/>
                        </a:rPr>
                        <a:t>Micro CHP</a:t>
                      </a:r>
                    </a:p>
                  </a:txBody>
                  <a:tcPr marL="5687" marR="5687" marT="568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99"/>
                    </a:solidFill>
                  </a:tcPr>
                </a:tc>
                <a:tc>
                  <a:txBody>
                    <a:bodyPr/>
                    <a:lstStyle/>
                    <a:p>
                      <a:pPr algn="ctr" fontAlgn="ctr"/>
                      <a:r>
                        <a:rPr lang="en-GB" sz="1600" b="1" i="0" u="none" strike="noStrike">
                          <a:solidFill>
                            <a:srgbClr val="000000"/>
                          </a:solidFill>
                          <a:latin typeface="Times New Roman"/>
                        </a:rPr>
                        <a:t>2</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99"/>
                    </a:solidFill>
                  </a:tcPr>
                </a:tc>
                <a:tc>
                  <a:txBody>
                    <a:bodyPr/>
                    <a:lstStyle/>
                    <a:p>
                      <a:pPr algn="ctr" fontAlgn="ctr"/>
                      <a:r>
                        <a:rPr lang="en-GB" sz="1600" b="1" i="0" u="none" strike="noStrike">
                          <a:solidFill>
                            <a:srgbClr val="000000"/>
                          </a:solidFill>
                          <a:latin typeface="Times New Roman"/>
                        </a:rPr>
                        <a:t>0.002</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99"/>
                    </a:solidFill>
                  </a:tcPr>
                </a:tc>
                <a:tc>
                  <a:txBody>
                    <a:bodyPr/>
                    <a:lstStyle/>
                    <a:p>
                      <a:pPr algn="ctr" fontAlgn="ctr"/>
                      <a:r>
                        <a:rPr lang="en-GB" sz="1600" b="1" i="0" u="none" strike="noStrike">
                          <a:solidFill>
                            <a:srgbClr val="000000"/>
                          </a:solidFill>
                          <a:latin typeface="Times New Roman"/>
                        </a:rPr>
                        <a:t>0</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99"/>
                    </a:solidFill>
                  </a:tcPr>
                </a:tc>
                <a:tc>
                  <a:txBody>
                    <a:bodyPr/>
                    <a:lstStyle/>
                    <a:p>
                      <a:pPr algn="ctr" fontAlgn="ctr"/>
                      <a:r>
                        <a:rPr lang="en-GB" sz="1600" b="1" i="0" u="none" strike="noStrike" dirty="0">
                          <a:solidFill>
                            <a:srgbClr val="000000"/>
                          </a:solidFill>
                          <a:latin typeface="Times New Roman"/>
                        </a:rPr>
                        <a:t>0</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99"/>
                    </a:solidFill>
                  </a:tcPr>
                </a:tc>
                <a:tc>
                  <a:txBody>
                    <a:bodyPr/>
                    <a:lstStyle/>
                    <a:p>
                      <a:pPr algn="ctr" fontAlgn="ctr"/>
                      <a:r>
                        <a:rPr lang="en-GB" sz="1600" b="1" i="0" u="none" strike="noStrike">
                          <a:solidFill>
                            <a:srgbClr val="000000"/>
                          </a:solidFill>
                          <a:latin typeface="Times New Roman"/>
                        </a:rPr>
                        <a:t>0</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99"/>
                    </a:solidFill>
                  </a:tcPr>
                </a:tc>
                <a:tc>
                  <a:txBody>
                    <a:bodyPr/>
                    <a:lstStyle/>
                    <a:p>
                      <a:pPr algn="ctr" fontAlgn="ctr"/>
                      <a:r>
                        <a:rPr lang="en-GB" sz="1600" b="1" i="0" u="none" strike="noStrike">
                          <a:solidFill>
                            <a:srgbClr val="000000"/>
                          </a:solidFill>
                          <a:latin typeface="Times New Roman"/>
                        </a:rPr>
                        <a:t>0</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99"/>
                    </a:solidFill>
                  </a:tcPr>
                </a:tc>
                <a:tc>
                  <a:txBody>
                    <a:bodyPr/>
                    <a:lstStyle/>
                    <a:p>
                      <a:pPr algn="ctr" fontAlgn="ctr"/>
                      <a:r>
                        <a:rPr lang="en-GB" sz="1600" b="1" i="0" u="none" strike="noStrike">
                          <a:solidFill>
                            <a:srgbClr val="000000"/>
                          </a:solidFill>
                          <a:latin typeface="Times New Roman"/>
                        </a:rPr>
                        <a:t>2</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99"/>
                    </a:solidFill>
                  </a:tcPr>
                </a:tc>
                <a:tc>
                  <a:txBody>
                    <a:bodyPr/>
                    <a:lstStyle/>
                    <a:p>
                      <a:pPr algn="ctr" fontAlgn="ctr"/>
                      <a:r>
                        <a:rPr lang="en-GB" sz="1600" b="1" i="0" u="none" strike="noStrike" dirty="0">
                          <a:solidFill>
                            <a:srgbClr val="000000"/>
                          </a:solidFill>
                          <a:latin typeface="Times New Roman"/>
                        </a:rPr>
                        <a:t>0.002</a:t>
                      </a:r>
                    </a:p>
                  </a:txBody>
                  <a:tcPr marL="5687" marR="5687" marT="568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99"/>
                    </a:solidFill>
                  </a:tcPr>
                </a:tc>
              </a:tr>
              <a:tr h="232982">
                <a:tc>
                  <a:txBody>
                    <a:bodyPr/>
                    <a:lstStyle/>
                    <a:p>
                      <a:pPr algn="l" fontAlgn="ctr"/>
                      <a:r>
                        <a:rPr lang="en-GB" sz="1600" b="1" i="0" u="none" strike="noStrike">
                          <a:solidFill>
                            <a:schemeClr val="bg1"/>
                          </a:solidFill>
                          <a:latin typeface="Times New Roman"/>
                        </a:rPr>
                        <a:t>Photovoltaic</a:t>
                      </a:r>
                    </a:p>
                  </a:txBody>
                  <a:tcPr marL="5687" marR="5687" marT="568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600" b="1" i="0" u="none" strike="noStrike">
                          <a:solidFill>
                            <a:schemeClr val="bg1"/>
                          </a:solidFill>
                          <a:latin typeface="Times New Roman"/>
                        </a:rPr>
                        <a:t>1519</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600" b="1" i="0" u="none" strike="noStrike">
                          <a:solidFill>
                            <a:schemeClr val="bg1"/>
                          </a:solidFill>
                          <a:latin typeface="Times New Roman"/>
                        </a:rPr>
                        <a:t>4.216</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600" b="1" i="0" u="none" strike="noStrike">
                          <a:solidFill>
                            <a:schemeClr val="bg1"/>
                          </a:solidFill>
                          <a:latin typeface="Times New Roman"/>
                        </a:rPr>
                        <a:t>16</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600" b="1" i="0" u="none" strike="noStrike">
                          <a:solidFill>
                            <a:schemeClr val="bg1"/>
                          </a:solidFill>
                          <a:latin typeface="Times New Roman"/>
                        </a:rPr>
                        <a:t>0.103</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600" b="1" i="0" u="none" strike="noStrike">
                          <a:solidFill>
                            <a:schemeClr val="bg1"/>
                          </a:solidFill>
                          <a:latin typeface="Times New Roman"/>
                        </a:rPr>
                        <a:t>6</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600" b="1" i="0" u="none" strike="noStrike">
                          <a:solidFill>
                            <a:schemeClr val="bg1"/>
                          </a:solidFill>
                          <a:latin typeface="Times New Roman"/>
                        </a:rPr>
                        <a:t>0.027</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600" b="1" i="0" u="none" strike="noStrike">
                          <a:solidFill>
                            <a:schemeClr val="bg1"/>
                          </a:solidFill>
                          <a:latin typeface="Times New Roman"/>
                        </a:rPr>
                        <a:t>1541</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600" b="1" i="0" u="none" strike="noStrike" dirty="0">
                          <a:solidFill>
                            <a:schemeClr val="bg1"/>
                          </a:solidFill>
                          <a:latin typeface="Times New Roman"/>
                        </a:rPr>
                        <a:t>4.347</a:t>
                      </a:r>
                    </a:p>
                  </a:txBody>
                  <a:tcPr marL="5687" marR="5687" marT="568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32982">
                <a:tc>
                  <a:txBody>
                    <a:bodyPr/>
                    <a:lstStyle/>
                    <a:p>
                      <a:pPr algn="l" fontAlgn="ctr"/>
                      <a:r>
                        <a:rPr lang="en-GB" sz="1600" b="1" i="0" u="none" strike="noStrike">
                          <a:solidFill>
                            <a:srgbClr val="000000"/>
                          </a:solidFill>
                          <a:latin typeface="Times New Roman"/>
                        </a:rPr>
                        <a:t>Wind</a:t>
                      </a:r>
                    </a:p>
                  </a:txBody>
                  <a:tcPr marL="5687" marR="5687" marT="568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EFE14"/>
                    </a:solidFill>
                  </a:tcPr>
                </a:tc>
                <a:tc>
                  <a:txBody>
                    <a:bodyPr/>
                    <a:lstStyle/>
                    <a:p>
                      <a:pPr algn="ctr" fontAlgn="ctr"/>
                      <a:r>
                        <a:rPr lang="en-GB" sz="1600" b="1" i="0" u="none" strike="noStrike">
                          <a:solidFill>
                            <a:srgbClr val="000000"/>
                          </a:solidFill>
                          <a:latin typeface="Times New Roman"/>
                        </a:rPr>
                        <a:t>28</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EFE14"/>
                    </a:solidFill>
                  </a:tcPr>
                </a:tc>
                <a:tc>
                  <a:txBody>
                    <a:bodyPr/>
                    <a:lstStyle/>
                    <a:p>
                      <a:pPr algn="ctr" fontAlgn="ctr"/>
                      <a:r>
                        <a:rPr lang="en-GB" sz="1600" b="1" i="0" u="none" strike="noStrike">
                          <a:solidFill>
                            <a:srgbClr val="000000"/>
                          </a:solidFill>
                          <a:latin typeface="Times New Roman"/>
                        </a:rPr>
                        <a:t>0.188</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EFE14"/>
                    </a:solidFill>
                  </a:tcPr>
                </a:tc>
                <a:tc>
                  <a:txBody>
                    <a:bodyPr/>
                    <a:lstStyle/>
                    <a:p>
                      <a:pPr algn="ctr" fontAlgn="ctr"/>
                      <a:r>
                        <a:rPr lang="en-GB" sz="1600" b="1" i="0" u="none" strike="noStrike">
                          <a:solidFill>
                            <a:srgbClr val="000000"/>
                          </a:solidFill>
                          <a:latin typeface="Times New Roman"/>
                        </a:rPr>
                        <a:t>2</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EFE14"/>
                    </a:solidFill>
                  </a:tcPr>
                </a:tc>
                <a:tc>
                  <a:txBody>
                    <a:bodyPr/>
                    <a:lstStyle/>
                    <a:p>
                      <a:pPr algn="ctr" fontAlgn="ctr"/>
                      <a:r>
                        <a:rPr lang="en-GB" sz="1600" b="1" i="0" u="none" strike="noStrike" dirty="0">
                          <a:solidFill>
                            <a:srgbClr val="000000"/>
                          </a:solidFill>
                          <a:latin typeface="Times New Roman"/>
                        </a:rPr>
                        <a:t>0.01</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EFE14"/>
                    </a:solidFill>
                  </a:tcPr>
                </a:tc>
                <a:tc>
                  <a:txBody>
                    <a:bodyPr/>
                    <a:lstStyle/>
                    <a:p>
                      <a:pPr algn="ctr" fontAlgn="ctr"/>
                      <a:r>
                        <a:rPr lang="en-GB" sz="1600" b="1" i="0" u="none" strike="noStrike">
                          <a:solidFill>
                            <a:srgbClr val="000000"/>
                          </a:solidFill>
                          <a:latin typeface="Times New Roman"/>
                        </a:rPr>
                        <a:t>1</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EFE14"/>
                    </a:solidFill>
                  </a:tcPr>
                </a:tc>
                <a:tc>
                  <a:txBody>
                    <a:bodyPr/>
                    <a:lstStyle/>
                    <a:p>
                      <a:pPr algn="ctr" fontAlgn="ctr"/>
                      <a:r>
                        <a:rPr lang="en-GB" sz="1600" b="1" i="0" u="none" strike="noStrike">
                          <a:solidFill>
                            <a:srgbClr val="000000"/>
                          </a:solidFill>
                          <a:latin typeface="Times New Roman"/>
                        </a:rPr>
                        <a:t>0.006</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EFE14"/>
                    </a:solidFill>
                  </a:tcPr>
                </a:tc>
                <a:tc>
                  <a:txBody>
                    <a:bodyPr/>
                    <a:lstStyle/>
                    <a:p>
                      <a:pPr algn="ctr" fontAlgn="ctr"/>
                      <a:r>
                        <a:rPr lang="en-GB" sz="1600" b="1" i="0" u="none" strike="noStrike">
                          <a:solidFill>
                            <a:srgbClr val="000000"/>
                          </a:solidFill>
                          <a:latin typeface="Times New Roman"/>
                        </a:rPr>
                        <a:t>31</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EFE14"/>
                    </a:solidFill>
                  </a:tcPr>
                </a:tc>
                <a:tc>
                  <a:txBody>
                    <a:bodyPr/>
                    <a:lstStyle/>
                    <a:p>
                      <a:pPr algn="ctr" fontAlgn="ctr"/>
                      <a:r>
                        <a:rPr lang="en-GB" sz="1600" b="1" i="0" u="none" strike="noStrike" dirty="0">
                          <a:solidFill>
                            <a:srgbClr val="000000"/>
                          </a:solidFill>
                          <a:latin typeface="Times New Roman"/>
                        </a:rPr>
                        <a:t>0.204</a:t>
                      </a:r>
                    </a:p>
                  </a:txBody>
                  <a:tcPr marL="5687" marR="5687" marT="568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EFE14"/>
                    </a:solidFill>
                  </a:tcPr>
                </a:tc>
              </a:tr>
              <a:tr h="457642">
                <a:tc>
                  <a:txBody>
                    <a:bodyPr/>
                    <a:lstStyle/>
                    <a:p>
                      <a:pPr algn="l" fontAlgn="ctr"/>
                      <a:r>
                        <a:rPr lang="en-GB" sz="1600" b="1" i="0" u="none" strike="noStrike" dirty="0">
                          <a:solidFill>
                            <a:srgbClr val="0000CC"/>
                          </a:solidFill>
                          <a:latin typeface="Times New Roman"/>
                        </a:rPr>
                        <a:t>Total Installed Capacity (MW)</a:t>
                      </a:r>
                    </a:p>
                  </a:txBody>
                  <a:tcPr marL="5687" marR="5687" marT="568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600" b="1" i="0" u="none" strike="noStrike">
                          <a:solidFill>
                            <a:srgbClr val="0000CC"/>
                          </a:solidFill>
                          <a:latin typeface="Times New Roman"/>
                        </a:rPr>
                        <a:t> </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CC"/>
                          </a:solidFill>
                          <a:latin typeface="Times New Roman"/>
                        </a:rPr>
                        <a:t>4.406</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CC"/>
                          </a:solidFill>
                          <a:latin typeface="Times New Roman"/>
                        </a:rPr>
                        <a:t>0</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0000CC"/>
                          </a:solidFill>
                          <a:latin typeface="Times New Roman"/>
                        </a:rPr>
                        <a:t>0.113</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600" b="1" i="0" u="none" strike="noStrike" dirty="0">
                          <a:solidFill>
                            <a:srgbClr val="0000CC"/>
                          </a:solidFill>
                          <a:latin typeface="Times New Roman"/>
                        </a:rPr>
                        <a:t> </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CC"/>
                          </a:solidFill>
                          <a:latin typeface="Times New Roman"/>
                        </a:rPr>
                        <a:t>0.033</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600" b="1" i="0" u="none" strike="noStrike">
                          <a:solidFill>
                            <a:srgbClr val="0000CC"/>
                          </a:solidFill>
                          <a:latin typeface="Times New Roman"/>
                        </a:rPr>
                        <a:t> </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0000CC"/>
                          </a:solidFill>
                          <a:latin typeface="Times New Roman"/>
                        </a:rPr>
                        <a:t>4.552</a:t>
                      </a:r>
                    </a:p>
                  </a:txBody>
                  <a:tcPr marL="5687" marR="5687" marT="568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439">
                <a:tc>
                  <a:txBody>
                    <a:bodyPr/>
                    <a:lstStyle/>
                    <a:p>
                      <a:pPr algn="l" fontAlgn="ctr"/>
                      <a:r>
                        <a:rPr lang="en-GB" sz="1600" b="1" i="0" u="none" strike="noStrike">
                          <a:solidFill>
                            <a:srgbClr val="FF0000"/>
                          </a:solidFill>
                          <a:latin typeface="Times New Roman"/>
                        </a:rPr>
                        <a:t>Total Installations</a:t>
                      </a:r>
                    </a:p>
                  </a:txBody>
                  <a:tcPr marL="5687" marR="5687" marT="568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FF0000"/>
                          </a:solidFill>
                          <a:latin typeface="Times New Roman"/>
                        </a:rPr>
                        <a:t>1549</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GB" sz="1600" b="1" i="0" u="none" strike="noStrike">
                          <a:solidFill>
                            <a:srgbClr val="FF0000"/>
                          </a:solidFill>
                          <a:latin typeface="Times New Roman"/>
                        </a:rPr>
                        <a:t> </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FF0000"/>
                          </a:solidFill>
                          <a:latin typeface="Times New Roman"/>
                        </a:rPr>
                        <a:t>18</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endParaRPr lang="en-GB" sz="1600" b="1" i="0" u="none" strike="noStrike" dirty="0">
                        <a:solidFill>
                          <a:srgbClr val="FF0000"/>
                        </a:solidFill>
                        <a:latin typeface="Times New Roman"/>
                      </a:endParaRP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FF0000"/>
                          </a:solidFill>
                          <a:latin typeface="Times New Roman"/>
                        </a:rPr>
                        <a:t>7</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GB" sz="1600" b="1" i="0" u="none" strike="noStrike" dirty="0">
                          <a:solidFill>
                            <a:srgbClr val="FF0000"/>
                          </a:solidFill>
                          <a:latin typeface="Times New Roman"/>
                        </a:rPr>
                        <a:t> </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FF0000"/>
                          </a:solidFill>
                          <a:latin typeface="Times New Roman"/>
                        </a:rPr>
                        <a:t>1574</a:t>
                      </a:r>
                    </a:p>
                  </a:txBody>
                  <a:tcPr marL="5687" marR="5687" marT="5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GB" sz="1600" b="1" i="0" u="none" strike="noStrike" dirty="0">
                          <a:solidFill>
                            <a:srgbClr val="000000"/>
                          </a:solidFill>
                          <a:latin typeface="Times New Roman"/>
                        </a:rPr>
                        <a:t> </a:t>
                      </a:r>
                    </a:p>
                  </a:txBody>
                  <a:tcPr marL="5687" marR="5687" marT="568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Title 1"/>
          <p:cNvSpPr txBox="1">
            <a:spLocks/>
          </p:cNvSpPr>
          <p:nvPr/>
        </p:nvSpPr>
        <p:spPr>
          <a:xfrm>
            <a:off x="0" y="0"/>
            <a:ext cx="9144000" cy="509588"/>
          </a:xfrm>
          <a:prstGeom prst="rect">
            <a:avLst/>
          </a:prstGeom>
          <a:solidFill>
            <a:srgbClr val="FF0000"/>
          </a:solidFill>
        </p:spPr>
        <p:txBody>
          <a:bodyPr/>
          <a:lstStyle/>
          <a:p>
            <a:pPr algn="ctr" eaLnBrk="0" hangingPunct="0">
              <a:defRPr/>
            </a:pPr>
            <a:r>
              <a:rPr lang="en-GB" sz="2800" b="1" dirty="0">
                <a:solidFill>
                  <a:schemeClr val="bg1"/>
                </a:solidFill>
                <a:latin typeface="Times New Roman" pitchFamily="18" charset="0"/>
                <a:ea typeface="+mj-ea"/>
                <a:cs typeface="Times New Roman" pitchFamily="18" charset="0"/>
              </a:rPr>
              <a:t>Installations under Feed In Tariff Scheme ( to 28/09/2011)</a:t>
            </a:r>
          </a:p>
        </p:txBody>
      </p:sp>
      <p:sp>
        <p:nvSpPr>
          <p:cNvPr id="5" name="TextBox 4"/>
          <p:cNvSpPr txBox="1">
            <a:spLocks noChangeArrowheads="1"/>
          </p:cNvSpPr>
          <p:nvPr/>
        </p:nvSpPr>
        <p:spPr bwMode="auto">
          <a:xfrm>
            <a:off x="219075" y="6032500"/>
            <a:ext cx="8734425" cy="708025"/>
          </a:xfrm>
          <a:prstGeom prst="rect">
            <a:avLst/>
          </a:prstGeom>
          <a:noFill/>
          <a:ln w="9525">
            <a:noFill/>
            <a:miter lim="800000"/>
            <a:headEnd/>
            <a:tailEnd/>
          </a:ln>
        </p:spPr>
        <p:txBody>
          <a:bodyPr lIns="0" rIns="0">
            <a:spAutoFit/>
          </a:bodyPr>
          <a:lstStyle/>
          <a:p>
            <a:r>
              <a:rPr lang="en-GB" sz="2000" b="1">
                <a:latin typeface="Times New Roman" pitchFamily="18" charset="0"/>
                <a:cs typeface="Times New Roman" pitchFamily="18" charset="0"/>
              </a:rPr>
              <a:t>The annual output from all schemes installed is ~ 7.5 GWh – the same output as 1.2 modern 3 MW wind turbines such as those at Kessingland.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23528" y="476672"/>
          <a:ext cx="8208911" cy="3900968"/>
        </p:xfrm>
        <a:graphic>
          <a:graphicData uri="http://schemas.openxmlformats.org/drawingml/2006/table">
            <a:tbl>
              <a:tblPr/>
              <a:tblGrid>
                <a:gridCol w="1901010"/>
                <a:gridCol w="1987421"/>
                <a:gridCol w="1468963"/>
                <a:gridCol w="1339349"/>
                <a:gridCol w="1512168"/>
              </a:tblGrid>
              <a:tr h="504056">
                <a:tc>
                  <a:txBody>
                    <a:bodyPr/>
                    <a:lstStyle/>
                    <a:p>
                      <a:pPr>
                        <a:lnSpc>
                          <a:spcPct val="115000"/>
                        </a:lnSpc>
                        <a:spcAft>
                          <a:spcPts val="0"/>
                        </a:spcAft>
                      </a:pPr>
                      <a:r>
                        <a:rPr lang="en-GB" sz="1600" b="1" dirty="0">
                          <a:solidFill>
                            <a:srgbClr val="000000"/>
                          </a:solidFill>
                          <a:latin typeface="Times New Roman" pitchFamily="18" charset="0"/>
                          <a:ea typeface="Calibri"/>
                          <a:cs typeface="Times New Roman" pitchFamily="18" charset="0"/>
                        </a:rPr>
                        <a:t>Tariff name </a:t>
                      </a:r>
                    </a:p>
                  </a:txBody>
                  <a:tcPr marL="64736" marR="6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99"/>
                    </a:solidFill>
                  </a:tcPr>
                </a:tc>
                <a:tc>
                  <a:txBody>
                    <a:bodyPr/>
                    <a:lstStyle/>
                    <a:p>
                      <a:pPr>
                        <a:lnSpc>
                          <a:spcPct val="100000"/>
                        </a:lnSpc>
                        <a:spcAft>
                          <a:spcPts val="0"/>
                        </a:spcAft>
                      </a:pPr>
                      <a:r>
                        <a:rPr lang="en-GB" sz="1600" b="1" dirty="0">
                          <a:solidFill>
                            <a:srgbClr val="000000"/>
                          </a:solidFill>
                          <a:latin typeface="Times New Roman" pitchFamily="18" charset="0"/>
                          <a:ea typeface="Calibri"/>
                          <a:cs typeface="Times New Roman" pitchFamily="18" charset="0"/>
                        </a:rPr>
                        <a:t>Eligible technology </a:t>
                      </a:r>
                    </a:p>
                  </a:txBody>
                  <a:tcPr marL="64736" marR="6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99"/>
                    </a:solidFill>
                  </a:tcPr>
                </a:tc>
                <a:tc>
                  <a:txBody>
                    <a:bodyPr/>
                    <a:lstStyle/>
                    <a:p>
                      <a:pPr algn="ctr">
                        <a:lnSpc>
                          <a:spcPct val="100000"/>
                        </a:lnSpc>
                        <a:spcAft>
                          <a:spcPts val="0"/>
                        </a:spcAft>
                      </a:pPr>
                      <a:r>
                        <a:rPr lang="en-GB" sz="1600" b="1" dirty="0">
                          <a:solidFill>
                            <a:srgbClr val="000000"/>
                          </a:solidFill>
                          <a:latin typeface="Times New Roman" pitchFamily="18" charset="0"/>
                          <a:ea typeface="Calibri"/>
                          <a:cs typeface="Times New Roman" pitchFamily="18" charset="0"/>
                        </a:rPr>
                        <a:t>Eligible sizes </a:t>
                      </a: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99"/>
                    </a:solidFill>
                  </a:tcPr>
                </a:tc>
                <a:tc>
                  <a:txBody>
                    <a:bodyPr/>
                    <a:lstStyle/>
                    <a:p>
                      <a:pPr algn="ctr">
                        <a:lnSpc>
                          <a:spcPct val="100000"/>
                        </a:lnSpc>
                        <a:spcAft>
                          <a:spcPts val="0"/>
                        </a:spcAft>
                      </a:pPr>
                      <a:r>
                        <a:rPr lang="en-GB" sz="1600" b="1" dirty="0">
                          <a:solidFill>
                            <a:srgbClr val="000000"/>
                          </a:solidFill>
                          <a:latin typeface="Times New Roman" pitchFamily="18" charset="0"/>
                          <a:ea typeface="Calibri"/>
                          <a:cs typeface="Times New Roman" pitchFamily="18" charset="0"/>
                        </a:rPr>
                        <a:t>Tariff rate </a:t>
                      </a:r>
                      <a:endParaRPr lang="en-GB" sz="1600" b="1" dirty="0" smtClean="0">
                        <a:solidFill>
                          <a:srgbClr val="000000"/>
                        </a:solidFill>
                        <a:latin typeface="Times New Roman" pitchFamily="18" charset="0"/>
                        <a:ea typeface="Calibri"/>
                        <a:cs typeface="Times New Roman" pitchFamily="18" charset="0"/>
                      </a:endParaRPr>
                    </a:p>
                    <a:p>
                      <a:pPr algn="ctr">
                        <a:lnSpc>
                          <a:spcPct val="100000"/>
                        </a:lnSpc>
                        <a:spcAft>
                          <a:spcPts val="0"/>
                        </a:spcAft>
                      </a:pPr>
                      <a:r>
                        <a:rPr lang="en-GB" sz="1600" b="1" dirty="0" smtClean="0">
                          <a:solidFill>
                            <a:srgbClr val="000000"/>
                          </a:solidFill>
                          <a:latin typeface="Times New Roman" pitchFamily="18" charset="0"/>
                          <a:ea typeface="Calibri"/>
                          <a:cs typeface="Times New Roman" pitchFamily="18" charset="0"/>
                        </a:rPr>
                        <a:t>(</a:t>
                      </a:r>
                      <a:r>
                        <a:rPr lang="en-GB" sz="1600" b="1" dirty="0">
                          <a:solidFill>
                            <a:srgbClr val="000000"/>
                          </a:solidFill>
                          <a:latin typeface="Times New Roman" pitchFamily="18" charset="0"/>
                          <a:ea typeface="Calibri"/>
                          <a:cs typeface="Times New Roman" pitchFamily="18" charset="0"/>
                        </a:rPr>
                        <a:t>pence/ </a:t>
                      </a:r>
                      <a:r>
                        <a:rPr lang="en-GB" sz="1600" b="1" dirty="0" smtClean="0">
                          <a:solidFill>
                            <a:srgbClr val="000000"/>
                          </a:solidFill>
                          <a:latin typeface="Times New Roman" pitchFamily="18" charset="0"/>
                          <a:ea typeface="Calibri"/>
                          <a:cs typeface="Times New Roman" pitchFamily="18" charset="0"/>
                        </a:rPr>
                        <a:t>kWh</a:t>
                      </a:r>
                      <a:r>
                        <a:rPr lang="en-GB" sz="1600" b="1" dirty="0">
                          <a:solidFill>
                            <a:srgbClr val="000000"/>
                          </a:solidFill>
                          <a:latin typeface="Times New Roman" pitchFamily="18" charset="0"/>
                          <a:ea typeface="Calibri"/>
                          <a:cs typeface="Times New Roman" pitchFamily="18" charset="0"/>
                        </a:rPr>
                        <a:t>) </a:t>
                      </a:r>
                    </a:p>
                  </a:txBody>
                  <a:tcPr marL="64736" marR="6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99"/>
                    </a:solidFill>
                  </a:tcPr>
                </a:tc>
                <a:tc>
                  <a:txBody>
                    <a:bodyPr/>
                    <a:lstStyle/>
                    <a:p>
                      <a:pPr algn="ctr">
                        <a:lnSpc>
                          <a:spcPct val="100000"/>
                        </a:lnSpc>
                        <a:spcAft>
                          <a:spcPts val="0"/>
                        </a:spcAft>
                      </a:pPr>
                      <a:r>
                        <a:rPr lang="en-GB" sz="1600" b="1" dirty="0">
                          <a:solidFill>
                            <a:srgbClr val="000000"/>
                          </a:solidFill>
                          <a:latin typeface="Times New Roman" pitchFamily="18" charset="0"/>
                          <a:ea typeface="Calibri"/>
                          <a:cs typeface="Times New Roman" pitchFamily="18" charset="0"/>
                        </a:rPr>
                        <a:t>Tariff duration </a:t>
                      </a:r>
                      <a:r>
                        <a:rPr lang="en-GB" sz="1600" b="1" dirty="0" smtClean="0">
                          <a:solidFill>
                            <a:srgbClr val="000000"/>
                          </a:solidFill>
                          <a:latin typeface="Times New Roman" pitchFamily="18" charset="0"/>
                          <a:ea typeface="Calibri"/>
                          <a:cs typeface="Times New Roman" pitchFamily="18" charset="0"/>
                        </a:rPr>
                        <a:t>(Years</a:t>
                      </a:r>
                      <a:r>
                        <a:rPr lang="en-GB" sz="1600" b="1" dirty="0">
                          <a:solidFill>
                            <a:srgbClr val="000000"/>
                          </a:solidFill>
                          <a:latin typeface="Times New Roman" pitchFamily="18" charset="0"/>
                          <a:ea typeface="Calibri"/>
                          <a:cs typeface="Times New Roman" pitchFamily="18" charset="0"/>
                        </a:rPr>
                        <a:t>) </a:t>
                      </a:r>
                    </a:p>
                  </a:txBody>
                  <a:tcPr marL="64736" marR="6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99"/>
                    </a:solidFill>
                  </a:tcPr>
                </a:tc>
              </a:tr>
              <a:tr h="288032">
                <a:tc rowSpan="2">
                  <a:txBody>
                    <a:bodyPr/>
                    <a:lstStyle/>
                    <a:p>
                      <a:pPr>
                        <a:lnSpc>
                          <a:spcPct val="115000"/>
                        </a:lnSpc>
                        <a:spcAft>
                          <a:spcPts val="0"/>
                        </a:spcAft>
                      </a:pPr>
                      <a:r>
                        <a:rPr lang="en-GB" sz="1600" b="1" dirty="0">
                          <a:solidFill>
                            <a:srgbClr val="000000"/>
                          </a:solidFill>
                          <a:latin typeface="Times New Roman" pitchFamily="18" charset="0"/>
                          <a:ea typeface="Calibri"/>
                          <a:cs typeface="Times New Roman" pitchFamily="18" charset="0"/>
                        </a:rPr>
                        <a:t>Small biomass </a:t>
                      </a:r>
                    </a:p>
                  </a:txBody>
                  <a:tcPr marL="64736" marR="6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rowSpan="6">
                  <a:txBody>
                    <a:bodyPr/>
                    <a:lstStyle/>
                    <a:p>
                      <a:pPr>
                        <a:lnSpc>
                          <a:spcPct val="115000"/>
                        </a:lnSpc>
                        <a:spcAft>
                          <a:spcPts val="0"/>
                        </a:spcAft>
                      </a:pPr>
                      <a:endParaRPr lang="en-GB" sz="1600" b="1" dirty="0">
                        <a:solidFill>
                          <a:srgbClr val="000000"/>
                        </a:solidFill>
                        <a:latin typeface="Times New Roman" pitchFamily="18" charset="0"/>
                        <a:ea typeface="Calibri"/>
                        <a:cs typeface="Times New Roman" pitchFamily="18" charset="0"/>
                      </a:endParaRPr>
                    </a:p>
                    <a:p>
                      <a:pPr>
                        <a:lnSpc>
                          <a:spcPct val="115000"/>
                        </a:lnSpc>
                        <a:spcAft>
                          <a:spcPts val="0"/>
                        </a:spcAft>
                      </a:pPr>
                      <a:r>
                        <a:rPr lang="en-GB" sz="1600" b="1" dirty="0">
                          <a:solidFill>
                            <a:srgbClr val="000000"/>
                          </a:solidFill>
                          <a:latin typeface="Times New Roman" pitchFamily="18" charset="0"/>
                          <a:ea typeface="Calibri"/>
                          <a:cs typeface="Times New Roman" pitchFamily="18" charset="0"/>
                        </a:rPr>
                        <a:t>Solid biomass; Municipal Solid Waste (incl. CHP) </a:t>
                      </a:r>
                    </a:p>
                  </a:txBody>
                  <a:tcPr marL="64736" marR="6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rowSpan="2">
                  <a:txBody>
                    <a:bodyPr/>
                    <a:lstStyle/>
                    <a:p>
                      <a:pPr algn="ctr">
                        <a:lnSpc>
                          <a:spcPct val="115000"/>
                        </a:lnSpc>
                        <a:spcAft>
                          <a:spcPts val="0"/>
                        </a:spcAft>
                      </a:pPr>
                      <a:r>
                        <a:rPr lang="en-GB" sz="1600" b="1" dirty="0" smtClean="0">
                          <a:solidFill>
                            <a:srgbClr val="000000"/>
                          </a:solidFill>
                          <a:latin typeface="Times New Roman" pitchFamily="18" charset="0"/>
                          <a:ea typeface="Calibri"/>
                          <a:cs typeface="Times New Roman" pitchFamily="18" charset="0"/>
                        </a:rPr>
                        <a:t>&lt; </a:t>
                      </a:r>
                      <a:r>
                        <a:rPr lang="en-GB" sz="1600" b="1" dirty="0">
                          <a:solidFill>
                            <a:srgbClr val="000000"/>
                          </a:solidFill>
                          <a:latin typeface="Times New Roman" pitchFamily="18" charset="0"/>
                          <a:ea typeface="Calibri"/>
                          <a:cs typeface="Times New Roman" pitchFamily="18" charset="0"/>
                        </a:rPr>
                        <a:t>200 </a:t>
                      </a:r>
                      <a:r>
                        <a:rPr lang="en-GB" sz="1600" b="1" dirty="0" err="1">
                          <a:solidFill>
                            <a:srgbClr val="000000"/>
                          </a:solidFill>
                          <a:latin typeface="Times New Roman" pitchFamily="18" charset="0"/>
                          <a:ea typeface="Calibri"/>
                          <a:cs typeface="Times New Roman" pitchFamily="18" charset="0"/>
                        </a:rPr>
                        <a:t>kWth</a:t>
                      </a:r>
                      <a:r>
                        <a:rPr lang="en-GB" sz="1600" b="1" dirty="0">
                          <a:solidFill>
                            <a:srgbClr val="000000"/>
                          </a:solidFill>
                          <a:latin typeface="Times New Roman" pitchFamily="18" charset="0"/>
                          <a:ea typeface="Calibri"/>
                          <a:cs typeface="Times New Roman" pitchFamily="18" charset="0"/>
                        </a:rPr>
                        <a:t> </a:t>
                      </a: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nSpc>
                          <a:spcPct val="100000"/>
                        </a:lnSpc>
                        <a:spcBef>
                          <a:spcPts val="600"/>
                        </a:spcBef>
                        <a:spcAft>
                          <a:spcPts val="0"/>
                        </a:spcAft>
                      </a:pPr>
                      <a:r>
                        <a:rPr lang="en-GB" sz="1800" b="1" dirty="0">
                          <a:solidFill>
                            <a:srgbClr val="000000"/>
                          </a:solidFill>
                          <a:latin typeface="Times New Roman" pitchFamily="18" charset="0"/>
                          <a:ea typeface="Calibri"/>
                          <a:cs typeface="Times New Roman" pitchFamily="18" charset="0"/>
                        </a:rPr>
                        <a:t>Tier 1: 7.6 </a:t>
                      </a:r>
                    </a:p>
                  </a:txBody>
                  <a:tcPr marL="64736" marR="6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rowSpan="6">
                  <a:txBody>
                    <a:bodyPr/>
                    <a:lstStyle/>
                    <a:p>
                      <a:pPr algn="ctr">
                        <a:lnSpc>
                          <a:spcPct val="115000"/>
                        </a:lnSpc>
                        <a:spcAft>
                          <a:spcPts val="0"/>
                        </a:spcAft>
                      </a:pPr>
                      <a:endParaRPr lang="en-GB" sz="1800" b="1">
                        <a:solidFill>
                          <a:srgbClr val="000000"/>
                        </a:solidFill>
                        <a:latin typeface="Times New Roman" pitchFamily="18" charset="0"/>
                        <a:ea typeface="Calibri"/>
                        <a:cs typeface="Times New Roman" pitchFamily="18" charset="0"/>
                      </a:endParaRPr>
                    </a:p>
                    <a:p>
                      <a:pPr algn="ctr">
                        <a:lnSpc>
                          <a:spcPct val="115000"/>
                        </a:lnSpc>
                        <a:spcAft>
                          <a:spcPts val="0"/>
                        </a:spcAft>
                      </a:pPr>
                      <a:r>
                        <a:rPr lang="en-GB" sz="1800" b="1">
                          <a:solidFill>
                            <a:srgbClr val="000000"/>
                          </a:solidFill>
                          <a:latin typeface="Times New Roman" pitchFamily="18" charset="0"/>
                          <a:ea typeface="Calibri"/>
                          <a:cs typeface="Times New Roman" pitchFamily="18" charset="0"/>
                        </a:rPr>
                        <a:t>20</a:t>
                      </a:r>
                    </a:p>
                  </a:txBody>
                  <a:tcPr marL="64736" marR="6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r>
              <a:tr h="208456">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nSpc>
                          <a:spcPct val="100000"/>
                        </a:lnSpc>
                        <a:spcBef>
                          <a:spcPts val="600"/>
                        </a:spcBef>
                        <a:spcAft>
                          <a:spcPts val="0"/>
                        </a:spcAft>
                      </a:pPr>
                      <a:r>
                        <a:rPr lang="en-GB" sz="1800" b="1" dirty="0">
                          <a:solidFill>
                            <a:srgbClr val="000000"/>
                          </a:solidFill>
                          <a:latin typeface="Times New Roman" pitchFamily="18" charset="0"/>
                          <a:ea typeface="Calibri"/>
                          <a:cs typeface="Times New Roman" pitchFamily="18" charset="0"/>
                        </a:rPr>
                        <a:t>Tier 2: 1.9</a:t>
                      </a:r>
                    </a:p>
                  </a:txBody>
                  <a:tcPr marL="64736" marR="6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vMerge="1">
                  <a:txBody>
                    <a:bodyPr/>
                    <a:lstStyle/>
                    <a:p>
                      <a:endParaRPr lang="en-GB"/>
                    </a:p>
                  </a:txBody>
                  <a:tcPr/>
                </a:tc>
              </a:tr>
              <a:tr h="227269">
                <a:tc rowSpan="3">
                  <a:txBody>
                    <a:bodyPr/>
                    <a:lstStyle/>
                    <a:p>
                      <a:pPr>
                        <a:lnSpc>
                          <a:spcPct val="115000"/>
                        </a:lnSpc>
                        <a:spcAft>
                          <a:spcPts val="0"/>
                        </a:spcAft>
                      </a:pPr>
                      <a:r>
                        <a:rPr lang="en-GB" sz="1600" b="1" dirty="0">
                          <a:solidFill>
                            <a:srgbClr val="000000"/>
                          </a:solidFill>
                          <a:latin typeface="Times New Roman" pitchFamily="18" charset="0"/>
                          <a:ea typeface="Calibri"/>
                          <a:cs typeface="Times New Roman" pitchFamily="18" charset="0"/>
                        </a:rPr>
                        <a:t>Medium biomass </a:t>
                      </a:r>
                    </a:p>
                  </a:txBody>
                  <a:tcPr marL="64736" marR="6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vMerge="1">
                  <a:txBody>
                    <a:bodyPr/>
                    <a:lstStyle/>
                    <a:p>
                      <a:endParaRPr lang="en-GB"/>
                    </a:p>
                  </a:txBody>
                  <a:tcPr/>
                </a:tc>
                <a:tc rowSpan="2">
                  <a:txBody>
                    <a:bodyPr/>
                    <a:lstStyle/>
                    <a:p>
                      <a:pPr algn="ctr">
                        <a:lnSpc>
                          <a:spcPct val="115000"/>
                        </a:lnSpc>
                        <a:spcAft>
                          <a:spcPts val="0"/>
                        </a:spcAft>
                      </a:pPr>
                      <a:r>
                        <a:rPr lang="en-GB" sz="1600" b="1" dirty="0" smtClean="0">
                          <a:solidFill>
                            <a:srgbClr val="000000"/>
                          </a:solidFill>
                          <a:latin typeface="Times New Roman" pitchFamily="18" charset="0"/>
                          <a:ea typeface="Calibri"/>
                          <a:cs typeface="Times New Roman" pitchFamily="18" charset="0"/>
                        </a:rPr>
                        <a:t>200 </a:t>
                      </a:r>
                      <a:r>
                        <a:rPr lang="en-GB" sz="1600" b="1" dirty="0" err="1">
                          <a:solidFill>
                            <a:srgbClr val="000000"/>
                          </a:solidFill>
                          <a:latin typeface="Times New Roman" pitchFamily="18" charset="0"/>
                          <a:ea typeface="Calibri"/>
                          <a:cs typeface="Times New Roman" pitchFamily="18" charset="0"/>
                        </a:rPr>
                        <a:t>kWth</a:t>
                      </a:r>
                      <a:r>
                        <a:rPr lang="en-GB" sz="1600" b="1" dirty="0">
                          <a:solidFill>
                            <a:srgbClr val="000000"/>
                          </a:solidFill>
                          <a:latin typeface="Times New Roman" pitchFamily="18" charset="0"/>
                          <a:ea typeface="Calibri"/>
                          <a:cs typeface="Times New Roman" pitchFamily="18" charset="0"/>
                        </a:rPr>
                        <a:t> to  1,000 </a:t>
                      </a:r>
                      <a:r>
                        <a:rPr lang="en-GB" sz="1600" b="1" dirty="0" err="1">
                          <a:solidFill>
                            <a:srgbClr val="000000"/>
                          </a:solidFill>
                          <a:latin typeface="Times New Roman" pitchFamily="18" charset="0"/>
                          <a:ea typeface="Calibri"/>
                          <a:cs typeface="Times New Roman" pitchFamily="18" charset="0"/>
                        </a:rPr>
                        <a:t>kWth</a:t>
                      </a:r>
                      <a:endParaRPr lang="en-GB" sz="1600" b="1" dirty="0">
                        <a:solidFill>
                          <a:srgbClr val="000000"/>
                        </a:solidFill>
                        <a:latin typeface="Times New Roman" pitchFamily="18" charset="0"/>
                        <a:ea typeface="Calibri"/>
                        <a:cs typeface="Times New Roman" pitchFamily="18" charset="0"/>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nSpc>
                          <a:spcPct val="100000"/>
                        </a:lnSpc>
                        <a:spcBef>
                          <a:spcPts val="600"/>
                        </a:spcBef>
                        <a:spcAft>
                          <a:spcPts val="0"/>
                        </a:spcAft>
                      </a:pPr>
                      <a:r>
                        <a:rPr lang="en-GB" sz="1800" b="1" dirty="0">
                          <a:solidFill>
                            <a:srgbClr val="000000"/>
                          </a:solidFill>
                          <a:latin typeface="Times New Roman" pitchFamily="18" charset="0"/>
                          <a:ea typeface="Calibri"/>
                          <a:cs typeface="Times New Roman" pitchFamily="18" charset="0"/>
                        </a:rPr>
                        <a:t>Tier 1: 4.7 </a:t>
                      </a:r>
                    </a:p>
                  </a:txBody>
                  <a:tcPr marL="64736" marR="6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vMerge="1">
                  <a:txBody>
                    <a:bodyPr/>
                    <a:lstStyle/>
                    <a:p>
                      <a:endParaRPr lang="en-GB"/>
                    </a:p>
                  </a:txBody>
                  <a:tcPr/>
                </a:tc>
              </a:tr>
              <a:tr h="256708">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nSpc>
                          <a:spcPct val="100000"/>
                        </a:lnSpc>
                        <a:spcBef>
                          <a:spcPts val="600"/>
                        </a:spcBef>
                        <a:spcAft>
                          <a:spcPts val="0"/>
                        </a:spcAft>
                      </a:pPr>
                      <a:r>
                        <a:rPr lang="en-GB" sz="1800" b="1" dirty="0">
                          <a:solidFill>
                            <a:srgbClr val="000000"/>
                          </a:solidFill>
                          <a:latin typeface="Times New Roman" pitchFamily="18" charset="0"/>
                          <a:ea typeface="Calibri"/>
                          <a:cs typeface="Times New Roman" pitchFamily="18" charset="0"/>
                        </a:rPr>
                        <a:t>Tier 2: 1.9</a:t>
                      </a:r>
                    </a:p>
                  </a:txBody>
                  <a:tcPr marL="64736" marR="6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vMerge="1">
                  <a:txBody>
                    <a:bodyPr/>
                    <a:lstStyle/>
                    <a:p>
                      <a:endParaRPr lang="en-GB"/>
                    </a:p>
                  </a:txBody>
                  <a:tcPr/>
                </a:tc>
              </a:tr>
              <a:tr h="0">
                <a:tc vMerge="1">
                  <a:txBody>
                    <a:bodyPr/>
                    <a:lstStyle/>
                    <a:p>
                      <a:endParaRPr lang="en-GB"/>
                    </a:p>
                  </a:txBody>
                  <a:tcPr/>
                </a:tc>
                <a:tc vMerge="1">
                  <a:txBody>
                    <a:bodyPr/>
                    <a:lstStyle/>
                    <a:p>
                      <a:endParaRPr lang="en-GB"/>
                    </a:p>
                  </a:txBody>
                  <a:tcPr/>
                </a:tc>
                <a:tc rowSpan="2">
                  <a:txBody>
                    <a:bodyPr/>
                    <a:lstStyle/>
                    <a:p>
                      <a:pPr algn="ctr">
                        <a:lnSpc>
                          <a:spcPct val="115000"/>
                        </a:lnSpc>
                        <a:spcBef>
                          <a:spcPts val="300"/>
                        </a:spcBef>
                        <a:spcAft>
                          <a:spcPts val="600"/>
                        </a:spcAft>
                      </a:pPr>
                      <a:r>
                        <a:rPr lang="en-GB" sz="1600" b="1" dirty="0">
                          <a:solidFill>
                            <a:srgbClr val="000000"/>
                          </a:solidFill>
                          <a:latin typeface="Times New Roman" pitchFamily="18" charset="0"/>
                          <a:ea typeface="Calibri"/>
                          <a:cs typeface="Times New Roman" pitchFamily="18" charset="0"/>
                        </a:rPr>
                        <a:t>&gt;1,000 </a:t>
                      </a:r>
                      <a:r>
                        <a:rPr lang="en-GB" sz="1600" b="1" dirty="0" err="1">
                          <a:solidFill>
                            <a:srgbClr val="000000"/>
                          </a:solidFill>
                          <a:latin typeface="Times New Roman" pitchFamily="18" charset="0"/>
                          <a:ea typeface="Calibri"/>
                          <a:cs typeface="Times New Roman" pitchFamily="18" charset="0"/>
                        </a:rPr>
                        <a:t>kWth</a:t>
                      </a:r>
                      <a:r>
                        <a:rPr lang="en-GB" sz="1600" b="1" dirty="0">
                          <a:solidFill>
                            <a:srgbClr val="000000"/>
                          </a:solidFill>
                          <a:latin typeface="Times New Roman" pitchFamily="18" charset="0"/>
                          <a:ea typeface="Calibri"/>
                          <a:cs typeface="Times New Roman" pitchFamily="18" charset="0"/>
                        </a:rPr>
                        <a:t> </a:t>
                      </a: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rowSpan="2">
                  <a:txBody>
                    <a:bodyPr/>
                    <a:lstStyle/>
                    <a:p>
                      <a:pPr algn="ctr">
                        <a:lnSpc>
                          <a:spcPct val="100000"/>
                        </a:lnSpc>
                        <a:spcAft>
                          <a:spcPts val="0"/>
                        </a:spcAft>
                      </a:pPr>
                      <a:r>
                        <a:rPr lang="en-GB" sz="1800" b="1" dirty="0">
                          <a:solidFill>
                            <a:srgbClr val="000000"/>
                          </a:solidFill>
                          <a:latin typeface="Times New Roman" pitchFamily="18" charset="0"/>
                          <a:ea typeface="Calibri"/>
                          <a:cs typeface="Times New Roman" pitchFamily="18" charset="0"/>
                        </a:rPr>
                        <a:t>   2.6</a:t>
                      </a:r>
                    </a:p>
                  </a:txBody>
                  <a:tcPr marL="64736" marR="6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vMerge="1">
                  <a:txBody>
                    <a:bodyPr/>
                    <a:lstStyle/>
                    <a:p>
                      <a:endParaRPr lang="en-GB"/>
                    </a:p>
                  </a:txBody>
                  <a:tcPr/>
                </a:tc>
              </a:tr>
              <a:tr h="180339">
                <a:tc>
                  <a:txBody>
                    <a:bodyPr/>
                    <a:lstStyle/>
                    <a:p>
                      <a:pPr>
                        <a:lnSpc>
                          <a:spcPct val="115000"/>
                        </a:lnSpc>
                        <a:spcAft>
                          <a:spcPts val="0"/>
                        </a:spcAft>
                      </a:pPr>
                      <a:r>
                        <a:rPr lang="en-GB" sz="1600" b="1" dirty="0">
                          <a:solidFill>
                            <a:srgbClr val="000000"/>
                          </a:solidFill>
                          <a:latin typeface="Times New Roman" pitchFamily="18" charset="0"/>
                          <a:ea typeface="Calibri"/>
                          <a:cs typeface="Times New Roman" pitchFamily="18" charset="0"/>
                        </a:rPr>
                        <a:t>Large biomass </a:t>
                      </a:r>
                    </a:p>
                  </a:txBody>
                  <a:tcPr marL="64736" marR="6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vMerge="1">
                  <a:txBody>
                    <a:bodyPr/>
                    <a:lstStyle/>
                    <a:p>
                      <a:endParaRPr lang="en-GB"/>
                    </a:p>
                  </a:txBody>
                  <a:tcPr/>
                </a:tc>
                <a:tc vMerge="1">
                  <a:txBody>
                    <a:bodyPr/>
                    <a:lstStyle/>
                    <a:p>
                      <a:pPr algn="ctr">
                        <a:lnSpc>
                          <a:spcPct val="115000"/>
                        </a:lnSpc>
                        <a:spcBef>
                          <a:spcPts val="300"/>
                        </a:spcBef>
                        <a:spcAft>
                          <a:spcPts val="600"/>
                        </a:spcAft>
                      </a:pPr>
                      <a:endParaRPr lang="en-GB" sz="1600" b="1" dirty="0">
                        <a:solidFill>
                          <a:srgbClr val="000000"/>
                        </a:solidFill>
                        <a:latin typeface="Times New Roman" pitchFamily="18" charset="0"/>
                        <a:ea typeface="Calibri"/>
                        <a:cs typeface="Times New Roman" pitchFamily="18" charset="0"/>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vMerge="1">
                  <a:txBody>
                    <a:bodyPr/>
                    <a:lstStyle/>
                    <a:p>
                      <a:pPr algn="ctr">
                        <a:lnSpc>
                          <a:spcPct val="115000"/>
                        </a:lnSpc>
                        <a:spcAft>
                          <a:spcPts val="0"/>
                        </a:spcAft>
                      </a:pPr>
                      <a:endParaRPr lang="en-GB" sz="1800" b="1" dirty="0">
                        <a:solidFill>
                          <a:srgbClr val="000000"/>
                        </a:solidFill>
                        <a:latin typeface="Times New Roman" pitchFamily="18" charset="0"/>
                        <a:ea typeface="Calibri"/>
                        <a:cs typeface="Times New Roman" pitchFamily="18" charset="0"/>
                      </a:endParaRPr>
                    </a:p>
                  </a:txBody>
                  <a:tcPr marL="64736" marR="6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vMerge="1">
                  <a:txBody>
                    <a:bodyPr/>
                    <a:lstStyle/>
                    <a:p>
                      <a:endParaRPr lang="en-GB"/>
                    </a:p>
                  </a:txBody>
                  <a:tcPr/>
                </a:tc>
              </a:tr>
              <a:tr h="539397">
                <a:tc>
                  <a:txBody>
                    <a:bodyPr/>
                    <a:lstStyle/>
                    <a:p>
                      <a:pPr>
                        <a:lnSpc>
                          <a:spcPct val="100000"/>
                        </a:lnSpc>
                        <a:spcAft>
                          <a:spcPts val="0"/>
                        </a:spcAft>
                      </a:pPr>
                      <a:r>
                        <a:rPr lang="en-GB" sz="1600" b="1" dirty="0">
                          <a:solidFill>
                            <a:srgbClr val="000000"/>
                          </a:solidFill>
                          <a:latin typeface="Times New Roman" pitchFamily="18" charset="0"/>
                          <a:ea typeface="Calibri"/>
                          <a:cs typeface="Times New Roman" pitchFamily="18" charset="0"/>
                        </a:rPr>
                        <a:t>Small ground source </a:t>
                      </a:r>
                    </a:p>
                  </a:txBody>
                  <a:tcPr marL="64736" marR="6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CC"/>
                    </a:solidFill>
                  </a:tcPr>
                </a:tc>
                <a:tc rowSpan="2">
                  <a:txBody>
                    <a:bodyPr/>
                    <a:lstStyle/>
                    <a:p>
                      <a:pPr>
                        <a:lnSpc>
                          <a:spcPct val="115000"/>
                        </a:lnSpc>
                        <a:spcAft>
                          <a:spcPts val="0"/>
                        </a:spcAft>
                      </a:pPr>
                      <a:r>
                        <a:rPr lang="en-GB" sz="1600" b="1" dirty="0" smtClean="0">
                          <a:solidFill>
                            <a:srgbClr val="000000"/>
                          </a:solidFill>
                          <a:latin typeface="Times New Roman" pitchFamily="18" charset="0"/>
                          <a:ea typeface="Calibri"/>
                          <a:cs typeface="Times New Roman" pitchFamily="18" charset="0"/>
                        </a:rPr>
                        <a:t>Ground &amp; Water -source </a:t>
                      </a:r>
                      <a:r>
                        <a:rPr lang="en-GB" sz="1600" b="1" dirty="0">
                          <a:solidFill>
                            <a:srgbClr val="000000"/>
                          </a:solidFill>
                          <a:latin typeface="Times New Roman" pitchFamily="18" charset="0"/>
                          <a:ea typeface="Calibri"/>
                          <a:cs typeface="Times New Roman" pitchFamily="18" charset="0"/>
                        </a:rPr>
                        <a:t>heat pumps; </a:t>
                      </a:r>
                      <a:r>
                        <a:rPr lang="en-GB" sz="1600" b="1" dirty="0" smtClean="0">
                          <a:solidFill>
                            <a:srgbClr val="000000"/>
                          </a:solidFill>
                          <a:latin typeface="Times New Roman" pitchFamily="18" charset="0"/>
                          <a:ea typeface="Calibri"/>
                          <a:cs typeface="Times New Roman" pitchFamily="18" charset="0"/>
                        </a:rPr>
                        <a:t> </a:t>
                      </a:r>
                      <a:r>
                        <a:rPr lang="en-GB" sz="1600" b="1" dirty="0">
                          <a:solidFill>
                            <a:srgbClr val="000000"/>
                          </a:solidFill>
                          <a:latin typeface="Times New Roman" pitchFamily="18" charset="0"/>
                          <a:ea typeface="Calibri"/>
                          <a:cs typeface="Times New Roman" pitchFamily="18" charset="0"/>
                        </a:rPr>
                        <a:t>deep geothermal </a:t>
                      </a:r>
                    </a:p>
                  </a:txBody>
                  <a:tcPr marL="64736" marR="6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CC"/>
                    </a:solidFill>
                  </a:tcPr>
                </a:tc>
                <a:tc>
                  <a:txBody>
                    <a:bodyPr/>
                    <a:lstStyle/>
                    <a:p>
                      <a:pPr algn="ctr">
                        <a:lnSpc>
                          <a:spcPct val="115000"/>
                        </a:lnSpc>
                        <a:spcAft>
                          <a:spcPts val="0"/>
                        </a:spcAft>
                      </a:pPr>
                      <a:r>
                        <a:rPr lang="en-GB" sz="1600" b="1" dirty="0" smtClean="0">
                          <a:solidFill>
                            <a:srgbClr val="000000"/>
                          </a:solidFill>
                          <a:latin typeface="Times New Roman" pitchFamily="18" charset="0"/>
                          <a:ea typeface="Calibri"/>
                          <a:cs typeface="Times New Roman" pitchFamily="18" charset="0"/>
                        </a:rPr>
                        <a:t>&lt;</a:t>
                      </a:r>
                      <a:r>
                        <a:rPr lang="en-GB" sz="1600" b="1" dirty="0">
                          <a:solidFill>
                            <a:srgbClr val="000000"/>
                          </a:solidFill>
                          <a:latin typeface="Times New Roman" pitchFamily="18" charset="0"/>
                          <a:ea typeface="Calibri"/>
                          <a:cs typeface="Times New Roman" pitchFamily="18" charset="0"/>
                        </a:rPr>
                        <a:t>100 </a:t>
                      </a:r>
                      <a:r>
                        <a:rPr lang="en-GB" sz="1600" b="1" dirty="0" err="1">
                          <a:solidFill>
                            <a:srgbClr val="000000"/>
                          </a:solidFill>
                          <a:latin typeface="Times New Roman" pitchFamily="18" charset="0"/>
                          <a:ea typeface="Calibri"/>
                          <a:cs typeface="Times New Roman" pitchFamily="18" charset="0"/>
                        </a:rPr>
                        <a:t>kWth</a:t>
                      </a:r>
                      <a:r>
                        <a:rPr lang="en-GB" sz="1600" b="1" dirty="0">
                          <a:solidFill>
                            <a:srgbClr val="000000"/>
                          </a:solidFill>
                          <a:latin typeface="Times New Roman" pitchFamily="18" charset="0"/>
                          <a:ea typeface="Calibri"/>
                          <a:cs typeface="Times New Roman" pitchFamily="18" charset="0"/>
                        </a:rPr>
                        <a:t> </a:t>
                      </a: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CC"/>
                    </a:solidFill>
                  </a:tcPr>
                </a:tc>
                <a:tc>
                  <a:txBody>
                    <a:bodyPr/>
                    <a:lstStyle/>
                    <a:p>
                      <a:pPr algn="ctr">
                        <a:lnSpc>
                          <a:spcPct val="115000"/>
                        </a:lnSpc>
                        <a:spcAft>
                          <a:spcPts val="0"/>
                        </a:spcAft>
                      </a:pPr>
                      <a:r>
                        <a:rPr lang="en-GB" sz="1800" b="1" dirty="0" smtClean="0">
                          <a:solidFill>
                            <a:srgbClr val="000000"/>
                          </a:solidFill>
                          <a:latin typeface="Times New Roman" pitchFamily="18" charset="0"/>
                          <a:ea typeface="Calibri"/>
                          <a:cs typeface="Times New Roman" pitchFamily="18" charset="0"/>
                        </a:rPr>
                        <a:t>4.3</a:t>
                      </a:r>
                      <a:endParaRPr lang="en-GB" sz="1800" b="1" dirty="0">
                        <a:solidFill>
                          <a:srgbClr val="000000"/>
                        </a:solidFill>
                        <a:latin typeface="Times New Roman" pitchFamily="18" charset="0"/>
                        <a:ea typeface="Calibri"/>
                        <a:cs typeface="Times New Roman" pitchFamily="18" charset="0"/>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CC"/>
                    </a:solidFill>
                  </a:tcPr>
                </a:tc>
                <a:tc rowSpan="2">
                  <a:txBody>
                    <a:bodyPr/>
                    <a:lstStyle/>
                    <a:p>
                      <a:pPr algn="ctr">
                        <a:lnSpc>
                          <a:spcPct val="115000"/>
                        </a:lnSpc>
                        <a:spcAft>
                          <a:spcPts val="0"/>
                        </a:spcAft>
                      </a:pPr>
                      <a:r>
                        <a:rPr lang="en-GB" sz="1800" b="1" dirty="0" smtClean="0">
                          <a:solidFill>
                            <a:srgbClr val="000000"/>
                          </a:solidFill>
                          <a:latin typeface="Times New Roman" pitchFamily="18" charset="0"/>
                          <a:ea typeface="Calibri"/>
                          <a:cs typeface="Times New Roman" pitchFamily="18" charset="0"/>
                        </a:rPr>
                        <a:t>20</a:t>
                      </a:r>
                      <a:endParaRPr lang="en-GB" sz="1800" b="1" dirty="0">
                        <a:solidFill>
                          <a:srgbClr val="000000"/>
                        </a:solidFill>
                        <a:latin typeface="Times New Roman" pitchFamily="18" charset="0"/>
                        <a:ea typeface="Calibri"/>
                        <a:cs typeface="Times New Roman" pitchFamily="18" charset="0"/>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CC"/>
                    </a:solidFill>
                  </a:tcPr>
                </a:tc>
              </a:tr>
              <a:tr h="412517">
                <a:tc>
                  <a:txBody>
                    <a:bodyPr/>
                    <a:lstStyle/>
                    <a:p>
                      <a:pPr>
                        <a:lnSpc>
                          <a:spcPct val="100000"/>
                        </a:lnSpc>
                        <a:spcAft>
                          <a:spcPts val="0"/>
                        </a:spcAft>
                      </a:pPr>
                      <a:r>
                        <a:rPr lang="en-GB" sz="1600" b="1" dirty="0">
                          <a:solidFill>
                            <a:srgbClr val="000000"/>
                          </a:solidFill>
                          <a:latin typeface="Times New Roman" pitchFamily="18" charset="0"/>
                          <a:ea typeface="Calibri"/>
                          <a:cs typeface="Times New Roman" pitchFamily="18" charset="0"/>
                        </a:rPr>
                        <a:t>Large ground source </a:t>
                      </a:r>
                    </a:p>
                  </a:txBody>
                  <a:tcPr marL="64736" marR="6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CC"/>
                    </a:solidFill>
                  </a:tcPr>
                </a:tc>
                <a:tc vMerge="1">
                  <a:txBody>
                    <a:bodyPr/>
                    <a:lstStyle/>
                    <a:p>
                      <a:endParaRPr lang="en-GB"/>
                    </a:p>
                  </a:txBody>
                  <a:tcPr/>
                </a:tc>
                <a:tc>
                  <a:txBody>
                    <a:bodyPr/>
                    <a:lstStyle/>
                    <a:p>
                      <a:pPr algn="ctr">
                        <a:lnSpc>
                          <a:spcPct val="115000"/>
                        </a:lnSpc>
                        <a:spcAft>
                          <a:spcPts val="0"/>
                        </a:spcAft>
                      </a:pPr>
                      <a:r>
                        <a:rPr lang="en-GB" sz="1600" b="1" dirty="0" smtClean="0">
                          <a:solidFill>
                            <a:srgbClr val="000000"/>
                          </a:solidFill>
                          <a:latin typeface="Times New Roman" pitchFamily="18" charset="0"/>
                          <a:ea typeface="Calibri"/>
                          <a:cs typeface="Times New Roman" pitchFamily="18" charset="0"/>
                        </a:rPr>
                        <a:t>&gt;</a:t>
                      </a:r>
                      <a:r>
                        <a:rPr lang="en-GB" sz="1600" b="1" dirty="0">
                          <a:solidFill>
                            <a:srgbClr val="000000"/>
                          </a:solidFill>
                          <a:latin typeface="Times New Roman" pitchFamily="18" charset="0"/>
                          <a:ea typeface="Calibri"/>
                          <a:cs typeface="Times New Roman" pitchFamily="18" charset="0"/>
                        </a:rPr>
                        <a:t>100 </a:t>
                      </a:r>
                      <a:r>
                        <a:rPr lang="en-GB" sz="1600" b="1" dirty="0" err="1">
                          <a:solidFill>
                            <a:srgbClr val="000000"/>
                          </a:solidFill>
                          <a:latin typeface="Times New Roman" pitchFamily="18" charset="0"/>
                          <a:ea typeface="Calibri"/>
                          <a:cs typeface="Times New Roman" pitchFamily="18" charset="0"/>
                        </a:rPr>
                        <a:t>kWth</a:t>
                      </a:r>
                      <a:r>
                        <a:rPr lang="en-GB" sz="1600" b="1" dirty="0">
                          <a:solidFill>
                            <a:srgbClr val="000000"/>
                          </a:solidFill>
                          <a:latin typeface="Times New Roman" pitchFamily="18" charset="0"/>
                          <a:ea typeface="Calibri"/>
                          <a:cs typeface="Times New Roman" pitchFamily="18" charset="0"/>
                        </a:rPr>
                        <a:t> </a:t>
                      </a: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CC"/>
                    </a:solidFill>
                  </a:tcPr>
                </a:tc>
                <a:tc>
                  <a:txBody>
                    <a:bodyPr/>
                    <a:lstStyle/>
                    <a:p>
                      <a:pPr algn="ctr">
                        <a:lnSpc>
                          <a:spcPct val="115000"/>
                        </a:lnSpc>
                        <a:spcAft>
                          <a:spcPts val="0"/>
                        </a:spcAft>
                      </a:pPr>
                      <a:r>
                        <a:rPr lang="en-GB" sz="1800" b="1" dirty="0" smtClean="0">
                          <a:solidFill>
                            <a:srgbClr val="000000"/>
                          </a:solidFill>
                          <a:latin typeface="Times New Roman" pitchFamily="18" charset="0"/>
                          <a:ea typeface="Calibri"/>
                          <a:cs typeface="Times New Roman" pitchFamily="18" charset="0"/>
                        </a:rPr>
                        <a:t>3</a:t>
                      </a:r>
                      <a:endParaRPr lang="en-GB" sz="1800" b="1" dirty="0">
                        <a:solidFill>
                          <a:srgbClr val="000000"/>
                        </a:solidFill>
                        <a:latin typeface="Times New Roman" pitchFamily="18" charset="0"/>
                        <a:ea typeface="Calibri"/>
                        <a:cs typeface="Times New Roman" pitchFamily="18" charset="0"/>
                      </a:endParaRPr>
                    </a:p>
                  </a:txBody>
                  <a:tcPr marL="64736" marR="6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CC"/>
                    </a:solidFill>
                  </a:tcPr>
                </a:tc>
                <a:tc vMerge="1">
                  <a:txBody>
                    <a:bodyPr/>
                    <a:lstStyle/>
                    <a:p>
                      <a:endParaRPr lang="en-GB" dirty="0"/>
                    </a:p>
                  </a:txBody>
                  <a:tcPr marL="64736" marR="6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CC"/>
                    </a:solidFill>
                  </a:tcPr>
                </a:tc>
              </a:tr>
              <a:tr h="218343">
                <a:tc>
                  <a:txBody>
                    <a:bodyPr/>
                    <a:lstStyle/>
                    <a:p>
                      <a:pPr>
                        <a:lnSpc>
                          <a:spcPct val="115000"/>
                        </a:lnSpc>
                        <a:spcAft>
                          <a:spcPts val="0"/>
                        </a:spcAft>
                      </a:pPr>
                      <a:r>
                        <a:rPr lang="en-GB" sz="1600" b="1">
                          <a:solidFill>
                            <a:schemeClr val="bg1"/>
                          </a:solidFill>
                          <a:latin typeface="Times New Roman" pitchFamily="18" charset="0"/>
                          <a:ea typeface="Calibri"/>
                          <a:cs typeface="Times New Roman" pitchFamily="18" charset="0"/>
                        </a:rPr>
                        <a:t>Solar thermal </a:t>
                      </a:r>
                    </a:p>
                  </a:txBody>
                  <a:tcPr marL="64736" marR="6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spcAft>
                          <a:spcPts val="0"/>
                        </a:spcAft>
                      </a:pPr>
                      <a:r>
                        <a:rPr lang="en-GB" sz="1600" b="1">
                          <a:solidFill>
                            <a:schemeClr val="bg1"/>
                          </a:solidFill>
                          <a:latin typeface="Times New Roman" pitchFamily="18" charset="0"/>
                          <a:ea typeface="Calibri"/>
                          <a:cs typeface="Times New Roman" pitchFamily="18" charset="0"/>
                        </a:rPr>
                        <a:t>Solar thermal </a:t>
                      </a:r>
                    </a:p>
                  </a:txBody>
                  <a:tcPr marL="64736" marR="6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en-GB" sz="1600" b="1" dirty="0">
                          <a:solidFill>
                            <a:schemeClr val="bg1"/>
                          </a:solidFill>
                          <a:latin typeface="Times New Roman" pitchFamily="18" charset="0"/>
                          <a:ea typeface="Calibri"/>
                          <a:cs typeface="Times New Roman" pitchFamily="18" charset="0"/>
                        </a:rPr>
                        <a:t>&lt;200 </a:t>
                      </a:r>
                      <a:r>
                        <a:rPr lang="en-GB" sz="1600" b="1" dirty="0" err="1">
                          <a:solidFill>
                            <a:schemeClr val="bg1"/>
                          </a:solidFill>
                          <a:latin typeface="Times New Roman" pitchFamily="18" charset="0"/>
                          <a:ea typeface="Calibri"/>
                          <a:cs typeface="Times New Roman" pitchFamily="18" charset="0"/>
                        </a:rPr>
                        <a:t>kWth</a:t>
                      </a:r>
                      <a:r>
                        <a:rPr lang="en-GB" sz="1600" b="1" dirty="0">
                          <a:solidFill>
                            <a:schemeClr val="bg1"/>
                          </a:solidFill>
                          <a:latin typeface="Times New Roman" pitchFamily="18" charset="0"/>
                          <a:ea typeface="Calibri"/>
                          <a:cs typeface="Times New Roman" pitchFamily="18" charset="0"/>
                        </a:rPr>
                        <a:t> </a:t>
                      </a: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Bef>
                          <a:spcPts val="600"/>
                        </a:spcBef>
                        <a:spcAft>
                          <a:spcPts val="0"/>
                        </a:spcAft>
                      </a:pPr>
                      <a:r>
                        <a:rPr lang="en-GB" sz="1800" b="1" dirty="0">
                          <a:solidFill>
                            <a:schemeClr val="bg1"/>
                          </a:solidFill>
                          <a:latin typeface="Times New Roman" pitchFamily="18" charset="0"/>
                          <a:ea typeface="Calibri"/>
                          <a:cs typeface="Times New Roman" pitchFamily="18" charset="0"/>
                        </a:rPr>
                        <a:t>8.5</a:t>
                      </a:r>
                    </a:p>
                  </a:txBody>
                  <a:tcPr marL="64736" marR="6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Bef>
                          <a:spcPts val="600"/>
                        </a:spcBef>
                        <a:spcAft>
                          <a:spcPts val="0"/>
                        </a:spcAft>
                      </a:pPr>
                      <a:r>
                        <a:rPr lang="en-GB" sz="1800" b="1" dirty="0">
                          <a:solidFill>
                            <a:schemeClr val="bg1"/>
                          </a:solidFill>
                          <a:latin typeface="Times New Roman" pitchFamily="18" charset="0"/>
                          <a:ea typeface="Calibri"/>
                          <a:cs typeface="Times New Roman" pitchFamily="18" charset="0"/>
                        </a:rPr>
                        <a:t>20</a:t>
                      </a:r>
                    </a:p>
                  </a:txBody>
                  <a:tcPr marL="64736" marR="6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625367">
                <a:tc gridSpan="3">
                  <a:txBody>
                    <a:bodyPr/>
                    <a:lstStyle/>
                    <a:p>
                      <a:pPr>
                        <a:lnSpc>
                          <a:spcPct val="115000"/>
                        </a:lnSpc>
                        <a:spcAft>
                          <a:spcPts val="0"/>
                        </a:spcAft>
                      </a:pPr>
                      <a:r>
                        <a:rPr lang="en-GB" sz="1600" b="1" dirty="0" err="1">
                          <a:solidFill>
                            <a:schemeClr val="bg1"/>
                          </a:solidFill>
                          <a:latin typeface="Times New Roman" pitchFamily="18" charset="0"/>
                          <a:ea typeface="Calibri"/>
                          <a:cs typeface="Times New Roman" pitchFamily="18" charset="0"/>
                        </a:rPr>
                        <a:t>Biomethane</a:t>
                      </a:r>
                      <a:r>
                        <a:rPr lang="en-GB" sz="1600" b="1" dirty="0">
                          <a:solidFill>
                            <a:schemeClr val="bg1"/>
                          </a:solidFill>
                          <a:latin typeface="Times New Roman" pitchFamily="18" charset="0"/>
                          <a:ea typeface="Calibri"/>
                          <a:cs typeface="Times New Roman" pitchFamily="18" charset="0"/>
                        </a:rPr>
                        <a:t> injection and combustion except from landfill gas – all scales &lt; 200 </a:t>
                      </a:r>
                      <a:r>
                        <a:rPr lang="en-GB" sz="1600" b="1" dirty="0" err="1">
                          <a:solidFill>
                            <a:schemeClr val="bg1"/>
                          </a:solidFill>
                          <a:latin typeface="Times New Roman" pitchFamily="18" charset="0"/>
                          <a:ea typeface="Calibri"/>
                          <a:cs typeface="Times New Roman" pitchFamily="18" charset="0"/>
                        </a:rPr>
                        <a:t>kWth</a:t>
                      </a:r>
                      <a:endParaRPr lang="en-GB" sz="1600" b="1" dirty="0">
                        <a:solidFill>
                          <a:schemeClr val="bg1"/>
                        </a:solidFill>
                        <a:latin typeface="Times New Roman" pitchFamily="18" charset="0"/>
                        <a:ea typeface="Calibri"/>
                        <a:cs typeface="Times New Roman" pitchFamily="18" charset="0"/>
                      </a:endParaRPr>
                    </a:p>
                  </a:txBody>
                  <a:tcPr marL="64736" marR="6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00"/>
                    </a:solidFill>
                  </a:tcPr>
                </a:tc>
                <a:tc hMerge="1">
                  <a:txBody>
                    <a:bodyPr/>
                    <a:lstStyle/>
                    <a:p>
                      <a:endParaRPr lang="en-GB"/>
                    </a:p>
                  </a:txBody>
                  <a:tcPr/>
                </a:tc>
                <a:tc hMerge="1">
                  <a:txBody>
                    <a:bodyPr/>
                    <a:lstStyle/>
                    <a:p>
                      <a:endParaRPr lang="en-GB"/>
                    </a:p>
                  </a:txBody>
                  <a:tcPr/>
                </a:tc>
                <a:tc>
                  <a:txBody>
                    <a:bodyPr/>
                    <a:lstStyle/>
                    <a:p>
                      <a:pPr algn="ctr">
                        <a:lnSpc>
                          <a:spcPct val="200000"/>
                        </a:lnSpc>
                        <a:spcBef>
                          <a:spcPts val="0"/>
                        </a:spcBef>
                        <a:spcAft>
                          <a:spcPts val="1200"/>
                        </a:spcAft>
                      </a:pPr>
                      <a:r>
                        <a:rPr lang="en-GB" sz="1800" b="1" dirty="0" smtClean="0">
                          <a:solidFill>
                            <a:schemeClr val="bg1"/>
                          </a:solidFill>
                          <a:latin typeface="Times New Roman" pitchFamily="18" charset="0"/>
                          <a:ea typeface="Calibri"/>
                          <a:cs typeface="Times New Roman" pitchFamily="18" charset="0"/>
                        </a:rPr>
                        <a:t>6.5</a:t>
                      </a:r>
                      <a:endParaRPr lang="en-GB" sz="1800" b="1" dirty="0">
                        <a:solidFill>
                          <a:schemeClr val="bg1"/>
                        </a:solidFill>
                        <a:latin typeface="Times New Roman" pitchFamily="18" charset="0"/>
                        <a:ea typeface="Calibri"/>
                        <a:cs typeface="Times New Roman" pitchFamily="18" charset="0"/>
                      </a:endParaRPr>
                    </a:p>
                  </a:txBody>
                  <a:tcPr marL="64736" marR="6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00"/>
                    </a:solidFill>
                  </a:tcPr>
                </a:tc>
                <a:tc>
                  <a:txBody>
                    <a:bodyPr/>
                    <a:lstStyle/>
                    <a:p>
                      <a:pPr algn="ctr">
                        <a:lnSpc>
                          <a:spcPct val="200000"/>
                        </a:lnSpc>
                        <a:spcBef>
                          <a:spcPts val="0"/>
                        </a:spcBef>
                        <a:spcAft>
                          <a:spcPts val="0"/>
                        </a:spcAft>
                      </a:pPr>
                      <a:r>
                        <a:rPr lang="en-GB" sz="1800" b="1" dirty="0" smtClean="0">
                          <a:solidFill>
                            <a:schemeClr val="bg1"/>
                          </a:solidFill>
                          <a:latin typeface="Times New Roman" pitchFamily="18" charset="0"/>
                          <a:ea typeface="Calibri"/>
                          <a:cs typeface="Times New Roman" pitchFamily="18" charset="0"/>
                        </a:rPr>
                        <a:t>20</a:t>
                      </a:r>
                      <a:endParaRPr lang="en-GB" sz="1800" b="1" dirty="0">
                        <a:solidFill>
                          <a:schemeClr val="bg1"/>
                        </a:solidFill>
                        <a:latin typeface="Times New Roman" pitchFamily="18" charset="0"/>
                        <a:ea typeface="Calibri"/>
                        <a:cs typeface="Times New Roman" pitchFamily="18" charset="0"/>
                      </a:endParaRPr>
                    </a:p>
                  </a:txBody>
                  <a:tcPr marL="64736" marR="6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00"/>
                    </a:solidFill>
                  </a:tcPr>
                </a:tc>
              </a:tr>
            </a:tbl>
          </a:graphicData>
        </a:graphic>
      </p:graphicFrame>
      <p:sp>
        <p:nvSpPr>
          <p:cNvPr id="4" name="TextBox 2"/>
          <p:cNvSpPr txBox="1">
            <a:spLocks noChangeArrowheads="1"/>
          </p:cNvSpPr>
          <p:nvPr/>
        </p:nvSpPr>
        <p:spPr bwMode="auto">
          <a:xfrm>
            <a:off x="0" y="0"/>
            <a:ext cx="9144000" cy="461665"/>
          </a:xfrm>
          <a:prstGeom prst="rect">
            <a:avLst/>
          </a:prstGeom>
          <a:solidFill>
            <a:srgbClr val="FF0000"/>
          </a:solidFill>
          <a:ln w="9525">
            <a:noFill/>
            <a:miter lim="800000"/>
            <a:headEnd/>
            <a:tailEnd/>
          </a:ln>
        </p:spPr>
        <p:txBody>
          <a:bodyPr lIns="0" rIns="0">
            <a:spAutoFit/>
          </a:bodyPr>
          <a:lstStyle/>
          <a:p>
            <a:pPr algn="ctr"/>
            <a:r>
              <a:rPr lang="en-GB" sz="2400" b="1" dirty="0" smtClean="0">
                <a:solidFill>
                  <a:schemeClr val="bg1"/>
                </a:solidFill>
                <a:latin typeface="Times New Roman" pitchFamily="18" charset="0"/>
                <a:cs typeface="Times New Roman" pitchFamily="18" charset="0"/>
              </a:rPr>
              <a:t>Renewable Heat Incentive </a:t>
            </a:r>
            <a:r>
              <a:rPr lang="en-GB" sz="2000" b="1" dirty="0" smtClean="0">
                <a:solidFill>
                  <a:schemeClr val="bg1"/>
                </a:solidFill>
                <a:latin typeface="Times New Roman" pitchFamily="18" charset="0"/>
                <a:cs typeface="Times New Roman" pitchFamily="18" charset="0"/>
              </a:rPr>
              <a:t>from 01/10/11 </a:t>
            </a:r>
            <a:r>
              <a:rPr lang="en-GB" sz="2400" b="1" dirty="0" smtClean="0">
                <a:solidFill>
                  <a:schemeClr val="bg1"/>
                </a:solidFill>
                <a:latin typeface="Times New Roman" pitchFamily="18" charset="0"/>
                <a:cs typeface="Times New Roman" pitchFamily="18" charset="0"/>
              </a:rPr>
              <a:t>for Non-Domestic Installations</a:t>
            </a:r>
            <a:endParaRPr lang="en-GB" sz="2400" b="1" dirty="0">
              <a:solidFill>
                <a:schemeClr val="bg1"/>
              </a:solidFill>
              <a:latin typeface="Times New Roman" pitchFamily="18" charset="0"/>
              <a:cs typeface="Times New Roman" pitchFamily="18" charset="0"/>
            </a:endParaRPr>
          </a:p>
        </p:txBody>
      </p:sp>
      <p:sp>
        <p:nvSpPr>
          <p:cNvPr id="105473" name="Rectangle 1"/>
          <p:cNvSpPr>
            <a:spLocks noChangeArrowheads="1"/>
          </p:cNvSpPr>
          <p:nvPr/>
        </p:nvSpPr>
        <p:spPr bwMode="auto">
          <a:xfrm>
            <a:off x="395536" y="4365104"/>
            <a:ext cx="8352929"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Tier 1 applies annually up to the Tier Break, Tier 2 above the Tier Break. The Tier Break is: installed capacity x 1,314 peak load hours, i.e.: </a:t>
            </a:r>
            <a:r>
              <a:rPr kumimoji="0" lang="en-GB"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kWth</a:t>
            </a:r>
            <a:r>
              <a:rPr kumimoji="0" lang="en-GB"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x 1,314</a:t>
            </a:r>
            <a:endParaRPr kumimoji="0" lang="en-GB"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8" name="Table 7"/>
          <p:cNvGraphicFramePr>
            <a:graphicFrameLocks noGrp="1"/>
          </p:cNvGraphicFramePr>
          <p:nvPr/>
        </p:nvGraphicFramePr>
        <p:xfrm>
          <a:off x="395536" y="5421262"/>
          <a:ext cx="8136904" cy="1414593"/>
        </p:xfrm>
        <a:graphic>
          <a:graphicData uri="http://schemas.openxmlformats.org/drawingml/2006/table">
            <a:tbl>
              <a:tblPr/>
              <a:tblGrid>
                <a:gridCol w="2952328"/>
                <a:gridCol w="5184576"/>
              </a:tblGrid>
              <a:tr h="180016">
                <a:tc>
                  <a:txBody>
                    <a:bodyPr/>
                    <a:lstStyle/>
                    <a:p>
                      <a:pPr>
                        <a:lnSpc>
                          <a:spcPct val="115000"/>
                        </a:lnSpc>
                        <a:spcAft>
                          <a:spcPts val="0"/>
                        </a:spcAft>
                      </a:pPr>
                      <a:r>
                        <a:rPr lang="en-GB" sz="1600" b="1" dirty="0">
                          <a:latin typeface="Times New Roman" pitchFamily="18" charset="0"/>
                          <a:ea typeface="Calibri"/>
                          <a:cs typeface="Times New Roman" pitchFamily="18" charset="0"/>
                        </a:rPr>
                        <a:t>All </a:t>
                      </a:r>
                      <a:r>
                        <a:rPr lang="en-GB" sz="1600" b="1" dirty="0" smtClean="0">
                          <a:latin typeface="Times New Roman" pitchFamily="18" charset="0"/>
                          <a:ea typeface="Calibri"/>
                          <a:cs typeface="Times New Roman" pitchFamily="18" charset="0"/>
                        </a:rPr>
                        <a:t>Houses – voucher valid for 3 months</a:t>
                      </a:r>
                      <a:endParaRPr lang="en-GB" sz="1600" b="1" dirty="0">
                        <a:latin typeface="Times New Roman" pitchFamily="18" charset="0"/>
                        <a:ea typeface="Calibri"/>
                        <a:cs typeface="Times New Roman" pitchFamily="18" charset="0"/>
                      </a:endParaRPr>
                    </a:p>
                  </a:txBody>
                  <a:tcPr marL="64037" marR="64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99"/>
                    </a:solidFill>
                  </a:tcPr>
                </a:tc>
                <a:tc>
                  <a:txBody>
                    <a:bodyPr/>
                    <a:lstStyle/>
                    <a:p>
                      <a:pPr>
                        <a:lnSpc>
                          <a:spcPct val="115000"/>
                        </a:lnSpc>
                        <a:spcAft>
                          <a:spcPts val="0"/>
                        </a:spcAft>
                      </a:pPr>
                      <a:r>
                        <a:rPr lang="en-GB" sz="1600" b="1" dirty="0" smtClean="0">
                          <a:latin typeface="Times New Roman" pitchFamily="18" charset="0"/>
                          <a:ea typeface="Calibri"/>
                          <a:cs typeface="Times New Roman" pitchFamily="18" charset="0"/>
                        </a:rPr>
                        <a:t>Houses </a:t>
                      </a:r>
                      <a:r>
                        <a:rPr lang="en-GB" sz="1600" b="1" dirty="0">
                          <a:latin typeface="Times New Roman" pitchFamily="18" charset="0"/>
                          <a:ea typeface="Calibri"/>
                          <a:cs typeface="Times New Roman" pitchFamily="18" charset="0"/>
                        </a:rPr>
                        <a:t>not heated by gas from Gas </a:t>
                      </a:r>
                      <a:r>
                        <a:rPr lang="en-GB" sz="1600" b="1" dirty="0" smtClean="0">
                          <a:latin typeface="Times New Roman" pitchFamily="18" charset="0"/>
                          <a:ea typeface="Calibri"/>
                          <a:cs typeface="Times New Roman" pitchFamily="18" charset="0"/>
                        </a:rPr>
                        <a:t>Grid Vouchers valid for 6 months</a:t>
                      </a:r>
                      <a:endParaRPr lang="en-GB" sz="1600" b="1" dirty="0">
                        <a:latin typeface="Times New Roman" pitchFamily="18" charset="0"/>
                        <a:ea typeface="Calibri"/>
                        <a:cs typeface="Times New Roman" pitchFamily="18" charset="0"/>
                      </a:endParaRPr>
                    </a:p>
                  </a:txBody>
                  <a:tcPr marL="64037" marR="64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99"/>
                    </a:solidFill>
                  </a:tcPr>
                </a:tc>
              </a:tr>
              <a:tr h="180016">
                <a:tc>
                  <a:txBody>
                    <a:bodyPr/>
                    <a:lstStyle/>
                    <a:p>
                      <a:pPr>
                        <a:lnSpc>
                          <a:spcPct val="115000"/>
                        </a:lnSpc>
                        <a:spcAft>
                          <a:spcPts val="0"/>
                        </a:spcAft>
                      </a:pPr>
                      <a:r>
                        <a:rPr lang="en-GB" sz="1600" b="1" dirty="0">
                          <a:solidFill>
                            <a:schemeClr val="bg1"/>
                          </a:solidFill>
                          <a:latin typeface="Times New Roman" pitchFamily="18" charset="0"/>
                          <a:ea typeface="Calibri"/>
                          <a:cs typeface="Times New Roman" pitchFamily="18" charset="0"/>
                        </a:rPr>
                        <a:t>£300 – solar thermal voucher </a:t>
                      </a:r>
                    </a:p>
                  </a:txBody>
                  <a:tcPr marL="64037" marR="640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nSpc>
                          <a:spcPct val="115000"/>
                        </a:lnSpc>
                        <a:spcAft>
                          <a:spcPts val="0"/>
                        </a:spcAft>
                      </a:pPr>
                      <a:r>
                        <a:rPr lang="en-GB" sz="1600" b="1" dirty="0">
                          <a:latin typeface="Times New Roman" pitchFamily="18" charset="0"/>
                          <a:ea typeface="Calibri"/>
                          <a:cs typeface="Times New Roman" pitchFamily="18" charset="0"/>
                        </a:rPr>
                        <a:t>£950 biomass boiler </a:t>
                      </a:r>
                      <a:r>
                        <a:rPr lang="en-GB" sz="1600" b="1" dirty="0" smtClean="0">
                          <a:latin typeface="Times New Roman" pitchFamily="18" charset="0"/>
                          <a:ea typeface="Calibri"/>
                          <a:cs typeface="Times New Roman" pitchFamily="18" charset="0"/>
                        </a:rPr>
                        <a:t>voucher</a:t>
                      </a:r>
                      <a:endParaRPr lang="en-GB" sz="1600" b="1" dirty="0">
                        <a:latin typeface="Times New Roman" pitchFamily="18" charset="0"/>
                        <a:ea typeface="Calibri"/>
                        <a:cs typeface="Times New Roman" pitchFamily="18" charset="0"/>
                      </a:endParaRPr>
                    </a:p>
                  </a:txBody>
                  <a:tcPr marL="64037" marR="64037"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r>
              <a:tr h="180016">
                <a:tc>
                  <a:txBody>
                    <a:bodyPr/>
                    <a:lstStyle/>
                    <a:p>
                      <a:pPr>
                        <a:lnSpc>
                          <a:spcPct val="115000"/>
                        </a:lnSpc>
                        <a:spcAft>
                          <a:spcPts val="0"/>
                        </a:spcAft>
                      </a:pPr>
                      <a:endParaRPr lang="en-GB" sz="1600" b="1" dirty="0">
                        <a:latin typeface="Times New Roman" pitchFamily="18" charset="0"/>
                        <a:ea typeface="Calibri"/>
                        <a:cs typeface="Times New Roman" pitchFamily="18" charset="0"/>
                      </a:endParaRPr>
                    </a:p>
                  </a:txBody>
                  <a:tcPr marL="64037" marR="6403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600" b="1">
                          <a:latin typeface="Times New Roman" pitchFamily="18" charset="0"/>
                          <a:ea typeface="Calibri"/>
                          <a:cs typeface="Times New Roman" pitchFamily="18" charset="0"/>
                        </a:rPr>
                        <a:t>£850 air source heat pump valid for 6 months</a:t>
                      </a:r>
                    </a:p>
                  </a:txBody>
                  <a:tcPr marL="64037" marR="64037" marT="0"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CC"/>
                    </a:solidFill>
                  </a:tcPr>
                </a:tc>
              </a:tr>
              <a:tr h="292929">
                <a:tc>
                  <a:txBody>
                    <a:bodyPr/>
                    <a:lstStyle/>
                    <a:p>
                      <a:pPr>
                        <a:lnSpc>
                          <a:spcPct val="115000"/>
                        </a:lnSpc>
                        <a:spcAft>
                          <a:spcPts val="0"/>
                        </a:spcAft>
                      </a:pPr>
                      <a:endParaRPr lang="en-GB" sz="1600" b="1" dirty="0">
                        <a:latin typeface="Times New Roman" pitchFamily="18" charset="0"/>
                        <a:ea typeface="Calibri"/>
                        <a:cs typeface="Times New Roman" pitchFamily="18" charset="0"/>
                      </a:endParaRPr>
                    </a:p>
                  </a:txBody>
                  <a:tcPr marL="64037" marR="6403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600" b="1" dirty="0">
                          <a:latin typeface="Times New Roman" pitchFamily="18" charset="0"/>
                          <a:ea typeface="Calibri"/>
                          <a:cs typeface="Times New Roman" pitchFamily="18" charset="0"/>
                        </a:rPr>
                        <a:t>£1250 ground or water source heat </a:t>
                      </a:r>
                      <a:r>
                        <a:rPr lang="en-GB" sz="1600" b="1" dirty="0" smtClean="0">
                          <a:latin typeface="Times New Roman" pitchFamily="18" charset="0"/>
                          <a:ea typeface="Calibri"/>
                          <a:cs typeface="Times New Roman" pitchFamily="18" charset="0"/>
                        </a:rPr>
                        <a:t>pump  voucher</a:t>
                      </a:r>
                      <a:endParaRPr lang="en-GB" sz="1600" b="1" dirty="0">
                        <a:latin typeface="Times New Roman" pitchFamily="18" charset="0"/>
                        <a:ea typeface="Calibri"/>
                        <a:cs typeface="Times New Roman" pitchFamily="18" charset="0"/>
                      </a:endParaRPr>
                    </a:p>
                  </a:txBody>
                  <a:tcPr marL="64037" marR="64037" marT="0"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CC"/>
                    </a:solidFill>
                  </a:tcPr>
                </a:tc>
              </a:tr>
            </a:tbl>
          </a:graphicData>
        </a:graphic>
      </p:graphicFrame>
      <p:sp>
        <p:nvSpPr>
          <p:cNvPr id="6" name="Slide Number Placeholder 5"/>
          <p:cNvSpPr>
            <a:spLocks noGrp="1"/>
          </p:cNvSpPr>
          <p:nvPr>
            <p:ph type="sldNum" sz="quarter" idx="12"/>
          </p:nvPr>
        </p:nvSpPr>
        <p:spPr/>
        <p:txBody>
          <a:bodyPr/>
          <a:lstStyle/>
          <a:p>
            <a:fld id="{9F636303-C660-49CD-8EA2-D9F3B61F8AD0}" type="slidenum">
              <a:rPr lang="en-GB" smtClean="0"/>
              <a:pPr/>
              <a:t>44</a:t>
            </a:fld>
            <a:endParaRPr lang="en-GB"/>
          </a:p>
        </p:txBody>
      </p:sp>
      <p:sp>
        <p:nvSpPr>
          <p:cNvPr id="7" name="TextBox 6"/>
          <p:cNvSpPr txBox="1"/>
          <p:nvPr/>
        </p:nvSpPr>
        <p:spPr>
          <a:xfrm>
            <a:off x="1763688" y="2564904"/>
            <a:ext cx="5580112" cy="1384995"/>
          </a:xfrm>
          <a:prstGeom prst="rect">
            <a:avLst/>
          </a:prstGeom>
          <a:solidFill>
            <a:srgbClr val="FFFF00"/>
          </a:solidFill>
          <a:ln w="101600" cmpd="thinThick">
            <a:solidFill>
              <a:schemeClr val="tx1"/>
            </a:solidFill>
          </a:ln>
        </p:spPr>
        <p:txBody>
          <a:bodyPr wrap="square" rtlCol="0">
            <a:spAutoFit/>
          </a:bodyPr>
          <a:lstStyle/>
          <a:p>
            <a:r>
              <a:rPr lang="en-GB" sz="2400" b="1" dirty="0" smtClean="0">
                <a:solidFill>
                  <a:srgbClr val="FF0000"/>
                </a:solidFill>
                <a:latin typeface="Times New Roman" pitchFamily="18" charset="0"/>
                <a:cs typeface="Times New Roman" pitchFamily="18" charset="0"/>
              </a:rPr>
              <a:t>Stop Press!!!  </a:t>
            </a:r>
            <a:r>
              <a:rPr lang="en-GB" sz="2000" b="1" dirty="0" smtClean="0">
                <a:solidFill>
                  <a:srgbClr val="FF0000"/>
                </a:solidFill>
                <a:latin typeface="Times New Roman" pitchFamily="18" charset="0"/>
                <a:cs typeface="Times New Roman" pitchFamily="18" charset="0"/>
              </a:rPr>
              <a:t>18:00 on 29</a:t>
            </a:r>
            <a:r>
              <a:rPr lang="en-GB" sz="2000" b="1" baseline="30000" dirty="0" smtClean="0">
                <a:solidFill>
                  <a:srgbClr val="FF0000"/>
                </a:solidFill>
                <a:latin typeface="Times New Roman" pitchFamily="18" charset="0"/>
                <a:cs typeface="Times New Roman" pitchFamily="18" charset="0"/>
              </a:rPr>
              <a:t>th</a:t>
            </a:r>
            <a:r>
              <a:rPr lang="en-GB" sz="2000" b="1" dirty="0" smtClean="0">
                <a:solidFill>
                  <a:srgbClr val="FF0000"/>
                </a:solidFill>
                <a:latin typeface="Times New Roman" pitchFamily="18" charset="0"/>
                <a:cs typeface="Times New Roman" pitchFamily="18" charset="0"/>
              </a:rPr>
              <a:t> September 2011</a:t>
            </a:r>
          </a:p>
          <a:p>
            <a:r>
              <a:rPr lang="en-GB" sz="2000" b="1" dirty="0" smtClean="0">
                <a:latin typeface="Times New Roman" pitchFamily="18" charset="0"/>
                <a:cs typeface="Times New Roman" pitchFamily="18" charset="0"/>
              </a:rPr>
              <a:t>The EU have rejected support level for large Biomass and scheme cannot now start until amendments to RHI Order are in place.</a:t>
            </a:r>
            <a:endParaRPr lang="en-GB" sz="2000" b="1" dirty="0">
              <a:latin typeface="Times New Roman" pitchFamily="18" charset="0"/>
              <a:cs typeface="Times New Roman" pitchFamily="18" charset="0"/>
            </a:endParaRPr>
          </a:p>
        </p:txBody>
      </p:sp>
      <p:sp>
        <p:nvSpPr>
          <p:cNvPr id="9" name="TextBox 2"/>
          <p:cNvSpPr txBox="1">
            <a:spLocks noChangeArrowheads="1"/>
          </p:cNvSpPr>
          <p:nvPr/>
        </p:nvSpPr>
        <p:spPr bwMode="auto">
          <a:xfrm>
            <a:off x="0" y="4941168"/>
            <a:ext cx="9144000" cy="430887"/>
          </a:xfrm>
          <a:prstGeom prst="rect">
            <a:avLst/>
          </a:prstGeom>
          <a:solidFill>
            <a:srgbClr val="FF0000"/>
          </a:solidFill>
          <a:ln w="9525">
            <a:noFill/>
            <a:miter lim="800000"/>
            <a:headEnd/>
            <a:tailEnd/>
          </a:ln>
        </p:spPr>
        <p:txBody>
          <a:bodyPr lIns="0" rIns="0">
            <a:spAutoFit/>
          </a:bodyPr>
          <a:lstStyle/>
          <a:p>
            <a:pPr algn="ctr"/>
            <a:r>
              <a:rPr lang="en-GB" sz="2200" b="1" dirty="0" smtClean="0">
                <a:solidFill>
                  <a:schemeClr val="bg1"/>
                </a:solidFill>
                <a:latin typeface="Times New Roman" pitchFamily="18" charset="0"/>
                <a:cs typeface="Times New Roman" pitchFamily="18" charset="0"/>
              </a:rPr>
              <a:t> Temporary Grants for Domestic Installations – implementation 01/10/12</a:t>
            </a:r>
            <a:endParaRPr lang="en-GB" sz="22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par>
                          <p:cTn id="16" fill="hold">
                            <p:stCondLst>
                              <p:cond delay="500"/>
                            </p:stCondLst>
                            <p:childTnLst>
                              <p:par>
                                <p:cTn id="17" presetID="9"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E74CA2-F7BC-4808-901A-3A0D02D4FA09}" type="slidenum">
              <a:rPr lang="en-GB" smtClean="0"/>
              <a:pPr fontAlgn="base">
                <a:spcBef>
                  <a:spcPct val="0"/>
                </a:spcBef>
                <a:spcAft>
                  <a:spcPct val="0"/>
                </a:spcAft>
              </a:pPr>
              <a:t>45</a:t>
            </a:fld>
            <a:endParaRPr lang="en-GB" smtClean="0"/>
          </a:p>
        </p:txBody>
      </p:sp>
      <p:sp>
        <p:nvSpPr>
          <p:cNvPr id="16" name="TextBox 15"/>
          <p:cNvSpPr txBox="1">
            <a:spLocks noChangeArrowheads="1"/>
          </p:cNvSpPr>
          <p:nvPr/>
        </p:nvSpPr>
        <p:spPr bwMode="auto">
          <a:xfrm>
            <a:off x="0" y="5934075"/>
            <a:ext cx="3467100" cy="923925"/>
          </a:xfrm>
          <a:prstGeom prst="rect">
            <a:avLst/>
          </a:prstGeom>
          <a:noFill/>
          <a:ln w="9525">
            <a:noFill/>
            <a:miter lim="800000"/>
            <a:headEnd/>
            <a:tailEnd/>
          </a:ln>
        </p:spPr>
        <p:txBody>
          <a:bodyPr>
            <a:spAutoFit/>
          </a:bodyPr>
          <a:lstStyle/>
          <a:p>
            <a:r>
              <a:rPr lang="en-GB" b="1">
                <a:latin typeface="Times New Roman" pitchFamily="18" charset="0"/>
                <a:cs typeface="Times New Roman" pitchFamily="18" charset="0"/>
              </a:rPr>
              <a:t>X-axis shows 30 minute periods from midnight on 23/24</a:t>
            </a:r>
            <a:r>
              <a:rPr lang="en-GB" b="1" baseline="30000">
                <a:latin typeface="Times New Roman" pitchFamily="18" charset="0"/>
                <a:cs typeface="Times New Roman" pitchFamily="18" charset="0"/>
              </a:rPr>
              <a:t>th</a:t>
            </a:r>
            <a:r>
              <a:rPr lang="en-GB" b="1">
                <a:latin typeface="Times New Roman" pitchFamily="18" charset="0"/>
                <a:cs typeface="Times New Roman" pitchFamily="18" charset="0"/>
              </a:rPr>
              <a:t> September</a:t>
            </a:r>
          </a:p>
        </p:txBody>
      </p:sp>
      <p:sp>
        <p:nvSpPr>
          <p:cNvPr id="17" name="Rectangle 2"/>
          <p:cNvSpPr txBox="1">
            <a:spLocks noChangeArrowheads="1"/>
          </p:cNvSpPr>
          <p:nvPr/>
        </p:nvSpPr>
        <p:spPr>
          <a:xfrm>
            <a:off x="0" y="0"/>
            <a:ext cx="9144000" cy="479425"/>
          </a:xfrm>
          <a:prstGeom prst="rect">
            <a:avLst/>
          </a:prstGeom>
          <a:solidFill>
            <a:srgbClr val="FF0000"/>
          </a:solidFill>
        </p:spPr>
        <p:txBody>
          <a:bodyPr/>
          <a:lstStyle/>
          <a:p>
            <a:pPr algn="ctr" eaLnBrk="0" hangingPunct="0">
              <a:defRPr/>
            </a:pPr>
            <a:r>
              <a:rPr lang="en-GB" sz="2800" b="1" dirty="0">
                <a:solidFill>
                  <a:schemeClr val="bg1"/>
                </a:solidFill>
                <a:latin typeface="Times New Roman" pitchFamily="18" charset="0"/>
                <a:ea typeface="+mj-ea"/>
                <a:cs typeface="Times New Roman" pitchFamily="18" charset="0"/>
              </a:rPr>
              <a:t>How Variable is Wind Energy?</a:t>
            </a:r>
          </a:p>
        </p:txBody>
      </p:sp>
      <p:sp>
        <p:nvSpPr>
          <p:cNvPr id="18" name="TextBox 17"/>
          <p:cNvSpPr txBox="1">
            <a:spLocks noChangeArrowheads="1"/>
          </p:cNvSpPr>
          <p:nvPr/>
        </p:nvSpPr>
        <p:spPr bwMode="auto">
          <a:xfrm>
            <a:off x="5992813" y="617538"/>
            <a:ext cx="2982912" cy="2308225"/>
          </a:xfrm>
          <a:prstGeom prst="rect">
            <a:avLst/>
          </a:prstGeom>
          <a:noFill/>
          <a:ln w="9525">
            <a:noFill/>
            <a:miter lim="800000"/>
            <a:headEnd/>
            <a:tailEnd/>
          </a:ln>
        </p:spPr>
        <p:txBody>
          <a:bodyPr lIns="0" rIns="0">
            <a:spAutoFit/>
          </a:bodyPr>
          <a:lstStyle/>
          <a:p>
            <a:pPr marL="266700" indent="-266700">
              <a:buFont typeface="Arial" charset="0"/>
              <a:buChar char="•"/>
            </a:pPr>
            <a:r>
              <a:rPr lang="en-GB" b="1">
                <a:latin typeface="Times New Roman" pitchFamily="18" charset="0"/>
                <a:cs typeface="Times New Roman" pitchFamily="18" charset="0"/>
              </a:rPr>
              <a:t>Wind Energy is often cited as being not predictable. </a:t>
            </a:r>
          </a:p>
          <a:p>
            <a:pPr marL="266700" indent="-266700">
              <a:buFont typeface="Arial" charset="0"/>
              <a:buChar char="•"/>
            </a:pPr>
            <a:r>
              <a:rPr lang="en-GB" b="1">
                <a:latin typeface="Times New Roman" pitchFamily="18" charset="0"/>
                <a:cs typeface="Times New Roman" pitchFamily="18" charset="0"/>
              </a:rPr>
              <a:t>Data for 23-25</a:t>
            </a:r>
            <a:r>
              <a:rPr lang="en-GB" b="1" baseline="30000">
                <a:latin typeface="Times New Roman" pitchFamily="18" charset="0"/>
                <a:cs typeface="Times New Roman" pitchFamily="18" charset="0"/>
              </a:rPr>
              <a:t>th</a:t>
            </a:r>
            <a:r>
              <a:rPr lang="en-GB" b="1">
                <a:latin typeface="Times New Roman" pitchFamily="18" charset="0"/>
                <a:cs typeface="Times New Roman" pitchFamily="18" charset="0"/>
              </a:rPr>
              <a:t> February 2011 from </a:t>
            </a:r>
            <a:r>
              <a:rPr lang="en-GB" b="1">
                <a:latin typeface="Times New Roman" pitchFamily="18" charset="0"/>
                <a:cs typeface="Times New Roman" pitchFamily="18" charset="0"/>
                <a:hlinkClick r:id="rId3"/>
              </a:rPr>
              <a:t>www.bmreports.com</a:t>
            </a:r>
            <a:r>
              <a:rPr lang="en-GB" b="1">
                <a:latin typeface="Times New Roman" pitchFamily="18" charset="0"/>
                <a:cs typeface="Times New Roman" pitchFamily="18" charset="0"/>
              </a:rPr>
              <a:t>  </a:t>
            </a:r>
          </a:p>
          <a:p>
            <a:pPr marL="266700" indent="-266700">
              <a:buFont typeface="Arial" charset="0"/>
              <a:buChar char="•"/>
            </a:pPr>
            <a:r>
              <a:rPr lang="en-GB" b="1">
                <a:latin typeface="Times New Roman" pitchFamily="18" charset="0"/>
                <a:cs typeface="Times New Roman" pitchFamily="18" charset="0"/>
              </a:rPr>
              <a:t>Over 3.7 GW is now visible to National Grid out of 5.4GW.    </a:t>
            </a:r>
          </a:p>
        </p:txBody>
      </p:sp>
      <p:graphicFrame>
        <p:nvGraphicFramePr>
          <p:cNvPr id="80900" name="Object 4"/>
          <p:cNvGraphicFramePr>
            <a:graphicFrameLocks noChangeAspect="1"/>
          </p:cNvGraphicFramePr>
          <p:nvPr/>
        </p:nvGraphicFramePr>
        <p:xfrm>
          <a:off x="0" y="512763"/>
          <a:ext cx="6035675" cy="2998787"/>
        </p:xfrm>
        <a:graphic>
          <a:graphicData uri="http://schemas.openxmlformats.org/presentationml/2006/ole">
            <p:oleObj spid="_x0000_s10242" name="Chart" r:id="rId4" imgW="6086559" imgH="2857500" progId="MSGraph.Chart.8">
              <p:embed followColorScheme="full"/>
            </p:oleObj>
          </a:graphicData>
        </a:graphic>
      </p:graphicFrame>
      <p:sp>
        <p:nvSpPr>
          <p:cNvPr id="15" name="Rectangle 14"/>
          <p:cNvSpPr>
            <a:spLocks noChangeArrowheads="1"/>
          </p:cNvSpPr>
          <p:nvPr/>
        </p:nvSpPr>
        <p:spPr bwMode="auto">
          <a:xfrm>
            <a:off x="0" y="4032250"/>
            <a:ext cx="3548063" cy="1200150"/>
          </a:xfrm>
          <a:prstGeom prst="rect">
            <a:avLst/>
          </a:prstGeom>
          <a:noFill/>
          <a:ln w="9525">
            <a:noFill/>
            <a:miter lim="800000"/>
            <a:headEnd/>
            <a:tailEnd/>
          </a:ln>
        </p:spPr>
        <p:txBody>
          <a:bodyPr>
            <a:spAutoFit/>
          </a:bodyPr>
          <a:lstStyle/>
          <a:p>
            <a:pPr marL="266700" indent="-266700">
              <a:buFont typeface="Arial" charset="0"/>
              <a:buChar char="•"/>
            </a:pPr>
            <a:r>
              <a:rPr lang="en-GB" b="1">
                <a:latin typeface="Times New Roman" pitchFamily="18" charset="0"/>
                <a:cs typeface="Times New Roman" pitchFamily="18" charset="0"/>
              </a:rPr>
              <a:t>Predictions are made 48hr and 24 hrs in advance </a:t>
            </a:r>
          </a:p>
          <a:p>
            <a:pPr marL="266700" indent="-266700">
              <a:buFont typeface="Arial" charset="0"/>
              <a:buChar char="•"/>
            </a:pPr>
            <a:r>
              <a:rPr lang="en-GB" b="1">
                <a:latin typeface="Times New Roman" pitchFamily="18" charset="0"/>
                <a:cs typeface="Times New Roman" pitchFamily="18" charset="0"/>
              </a:rPr>
              <a:t>Generally good correlation with 24hr forecast</a:t>
            </a:r>
          </a:p>
        </p:txBody>
      </p:sp>
      <p:graphicFrame>
        <p:nvGraphicFramePr>
          <p:cNvPr id="13" name="Chart 12"/>
          <p:cNvGraphicFramePr>
            <a:graphicFrameLocks/>
          </p:cNvGraphicFramePr>
          <p:nvPr/>
        </p:nvGraphicFramePr>
        <p:xfrm>
          <a:off x="3439237" y="3241342"/>
          <a:ext cx="5704763" cy="361665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Group 30"/>
          <p:cNvGrpSpPr>
            <a:grpSpLocks/>
          </p:cNvGrpSpPr>
          <p:nvPr/>
        </p:nvGrpSpPr>
        <p:grpSpPr bwMode="auto">
          <a:xfrm>
            <a:off x="4305300" y="6397625"/>
            <a:ext cx="4565650" cy="290513"/>
            <a:chOff x="4304697" y="6397881"/>
            <a:chExt cx="4566347" cy="289523"/>
          </a:xfrm>
        </p:grpSpPr>
        <p:cxnSp>
          <p:nvCxnSpPr>
            <p:cNvPr id="6" name="Straight Connector 5"/>
            <p:cNvCxnSpPr>
              <a:endCxn id="12" idx="0"/>
            </p:cNvCxnSpPr>
            <p:nvPr/>
          </p:nvCxnSpPr>
          <p:spPr bwMode="auto">
            <a:xfrm flipV="1">
              <a:off x="4304697" y="6434270"/>
              <a:ext cx="4566347" cy="79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 name="Group 27"/>
            <p:cNvGrpSpPr>
              <a:grpSpLocks/>
            </p:cNvGrpSpPr>
            <p:nvPr/>
          </p:nvGrpSpPr>
          <p:grpSpPr bwMode="auto">
            <a:xfrm>
              <a:off x="4321408" y="6397881"/>
              <a:ext cx="4549636" cy="289523"/>
              <a:chOff x="4335056" y="6343289"/>
              <a:chExt cx="4549636" cy="289523"/>
            </a:xfrm>
          </p:grpSpPr>
          <p:sp>
            <p:nvSpPr>
              <p:cNvPr id="8" name="Straight Connector 7"/>
              <p:cNvSpPr/>
              <p:nvPr/>
            </p:nvSpPr>
            <p:spPr bwMode="auto">
              <a:xfrm>
                <a:off x="4335811" y="6403408"/>
                <a:ext cx="4763" cy="2294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p>
            </p:txBody>
          </p:sp>
          <p:sp>
            <p:nvSpPr>
              <p:cNvPr id="9" name="Straight Connector 8"/>
              <p:cNvSpPr/>
              <p:nvPr/>
            </p:nvSpPr>
            <p:spPr bwMode="auto">
              <a:xfrm>
                <a:off x="5552022" y="6386006"/>
                <a:ext cx="3175" cy="2325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p>
            </p:txBody>
          </p:sp>
          <p:sp>
            <p:nvSpPr>
              <p:cNvPr id="10" name="Straight Connector 9"/>
              <p:cNvSpPr/>
              <p:nvPr/>
            </p:nvSpPr>
            <p:spPr bwMode="auto">
              <a:xfrm flipH="1">
                <a:off x="6769819" y="6343289"/>
                <a:ext cx="3175" cy="2626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p>
            </p:txBody>
          </p:sp>
          <p:sp>
            <p:nvSpPr>
              <p:cNvPr id="11" name="Straight Connector 10"/>
              <p:cNvSpPr/>
              <p:nvPr/>
            </p:nvSpPr>
            <p:spPr bwMode="auto">
              <a:xfrm>
                <a:off x="7924108" y="6384423"/>
                <a:ext cx="4763" cy="2214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p>
            </p:txBody>
          </p:sp>
          <p:sp>
            <p:nvSpPr>
              <p:cNvPr id="12" name="Straight Connector 11"/>
              <p:cNvSpPr/>
              <p:nvPr/>
            </p:nvSpPr>
            <p:spPr bwMode="auto">
              <a:xfrm>
                <a:off x="8884692" y="6379678"/>
                <a:ext cx="0" cy="2262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dissolve">
                                      <p:cBhvr>
                                        <p:cTn id="7" dur="500"/>
                                        <p:tgtEl>
                                          <p:spTgt spid="18">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500"/>
                                  </p:stCondLst>
                                  <p:childTnLst>
                                    <p:set>
                                      <p:cBhvr>
                                        <p:cTn id="10" dur="1" fill="hold">
                                          <p:stCondLst>
                                            <p:cond delay="0"/>
                                          </p:stCondLst>
                                        </p:cTn>
                                        <p:tgtEl>
                                          <p:spTgt spid="80900">
                                            <p:oleChartEl type="gridLegend"/>
                                          </p:spTgt>
                                        </p:tgtEl>
                                        <p:attrNameLst>
                                          <p:attrName>style.visibility</p:attrName>
                                        </p:attrNameLst>
                                      </p:cBhvr>
                                      <p:to>
                                        <p:strVal val="visible"/>
                                      </p:to>
                                    </p:set>
                                    <p:animEffect transition="in" filter="dissolve">
                                      <p:cBhvr>
                                        <p:cTn id="11" dur="500"/>
                                        <p:tgtEl>
                                          <p:spTgt spid="80900">
                                            <p:oleChartEl type="gridLegend"/>
                                          </p:spTgt>
                                        </p:tgtEl>
                                      </p:cBhvr>
                                    </p:animEffect>
                                  </p:childTnLst>
                                </p:cTn>
                              </p:par>
                            </p:childTnLst>
                          </p:cTn>
                        </p:par>
                        <p:par>
                          <p:cTn id="12" fill="hold">
                            <p:stCondLst>
                              <p:cond delay="1500"/>
                            </p:stCondLst>
                            <p:childTnLst>
                              <p:par>
                                <p:cTn id="13" presetID="9" presetClass="entr" presetSubtype="0" fill="hold" grpId="0" nodeType="afterEffect">
                                  <p:stCondLst>
                                    <p:cond delay="500"/>
                                  </p:stCondLst>
                                  <p:childTnLst>
                                    <p:set>
                                      <p:cBhvr>
                                        <p:cTn id="14" dur="1" fill="hold">
                                          <p:stCondLst>
                                            <p:cond delay="0"/>
                                          </p:stCondLst>
                                        </p:cTn>
                                        <p:tgtEl>
                                          <p:spTgt spid="80900">
                                            <p:oleChartEl type="series" lvl="1"/>
                                          </p:spTgt>
                                        </p:tgtEl>
                                        <p:attrNameLst>
                                          <p:attrName>style.visibility</p:attrName>
                                        </p:attrNameLst>
                                      </p:cBhvr>
                                      <p:to>
                                        <p:strVal val="visible"/>
                                      </p:to>
                                    </p:set>
                                    <p:animEffect transition="in" filter="dissolve">
                                      <p:cBhvr>
                                        <p:cTn id="15" dur="500"/>
                                        <p:tgtEl>
                                          <p:spTgt spid="80900">
                                            <p:oleChartEl type="series" lvl="1"/>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0900">
                                            <p:oleChartEl type="series" lvl="2"/>
                                          </p:spTgt>
                                        </p:tgtEl>
                                        <p:attrNameLst>
                                          <p:attrName>style.visibility</p:attrName>
                                        </p:attrNameLst>
                                      </p:cBhvr>
                                      <p:to>
                                        <p:strVal val="visible"/>
                                      </p:to>
                                    </p:set>
                                    <p:animEffect transition="in" filter="dissolve">
                                      <p:cBhvr>
                                        <p:cTn id="20" dur="500"/>
                                        <p:tgtEl>
                                          <p:spTgt spid="80900">
                                            <p:oleChartEl type="series" lvl="2"/>
                                          </p:spTgt>
                                        </p:tgtEl>
                                      </p:cBhvr>
                                    </p:animEffect>
                                  </p:childTnLst>
                                </p:cTn>
                              </p:par>
                            </p:childTnLst>
                          </p:cTn>
                        </p:par>
                        <p:par>
                          <p:cTn id="21" fill="hold">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18">
                                            <p:txEl>
                                              <p:pRg st="1" end="1"/>
                                            </p:txEl>
                                          </p:spTgt>
                                        </p:tgtEl>
                                        <p:attrNameLst>
                                          <p:attrName>style.visibility</p:attrName>
                                        </p:attrNameLst>
                                      </p:cBhvr>
                                      <p:to>
                                        <p:strVal val="visible"/>
                                      </p:to>
                                    </p:set>
                                    <p:animEffect transition="in" filter="dissolve">
                                      <p:cBhvr>
                                        <p:cTn id="24" dur="500"/>
                                        <p:tgtEl>
                                          <p:spTgt spid="1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80900">
                                            <p:oleChartEl type="series" lvl="3"/>
                                          </p:spTgt>
                                        </p:tgtEl>
                                        <p:attrNameLst>
                                          <p:attrName>style.visibility</p:attrName>
                                        </p:attrNameLst>
                                      </p:cBhvr>
                                      <p:to>
                                        <p:strVal val="visible"/>
                                      </p:to>
                                    </p:set>
                                    <p:animEffect transition="in" filter="dissolve">
                                      <p:cBhvr>
                                        <p:cTn id="29" dur="500"/>
                                        <p:tgtEl>
                                          <p:spTgt spid="80900">
                                            <p:oleChartEl type="series" lvl="3"/>
                                          </p:spTgt>
                                        </p:tgtEl>
                                      </p:cBhvr>
                                    </p:animEffect>
                                  </p:childTnLst>
                                </p:cTn>
                              </p:par>
                            </p:childTnLst>
                          </p:cTn>
                        </p:par>
                        <p:par>
                          <p:cTn id="30" fill="hold">
                            <p:stCondLst>
                              <p:cond delay="500"/>
                            </p:stCondLst>
                            <p:childTnLst>
                              <p:par>
                                <p:cTn id="31" presetID="9" presetClass="entr" presetSubtype="0" fill="hold" grpId="0" nodeType="afterEffect">
                                  <p:stCondLst>
                                    <p:cond delay="0"/>
                                  </p:stCondLst>
                                  <p:childTnLst>
                                    <p:set>
                                      <p:cBhvr>
                                        <p:cTn id="32" dur="1" fill="hold">
                                          <p:stCondLst>
                                            <p:cond delay="0"/>
                                          </p:stCondLst>
                                        </p:cTn>
                                        <p:tgtEl>
                                          <p:spTgt spid="18">
                                            <p:txEl>
                                              <p:pRg st="2" end="2"/>
                                            </p:txEl>
                                          </p:spTgt>
                                        </p:tgtEl>
                                        <p:attrNameLst>
                                          <p:attrName>style.visibility</p:attrName>
                                        </p:attrNameLst>
                                      </p:cBhvr>
                                      <p:to>
                                        <p:strVal val="visible"/>
                                      </p:to>
                                    </p:set>
                                    <p:animEffect transition="in" filter="dissolve">
                                      <p:cBhvr>
                                        <p:cTn id="33" dur="500"/>
                                        <p:tgtEl>
                                          <p:spTgt spid="1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dissolve">
                                      <p:cBhvr>
                                        <p:cTn id="38" dur="500"/>
                                        <p:tgtEl>
                                          <p:spTgt spid="13">
                                            <p:graphicEl>
                                              <a:chart seriesIdx="-3" categoryIdx="-3" bldStep="gridLegend"/>
                                            </p:graphicEl>
                                          </p:spTgt>
                                        </p:tgtEl>
                                      </p:cBhvr>
                                    </p:animEffect>
                                  </p:childTnLst>
                                </p:cTn>
                              </p:par>
                            </p:childTnLst>
                          </p:cTn>
                        </p:par>
                        <p:par>
                          <p:cTn id="39" fill="hold">
                            <p:stCondLst>
                              <p:cond delay="500"/>
                            </p:stCondLst>
                            <p:childTnLst>
                              <p:par>
                                <p:cTn id="40" presetID="9"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dissolve">
                                      <p:cBhvr>
                                        <p:cTn id="42" dur="500"/>
                                        <p:tgtEl>
                                          <p:spTgt spid="16"/>
                                        </p:tgtEl>
                                      </p:cBhvr>
                                    </p:animEffect>
                                  </p:childTnLst>
                                </p:cTn>
                              </p:par>
                            </p:childTnLst>
                          </p:cTn>
                        </p:par>
                        <p:par>
                          <p:cTn id="43" fill="hold">
                            <p:stCondLst>
                              <p:cond delay="1000"/>
                            </p:stCondLst>
                            <p:childTnLst>
                              <p:par>
                                <p:cTn id="44" presetID="9" presetClass="entr" presetSubtype="0" fill="hold" nodeType="afterEffect">
                                  <p:stCondLst>
                                    <p:cond delay="0"/>
                                  </p:stCondLst>
                                  <p:childTnLst>
                                    <p:set>
                                      <p:cBhvr>
                                        <p:cTn id="45" dur="1" fill="hold">
                                          <p:stCondLst>
                                            <p:cond delay="0"/>
                                          </p:stCondLst>
                                        </p:cTn>
                                        <p:tgtEl>
                                          <p:spTgt spid="15">
                                            <p:txEl>
                                              <p:pRg st="0" end="0"/>
                                            </p:txEl>
                                          </p:spTgt>
                                        </p:tgtEl>
                                        <p:attrNameLst>
                                          <p:attrName>style.visibility</p:attrName>
                                        </p:attrNameLst>
                                      </p:cBhvr>
                                      <p:to>
                                        <p:strVal val="visible"/>
                                      </p:to>
                                    </p:set>
                                    <p:animEffect transition="in" filter="dissolve">
                                      <p:cBhvr>
                                        <p:cTn id="46" dur="500"/>
                                        <p:tgtEl>
                                          <p:spTgt spid="15">
                                            <p:txEl>
                                              <p:pRg st="0" end="0"/>
                                            </p:txEl>
                                          </p:spTgt>
                                        </p:tgtEl>
                                      </p:cBhvr>
                                    </p:animEffect>
                                  </p:childTnLst>
                                </p:cTn>
                              </p:par>
                            </p:childTnLst>
                          </p:cTn>
                        </p:par>
                        <p:par>
                          <p:cTn id="47" fill="hold">
                            <p:stCondLst>
                              <p:cond delay="1500"/>
                            </p:stCondLst>
                            <p:childTnLst>
                              <p:par>
                                <p:cTn id="48" presetID="9" presetClass="entr" presetSubtype="0" fill="hold" grpId="0" nodeType="afterEffect">
                                  <p:stCondLst>
                                    <p:cond delay="0"/>
                                  </p:stCondLst>
                                  <p:childTnLst>
                                    <p:set>
                                      <p:cBhvr>
                                        <p:cTn id="49" dur="1" fill="hold">
                                          <p:stCondLst>
                                            <p:cond delay="0"/>
                                          </p:stCondLst>
                                        </p:cTn>
                                        <p:tgtEl>
                                          <p:spTgt spid="13">
                                            <p:graphicEl>
                                              <a:chart seriesIdx="0" categoryIdx="-4" bldStep="series"/>
                                            </p:graphicEl>
                                          </p:spTgt>
                                        </p:tgtEl>
                                        <p:attrNameLst>
                                          <p:attrName>style.visibility</p:attrName>
                                        </p:attrNameLst>
                                      </p:cBhvr>
                                      <p:to>
                                        <p:strVal val="visible"/>
                                      </p:to>
                                    </p:set>
                                    <p:animEffect transition="in" filter="dissolve">
                                      <p:cBhvr>
                                        <p:cTn id="50" dur="500"/>
                                        <p:tgtEl>
                                          <p:spTgt spid="13">
                                            <p:graphicEl>
                                              <a:chart seriesIdx="0" categoryIdx="-4" bldStep="series"/>
                                            </p:graphicEl>
                                          </p:spTgt>
                                        </p:tgtEl>
                                      </p:cBhvr>
                                    </p:animEffect>
                                  </p:childTnLst>
                                </p:cTn>
                              </p:par>
                            </p:childTnLst>
                          </p:cTn>
                        </p:par>
                        <p:par>
                          <p:cTn id="51" fill="hold">
                            <p:stCondLst>
                              <p:cond delay="2000"/>
                            </p:stCondLst>
                            <p:childTnLst>
                              <p:par>
                                <p:cTn id="52" presetID="9" presetClass="entr" presetSubtype="0" fill="hold" nodeType="after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dissolve">
                                      <p:cBhvr>
                                        <p:cTn id="54" dur="500"/>
                                        <p:tgtEl>
                                          <p:spTgt spid="2"/>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13">
                                            <p:graphicEl>
                                              <a:chart seriesIdx="1" categoryIdx="-4" bldStep="series"/>
                                            </p:graphicEl>
                                          </p:spTgt>
                                        </p:tgtEl>
                                        <p:attrNameLst>
                                          <p:attrName>style.visibility</p:attrName>
                                        </p:attrNameLst>
                                      </p:cBhvr>
                                      <p:to>
                                        <p:strVal val="visible"/>
                                      </p:to>
                                    </p:set>
                                    <p:animEffect transition="in" filter="dissolve">
                                      <p:cBhvr>
                                        <p:cTn id="59" dur="500"/>
                                        <p:tgtEl>
                                          <p:spTgt spid="13">
                                            <p:graphicEl>
                                              <a:chart seriesIdx="1" categoryIdx="-4" bldStep="series"/>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13">
                                            <p:graphicEl>
                                              <a:chart seriesIdx="2" categoryIdx="-4" bldStep="series"/>
                                            </p:graphicEl>
                                          </p:spTgt>
                                        </p:tgtEl>
                                        <p:attrNameLst>
                                          <p:attrName>style.visibility</p:attrName>
                                        </p:attrNameLst>
                                      </p:cBhvr>
                                      <p:to>
                                        <p:strVal val="visible"/>
                                      </p:to>
                                    </p:set>
                                    <p:animEffect transition="in" filter="dissolve">
                                      <p:cBhvr>
                                        <p:cTn id="64" dur="500"/>
                                        <p:tgtEl>
                                          <p:spTgt spid="13">
                                            <p:graphicEl>
                                              <a:chart seriesIdx="2" categoryIdx="-4" bldStep="series"/>
                                            </p:graphicEl>
                                          </p:spTgt>
                                        </p:tgtEl>
                                      </p:cBhvr>
                                    </p:animEffect>
                                  </p:childTnLst>
                                </p:cTn>
                              </p:par>
                              <p:par>
                                <p:cTn id="65" presetID="9" presetClass="entr" presetSubtype="0" fill="hold" nodeType="withEffect">
                                  <p:stCondLst>
                                    <p:cond delay="0"/>
                                  </p:stCondLst>
                                  <p:childTnLst>
                                    <p:set>
                                      <p:cBhvr>
                                        <p:cTn id="66" dur="1" fill="hold">
                                          <p:stCondLst>
                                            <p:cond delay="0"/>
                                          </p:stCondLst>
                                        </p:cTn>
                                        <p:tgtEl>
                                          <p:spTgt spid="15">
                                            <p:txEl>
                                              <p:pRg st="1" end="1"/>
                                            </p:txEl>
                                          </p:spTgt>
                                        </p:tgtEl>
                                        <p:attrNameLst>
                                          <p:attrName>style.visibility</p:attrName>
                                        </p:attrNameLst>
                                      </p:cBhvr>
                                      <p:to>
                                        <p:strVal val="visible"/>
                                      </p:to>
                                    </p:set>
                                    <p:animEffect transition="in" filter="dissolve">
                                      <p:cBhvr>
                                        <p:cTn id="6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build="p" bldLvl="5"/>
      <p:bldOleChart spid="80900" grpId="0" bld="series"/>
      <p:bldGraphic spid="13" grpId="0">
        <p:bldSub>
          <a:bldChart bld="series"/>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ND2010.jpg"/>
          <p:cNvPicPr>
            <a:picLocks noChangeAspect="1"/>
          </p:cNvPicPr>
          <p:nvPr/>
        </p:nvPicPr>
        <p:blipFill>
          <a:blip r:embed="rId2" cstate="print"/>
          <a:srcRect/>
          <a:stretch>
            <a:fillRect/>
          </a:stretch>
        </p:blipFill>
        <p:spPr bwMode="auto">
          <a:xfrm>
            <a:off x="201613" y="3933056"/>
            <a:ext cx="4375150" cy="2924944"/>
          </a:xfrm>
          <a:prstGeom prst="rect">
            <a:avLst/>
          </a:prstGeom>
          <a:noFill/>
          <a:ln w="9525">
            <a:noFill/>
            <a:miter lim="800000"/>
            <a:headEnd/>
            <a:tailEnd/>
          </a:ln>
        </p:spPr>
      </p:pic>
      <p:pic>
        <p:nvPicPr>
          <p:cNvPr id="3" name="Picture 2" descr="NUCL2010.jpg"/>
          <p:cNvPicPr>
            <a:picLocks noChangeAspect="1"/>
          </p:cNvPicPr>
          <p:nvPr/>
        </p:nvPicPr>
        <p:blipFill>
          <a:blip r:embed="rId3" cstate="print"/>
          <a:srcRect/>
          <a:stretch>
            <a:fillRect/>
          </a:stretch>
        </p:blipFill>
        <p:spPr bwMode="auto">
          <a:xfrm>
            <a:off x="4625975" y="3933056"/>
            <a:ext cx="4375150" cy="2924944"/>
          </a:xfrm>
          <a:prstGeom prst="rect">
            <a:avLst/>
          </a:prstGeom>
          <a:noFill/>
          <a:ln w="9525">
            <a:noFill/>
            <a:miter lim="800000"/>
            <a:headEnd/>
            <a:tailEnd/>
          </a:ln>
        </p:spPr>
      </p:pic>
      <p:sp>
        <p:nvSpPr>
          <p:cNvPr id="4" name="TextBox 3"/>
          <p:cNvSpPr txBox="1">
            <a:spLocks noChangeArrowheads="1"/>
          </p:cNvSpPr>
          <p:nvPr/>
        </p:nvSpPr>
        <p:spPr bwMode="auto">
          <a:xfrm>
            <a:off x="6569075" y="484188"/>
            <a:ext cx="2411413" cy="3048000"/>
          </a:xfrm>
          <a:prstGeom prst="rect">
            <a:avLst/>
          </a:prstGeom>
          <a:noFill/>
          <a:ln w="9525">
            <a:noFill/>
            <a:miter lim="800000"/>
            <a:headEnd/>
            <a:tailEnd/>
          </a:ln>
        </p:spPr>
        <p:txBody>
          <a:bodyPr lIns="0" rIns="0">
            <a:spAutoFit/>
          </a:bodyPr>
          <a:lstStyle/>
          <a:p>
            <a:pPr marL="355600"/>
            <a:r>
              <a:rPr lang="en-GB" sz="1600" b="1" dirty="0">
                <a:solidFill>
                  <a:srgbClr val="0000CC"/>
                </a:solidFill>
                <a:latin typeface="Times New Roman" pitchFamily="18" charset="0"/>
                <a:cs typeface="Times New Roman" pitchFamily="18" charset="0"/>
              </a:rPr>
              <a:t>Data from BMREPORTS for 2010</a:t>
            </a:r>
          </a:p>
          <a:p>
            <a:pPr marL="355600"/>
            <a:r>
              <a:rPr lang="en-GB" sz="1600" b="1" dirty="0">
                <a:latin typeface="Times New Roman" pitchFamily="18" charset="0"/>
                <a:cs typeface="Times New Roman" pitchFamily="18" charset="0"/>
              </a:rPr>
              <a:t>Changes in output over 30 minute period</a:t>
            </a:r>
          </a:p>
          <a:p>
            <a:pPr marL="355600"/>
            <a:r>
              <a:rPr lang="en-GB" sz="1600" b="1" dirty="0">
                <a:solidFill>
                  <a:srgbClr val="FF0000"/>
                </a:solidFill>
                <a:latin typeface="Times New Roman" pitchFamily="18" charset="0"/>
                <a:cs typeface="Times New Roman" pitchFamily="18" charset="0"/>
              </a:rPr>
              <a:t>Wind</a:t>
            </a:r>
          </a:p>
          <a:p>
            <a:pPr marL="355600"/>
            <a:r>
              <a:rPr lang="en-GB" sz="1600" b="1" dirty="0">
                <a:latin typeface="Times New Roman" pitchFamily="18" charset="0"/>
                <a:cs typeface="Times New Roman" pitchFamily="18" charset="0"/>
              </a:rPr>
              <a:t>Max:       914 MW</a:t>
            </a:r>
          </a:p>
          <a:p>
            <a:pPr marL="355600"/>
            <a:r>
              <a:rPr lang="en-GB" sz="1600" b="1" dirty="0">
                <a:latin typeface="Times New Roman" pitchFamily="18" charset="0"/>
                <a:cs typeface="Times New Roman" pitchFamily="18" charset="0"/>
              </a:rPr>
              <a:t>Min:    – 1051 MW</a:t>
            </a:r>
          </a:p>
          <a:p>
            <a:pPr marL="355600"/>
            <a:r>
              <a:rPr lang="en-GB" sz="1600" b="1" dirty="0" err="1">
                <a:latin typeface="Times New Roman" pitchFamily="18" charset="0"/>
                <a:cs typeface="Times New Roman" pitchFamily="18" charset="0"/>
              </a:rPr>
              <a:t>StDev</a:t>
            </a:r>
            <a:r>
              <a:rPr lang="en-GB" sz="1600" b="1" dirty="0">
                <a:latin typeface="Times New Roman" pitchFamily="18" charset="0"/>
                <a:cs typeface="Times New Roman" pitchFamily="18" charset="0"/>
              </a:rPr>
              <a:t> :   37.8 MW</a:t>
            </a:r>
          </a:p>
          <a:p>
            <a:pPr marL="355600"/>
            <a:r>
              <a:rPr lang="en-GB" sz="1600" b="1" dirty="0">
                <a:solidFill>
                  <a:srgbClr val="FF0000"/>
                </a:solidFill>
                <a:latin typeface="Times New Roman" pitchFamily="18" charset="0"/>
                <a:cs typeface="Times New Roman" pitchFamily="18" charset="0"/>
              </a:rPr>
              <a:t>Nuclear</a:t>
            </a:r>
          </a:p>
          <a:p>
            <a:pPr marL="355600"/>
            <a:r>
              <a:rPr lang="en-GB" sz="1600" b="1" dirty="0">
                <a:latin typeface="Times New Roman" pitchFamily="18" charset="0"/>
                <a:cs typeface="Times New Roman" pitchFamily="18" charset="0"/>
              </a:rPr>
              <a:t>Max:       1630 MW</a:t>
            </a:r>
          </a:p>
          <a:p>
            <a:pPr marL="355600"/>
            <a:r>
              <a:rPr lang="en-GB" sz="1600" b="1" dirty="0">
                <a:latin typeface="Times New Roman" pitchFamily="18" charset="0"/>
                <a:cs typeface="Times New Roman" pitchFamily="18" charset="0"/>
              </a:rPr>
              <a:t>Min:        - 877 MW</a:t>
            </a:r>
          </a:p>
          <a:p>
            <a:pPr marL="355600"/>
            <a:r>
              <a:rPr lang="en-GB" sz="1600" b="1" dirty="0" err="1">
                <a:latin typeface="Times New Roman" pitchFamily="18" charset="0"/>
                <a:cs typeface="Times New Roman" pitchFamily="18" charset="0"/>
              </a:rPr>
              <a:t>StDev</a:t>
            </a:r>
            <a:r>
              <a:rPr lang="en-GB" sz="1600" b="1" dirty="0">
                <a:latin typeface="Times New Roman" pitchFamily="18" charset="0"/>
                <a:cs typeface="Times New Roman" pitchFamily="18" charset="0"/>
              </a:rPr>
              <a:t>:      39.9MW</a:t>
            </a:r>
          </a:p>
        </p:txBody>
      </p:sp>
      <p:sp>
        <p:nvSpPr>
          <p:cNvPr id="5" name="Rectangle 2"/>
          <p:cNvSpPr txBox="1">
            <a:spLocks noChangeArrowheads="1"/>
          </p:cNvSpPr>
          <p:nvPr/>
        </p:nvSpPr>
        <p:spPr>
          <a:xfrm>
            <a:off x="0" y="0"/>
            <a:ext cx="9144000" cy="479425"/>
          </a:xfrm>
          <a:prstGeom prst="rect">
            <a:avLst/>
          </a:prstGeom>
          <a:solidFill>
            <a:srgbClr val="FF0000"/>
          </a:solidFill>
        </p:spPr>
        <p:txBody>
          <a:bodyPr/>
          <a:lstStyle/>
          <a:p>
            <a:pPr algn="ctr" eaLnBrk="0" hangingPunct="0">
              <a:defRPr/>
            </a:pPr>
            <a:r>
              <a:rPr lang="en-GB" sz="2800" b="1" dirty="0">
                <a:solidFill>
                  <a:schemeClr val="bg1"/>
                </a:solidFill>
                <a:latin typeface="Times New Roman" pitchFamily="18" charset="0"/>
                <a:ea typeface="+mj-ea"/>
                <a:cs typeface="Times New Roman" pitchFamily="18" charset="0"/>
              </a:rPr>
              <a:t>How Variable is Wind Energy?</a:t>
            </a:r>
          </a:p>
        </p:txBody>
      </p:sp>
      <p:graphicFrame>
        <p:nvGraphicFramePr>
          <p:cNvPr id="6" name="Chart 5"/>
          <p:cNvGraphicFramePr/>
          <p:nvPr/>
        </p:nvGraphicFramePr>
        <p:xfrm>
          <a:off x="0" y="476672"/>
          <a:ext cx="6516216" cy="3456384"/>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1259632" y="611396"/>
            <a:ext cx="3888432" cy="369332"/>
          </a:xfrm>
          <a:prstGeom prst="rect">
            <a:avLst/>
          </a:prstGeom>
          <a:noFill/>
        </p:spPr>
        <p:txBody>
          <a:bodyPr wrap="square" rtlCol="0">
            <a:spAutoFit/>
          </a:bodyPr>
          <a:lstStyle/>
          <a:p>
            <a:r>
              <a:rPr lang="en-GB" b="1" dirty="0" smtClean="0">
                <a:latin typeface="Times New Roman" pitchFamily="18" charset="0"/>
                <a:cs typeface="Times New Roman" pitchFamily="18" charset="0"/>
              </a:rPr>
              <a:t>Data for Sun/Mon 25/26 Sep 2011</a:t>
            </a:r>
            <a:endParaRPr lang="en-GB" b="1" dirty="0">
              <a:latin typeface="Times New Roman" pitchFamily="18" charset="0"/>
              <a:cs typeface="Times New Roman" pitchFamily="18" charset="0"/>
            </a:endParaRPr>
          </a:p>
        </p:txBody>
      </p:sp>
      <p:sp>
        <p:nvSpPr>
          <p:cNvPr id="8" name="Slide Number Placeholder 7"/>
          <p:cNvSpPr>
            <a:spLocks noGrp="1"/>
          </p:cNvSpPr>
          <p:nvPr>
            <p:ph type="sldNum" sz="quarter" idx="12"/>
          </p:nvPr>
        </p:nvSpPr>
        <p:spPr/>
        <p:txBody>
          <a:bodyPr/>
          <a:lstStyle/>
          <a:p>
            <a:fld id="{9F636303-C660-49CD-8EA2-D9F3B61F8AD0}" type="slidenum">
              <a:rPr lang="en-GB" smtClean="0"/>
              <a:pPr/>
              <a:t>46</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dissolve">
                                      <p:cBhvr>
                                        <p:cTn id="7" dur="500"/>
                                        <p:tgtEl>
                                          <p:spTgt spid="6">
                                            <p:graphicEl>
                                              <a:chart seriesIdx="-3" categoryIdx="-3" bldStep="gridLegend"/>
                                            </p:graphicEl>
                                          </p:spTgt>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dissolve">
                                      <p:cBhvr>
                                        <p:cTn id="11" dur="500"/>
                                        <p:tgtEl>
                                          <p:spTgt spid="6">
                                            <p:graphicEl>
                                              <a:chart seriesIdx="0" categoryIdx="-4" bldStep="series"/>
                                            </p:graphicEl>
                                          </p:spTgt>
                                        </p:tgtEl>
                                      </p:cBhvr>
                                    </p:animEffect>
                                  </p:childTnLst>
                                </p:cTn>
                              </p:par>
                            </p:childTnLst>
                          </p:cTn>
                        </p:par>
                        <p:par>
                          <p:cTn id="12" fill="hold">
                            <p:stCondLst>
                              <p:cond delay="3000"/>
                            </p:stCondLst>
                            <p:childTnLst>
                              <p:par>
                                <p:cTn id="13" presetID="9"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dissolve">
                                      <p:cBhvr>
                                        <p:cTn id="20" dur="500"/>
                                        <p:tgtEl>
                                          <p:spTgt spid="6">
                                            <p:graphicEl>
                                              <a:chart seriesIdx="1" categoryIdx="-4" bldStep="series"/>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dissolve">
                                      <p:cBhvr>
                                        <p:cTn id="25" dur="500"/>
                                        <p:tgtEl>
                                          <p:spTgt spid="6">
                                            <p:graphicEl>
                                              <a:chart seriesIdx="2" categoryIdx="-4" bldStep="series"/>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dissolve">
                                      <p:cBhvr>
                                        <p:cTn id="30" dur="500"/>
                                        <p:tgtEl>
                                          <p:spTgt spid="2"/>
                                        </p:tgtEl>
                                      </p:cBhvr>
                                    </p:animEffect>
                                  </p:childTnLst>
                                </p:cTn>
                              </p:par>
                            </p:childTnLst>
                          </p:cTn>
                        </p:par>
                        <p:par>
                          <p:cTn id="31" fill="hold">
                            <p:stCondLst>
                              <p:cond delay="500"/>
                            </p:stCondLst>
                            <p:childTnLst>
                              <p:par>
                                <p:cTn id="32" presetID="9" presetClass="entr" presetSubtype="0" fill="hold" nodeType="after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dissolve">
                                      <p:cBhvr>
                                        <p:cTn id="34" dur="500"/>
                                        <p:tgtEl>
                                          <p:spTgt spid="4">
                                            <p:txEl>
                                              <p:pRg st="0" end="0"/>
                                            </p:txEl>
                                          </p:spTgt>
                                        </p:tgtEl>
                                      </p:cBhvr>
                                    </p:animEffect>
                                  </p:childTnLst>
                                </p:cTn>
                              </p:par>
                            </p:childTnLst>
                          </p:cTn>
                        </p:par>
                        <p:par>
                          <p:cTn id="35" fill="hold">
                            <p:stCondLst>
                              <p:cond delay="1000"/>
                            </p:stCondLst>
                            <p:childTnLst>
                              <p:par>
                                <p:cTn id="36" presetID="9" presetClass="entr" presetSubtype="0" fill="hold" nodeType="after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dissolve">
                                      <p:cBhvr>
                                        <p:cTn id="38" dur="500"/>
                                        <p:tgtEl>
                                          <p:spTgt spid="4">
                                            <p:txEl>
                                              <p:pRg st="1" end="1"/>
                                            </p:txEl>
                                          </p:spTgt>
                                        </p:tgtEl>
                                      </p:cBhvr>
                                    </p:animEffect>
                                  </p:childTnLst>
                                </p:cTn>
                              </p:par>
                            </p:childTnLst>
                          </p:cTn>
                        </p:par>
                        <p:par>
                          <p:cTn id="39" fill="hold">
                            <p:stCondLst>
                              <p:cond delay="1500"/>
                            </p:stCondLst>
                            <p:childTnLst>
                              <p:par>
                                <p:cTn id="40" presetID="9" presetClass="entr" presetSubtype="0" fill="hold" nodeType="after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dissolve">
                                      <p:cBhvr>
                                        <p:cTn id="42" dur="500"/>
                                        <p:tgtEl>
                                          <p:spTgt spid="4">
                                            <p:txEl>
                                              <p:pRg st="2" end="2"/>
                                            </p:txEl>
                                          </p:spTgt>
                                        </p:tgtEl>
                                      </p:cBhvr>
                                    </p:animEffect>
                                  </p:childTnLst>
                                </p:cTn>
                              </p:par>
                            </p:childTnLst>
                          </p:cTn>
                        </p:par>
                        <p:par>
                          <p:cTn id="43" fill="hold">
                            <p:stCondLst>
                              <p:cond delay="2000"/>
                            </p:stCondLst>
                            <p:childTnLst>
                              <p:par>
                                <p:cTn id="44" presetID="9" presetClass="entr" presetSubtype="0" fill="hold" nodeType="afterEffect">
                                  <p:stCondLst>
                                    <p:cond delay="0"/>
                                  </p:stCondLst>
                                  <p:childTnLst>
                                    <p:set>
                                      <p:cBhvr>
                                        <p:cTn id="45" dur="1" fill="hold">
                                          <p:stCondLst>
                                            <p:cond delay="0"/>
                                          </p:stCondLst>
                                        </p:cTn>
                                        <p:tgtEl>
                                          <p:spTgt spid="4">
                                            <p:txEl>
                                              <p:pRg st="3" end="3"/>
                                            </p:txEl>
                                          </p:spTgt>
                                        </p:tgtEl>
                                        <p:attrNameLst>
                                          <p:attrName>style.visibility</p:attrName>
                                        </p:attrNameLst>
                                      </p:cBhvr>
                                      <p:to>
                                        <p:strVal val="visible"/>
                                      </p:to>
                                    </p:set>
                                    <p:animEffect transition="in" filter="dissolve">
                                      <p:cBhvr>
                                        <p:cTn id="46" dur="500"/>
                                        <p:tgtEl>
                                          <p:spTgt spid="4">
                                            <p:txEl>
                                              <p:pRg st="3" end="3"/>
                                            </p:txEl>
                                          </p:spTgt>
                                        </p:tgtEl>
                                      </p:cBhvr>
                                    </p:animEffect>
                                  </p:childTnLst>
                                </p:cTn>
                              </p:par>
                            </p:childTnLst>
                          </p:cTn>
                        </p:par>
                        <p:par>
                          <p:cTn id="47" fill="hold">
                            <p:stCondLst>
                              <p:cond delay="2500"/>
                            </p:stCondLst>
                            <p:childTnLst>
                              <p:par>
                                <p:cTn id="48" presetID="9" presetClass="entr" presetSubtype="0" fill="hold" nodeType="afterEffect">
                                  <p:stCondLst>
                                    <p:cond delay="0"/>
                                  </p:stCondLst>
                                  <p:childTnLst>
                                    <p:set>
                                      <p:cBhvr>
                                        <p:cTn id="49" dur="1" fill="hold">
                                          <p:stCondLst>
                                            <p:cond delay="0"/>
                                          </p:stCondLst>
                                        </p:cTn>
                                        <p:tgtEl>
                                          <p:spTgt spid="4">
                                            <p:txEl>
                                              <p:pRg st="4" end="4"/>
                                            </p:txEl>
                                          </p:spTgt>
                                        </p:tgtEl>
                                        <p:attrNameLst>
                                          <p:attrName>style.visibility</p:attrName>
                                        </p:attrNameLst>
                                      </p:cBhvr>
                                      <p:to>
                                        <p:strVal val="visible"/>
                                      </p:to>
                                    </p:set>
                                    <p:animEffect transition="in" filter="dissolve">
                                      <p:cBhvr>
                                        <p:cTn id="50" dur="500"/>
                                        <p:tgtEl>
                                          <p:spTgt spid="4">
                                            <p:txEl>
                                              <p:pRg st="4" end="4"/>
                                            </p:txEl>
                                          </p:spTgt>
                                        </p:tgtEl>
                                      </p:cBhvr>
                                    </p:animEffect>
                                  </p:childTnLst>
                                </p:cTn>
                              </p:par>
                            </p:childTnLst>
                          </p:cTn>
                        </p:par>
                        <p:par>
                          <p:cTn id="51" fill="hold">
                            <p:stCondLst>
                              <p:cond delay="3000"/>
                            </p:stCondLst>
                            <p:childTnLst>
                              <p:par>
                                <p:cTn id="52" presetID="9" presetClass="entr" presetSubtype="0" fill="hold" nodeType="afterEffect">
                                  <p:stCondLst>
                                    <p:cond delay="0"/>
                                  </p:stCondLst>
                                  <p:childTnLst>
                                    <p:set>
                                      <p:cBhvr>
                                        <p:cTn id="53" dur="1" fill="hold">
                                          <p:stCondLst>
                                            <p:cond delay="0"/>
                                          </p:stCondLst>
                                        </p:cTn>
                                        <p:tgtEl>
                                          <p:spTgt spid="4">
                                            <p:txEl>
                                              <p:pRg st="5" end="5"/>
                                            </p:txEl>
                                          </p:spTgt>
                                        </p:tgtEl>
                                        <p:attrNameLst>
                                          <p:attrName>style.visibility</p:attrName>
                                        </p:attrNameLst>
                                      </p:cBhvr>
                                      <p:to>
                                        <p:strVal val="visible"/>
                                      </p:to>
                                    </p:set>
                                    <p:animEffect transition="in" filter="dissolve">
                                      <p:cBhvr>
                                        <p:cTn id="54" dur="500"/>
                                        <p:tgtEl>
                                          <p:spTgt spid="4">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dissolve">
                                      <p:cBhvr>
                                        <p:cTn id="59" dur="500"/>
                                        <p:tgtEl>
                                          <p:spTgt spid="3"/>
                                        </p:tgtEl>
                                      </p:cBhvr>
                                    </p:animEffect>
                                  </p:childTnLst>
                                </p:cTn>
                              </p:par>
                            </p:childTnLst>
                          </p:cTn>
                        </p:par>
                        <p:par>
                          <p:cTn id="60" fill="hold">
                            <p:stCondLst>
                              <p:cond delay="500"/>
                            </p:stCondLst>
                            <p:childTnLst>
                              <p:par>
                                <p:cTn id="61" presetID="9" presetClass="entr" presetSubtype="0" fill="hold" nodeType="afterEffect">
                                  <p:stCondLst>
                                    <p:cond delay="0"/>
                                  </p:stCondLst>
                                  <p:childTnLst>
                                    <p:set>
                                      <p:cBhvr>
                                        <p:cTn id="62" dur="1" fill="hold">
                                          <p:stCondLst>
                                            <p:cond delay="0"/>
                                          </p:stCondLst>
                                        </p:cTn>
                                        <p:tgtEl>
                                          <p:spTgt spid="4">
                                            <p:txEl>
                                              <p:pRg st="6" end="6"/>
                                            </p:txEl>
                                          </p:spTgt>
                                        </p:tgtEl>
                                        <p:attrNameLst>
                                          <p:attrName>style.visibility</p:attrName>
                                        </p:attrNameLst>
                                      </p:cBhvr>
                                      <p:to>
                                        <p:strVal val="visible"/>
                                      </p:to>
                                    </p:set>
                                    <p:animEffect transition="in" filter="dissolve">
                                      <p:cBhvr>
                                        <p:cTn id="63" dur="500"/>
                                        <p:tgtEl>
                                          <p:spTgt spid="4">
                                            <p:txEl>
                                              <p:pRg st="6" end="6"/>
                                            </p:txEl>
                                          </p:spTgt>
                                        </p:tgtEl>
                                      </p:cBhvr>
                                    </p:animEffect>
                                  </p:childTnLst>
                                </p:cTn>
                              </p:par>
                            </p:childTnLst>
                          </p:cTn>
                        </p:par>
                        <p:par>
                          <p:cTn id="64" fill="hold">
                            <p:stCondLst>
                              <p:cond delay="1000"/>
                            </p:stCondLst>
                            <p:childTnLst>
                              <p:par>
                                <p:cTn id="65" presetID="9" presetClass="entr" presetSubtype="0" fill="hold" nodeType="afterEffect">
                                  <p:stCondLst>
                                    <p:cond delay="0"/>
                                  </p:stCondLst>
                                  <p:childTnLst>
                                    <p:set>
                                      <p:cBhvr>
                                        <p:cTn id="66" dur="1" fill="hold">
                                          <p:stCondLst>
                                            <p:cond delay="0"/>
                                          </p:stCondLst>
                                        </p:cTn>
                                        <p:tgtEl>
                                          <p:spTgt spid="4">
                                            <p:txEl>
                                              <p:pRg st="7" end="7"/>
                                            </p:txEl>
                                          </p:spTgt>
                                        </p:tgtEl>
                                        <p:attrNameLst>
                                          <p:attrName>style.visibility</p:attrName>
                                        </p:attrNameLst>
                                      </p:cBhvr>
                                      <p:to>
                                        <p:strVal val="visible"/>
                                      </p:to>
                                    </p:set>
                                    <p:animEffect transition="in" filter="dissolve">
                                      <p:cBhvr>
                                        <p:cTn id="67" dur="500"/>
                                        <p:tgtEl>
                                          <p:spTgt spid="4">
                                            <p:txEl>
                                              <p:pRg st="7" end="7"/>
                                            </p:txEl>
                                          </p:spTgt>
                                        </p:tgtEl>
                                      </p:cBhvr>
                                    </p:animEffect>
                                  </p:childTnLst>
                                </p:cTn>
                              </p:par>
                            </p:childTnLst>
                          </p:cTn>
                        </p:par>
                        <p:par>
                          <p:cTn id="68" fill="hold">
                            <p:stCondLst>
                              <p:cond delay="1500"/>
                            </p:stCondLst>
                            <p:childTnLst>
                              <p:par>
                                <p:cTn id="69" presetID="9" presetClass="entr" presetSubtype="0" fill="hold" nodeType="afterEffect">
                                  <p:stCondLst>
                                    <p:cond delay="0"/>
                                  </p:stCondLst>
                                  <p:childTnLst>
                                    <p:set>
                                      <p:cBhvr>
                                        <p:cTn id="70" dur="1" fill="hold">
                                          <p:stCondLst>
                                            <p:cond delay="0"/>
                                          </p:stCondLst>
                                        </p:cTn>
                                        <p:tgtEl>
                                          <p:spTgt spid="4">
                                            <p:txEl>
                                              <p:pRg st="8" end="8"/>
                                            </p:txEl>
                                          </p:spTgt>
                                        </p:tgtEl>
                                        <p:attrNameLst>
                                          <p:attrName>style.visibility</p:attrName>
                                        </p:attrNameLst>
                                      </p:cBhvr>
                                      <p:to>
                                        <p:strVal val="visible"/>
                                      </p:to>
                                    </p:set>
                                    <p:animEffect transition="in" filter="dissolve">
                                      <p:cBhvr>
                                        <p:cTn id="71" dur="500"/>
                                        <p:tgtEl>
                                          <p:spTgt spid="4">
                                            <p:txEl>
                                              <p:pRg st="8" end="8"/>
                                            </p:txEl>
                                          </p:spTgt>
                                        </p:tgtEl>
                                      </p:cBhvr>
                                    </p:animEffect>
                                  </p:childTnLst>
                                </p:cTn>
                              </p:par>
                            </p:childTnLst>
                          </p:cTn>
                        </p:par>
                        <p:par>
                          <p:cTn id="72" fill="hold">
                            <p:stCondLst>
                              <p:cond delay="2000"/>
                            </p:stCondLst>
                            <p:childTnLst>
                              <p:par>
                                <p:cTn id="73" presetID="9" presetClass="entr" presetSubtype="0" fill="hold" nodeType="afterEffect">
                                  <p:stCondLst>
                                    <p:cond delay="0"/>
                                  </p:stCondLst>
                                  <p:childTnLst>
                                    <p:set>
                                      <p:cBhvr>
                                        <p:cTn id="74" dur="1" fill="hold">
                                          <p:stCondLst>
                                            <p:cond delay="0"/>
                                          </p:stCondLst>
                                        </p:cTn>
                                        <p:tgtEl>
                                          <p:spTgt spid="4">
                                            <p:txEl>
                                              <p:pRg st="9" end="9"/>
                                            </p:txEl>
                                          </p:spTgt>
                                        </p:tgtEl>
                                        <p:attrNameLst>
                                          <p:attrName>style.visibility</p:attrName>
                                        </p:attrNameLst>
                                      </p:cBhvr>
                                      <p:to>
                                        <p:strVal val="visible"/>
                                      </p:to>
                                    </p:set>
                                    <p:animEffect transition="in" filter="dissolve">
                                      <p:cBhvr>
                                        <p:cTn id="75"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851181-5E4C-4E90-89A1-773858594999}" type="slidenum">
              <a:rPr lang="en-GB" smtClean="0"/>
              <a:pPr fontAlgn="base">
                <a:spcBef>
                  <a:spcPct val="0"/>
                </a:spcBef>
                <a:spcAft>
                  <a:spcPct val="0"/>
                </a:spcAft>
              </a:pPr>
              <a:t>47</a:t>
            </a:fld>
            <a:endParaRPr lang="en-GB" smtClean="0"/>
          </a:p>
        </p:txBody>
      </p:sp>
      <p:grpSp>
        <p:nvGrpSpPr>
          <p:cNvPr id="2" name="Group 12"/>
          <p:cNvGrpSpPr>
            <a:grpSpLocks/>
          </p:cNvGrpSpPr>
          <p:nvPr/>
        </p:nvGrpSpPr>
        <p:grpSpPr bwMode="auto">
          <a:xfrm>
            <a:off x="0" y="3793801"/>
            <a:ext cx="2160240" cy="3064199"/>
            <a:chOff x="200027" y="3288976"/>
            <a:chExt cx="2159769" cy="3064198"/>
          </a:xfrm>
        </p:grpSpPr>
        <p:pic>
          <p:nvPicPr>
            <p:cNvPr id="69644" name="Picture 2"/>
            <p:cNvPicPr>
              <a:picLocks noChangeAspect="1" noChangeArrowheads="1"/>
            </p:cNvPicPr>
            <p:nvPr/>
          </p:nvPicPr>
          <p:blipFill>
            <a:blip r:embed="rId3" cstate="print"/>
            <a:srcRect l="51339" t="13451" r="3528"/>
            <a:stretch>
              <a:fillRect/>
            </a:stretch>
          </p:blipFill>
          <p:spPr bwMode="auto">
            <a:xfrm>
              <a:off x="200027" y="3288976"/>
              <a:ext cx="2159769" cy="3064198"/>
            </a:xfrm>
            <a:prstGeom prst="rect">
              <a:avLst/>
            </a:prstGeom>
            <a:noFill/>
            <a:ln w="9525">
              <a:noFill/>
              <a:miter lim="800000"/>
              <a:headEnd/>
              <a:tailEnd/>
            </a:ln>
          </p:spPr>
        </p:pic>
        <p:pic>
          <p:nvPicPr>
            <p:cNvPr id="69645" name="Picture 1" descr="Description: Description: Description: cid:AFB3A506-6A48-4063-A023-33409D68688C@Belkin"/>
            <p:cNvPicPr>
              <a:picLocks noChangeAspect="1" noChangeArrowheads="1"/>
            </p:cNvPicPr>
            <p:nvPr/>
          </p:nvPicPr>
          <p:blipFill>
            <a:blip r:embed="rId4" cstate="print"/>
            <a:srcRect/>
            <a:stretch>
              <a:fillRect/>
            </a:stretch>
          </p:blipFill>
          <p:spPr bwMode="auto">
            <a:xfrm>
              <a:off x="200027" y="6067425"/>
              <a:ext cx="754060" cy="285749"/>
            </a:xfrm>
            <a:prstGeom prst="rect">
              <a:avLst/>
            </a:prstGeom>
            <a:noFill/>
            <a:ln w="9525">
              <a:noFill/>
              <a:miter lim="800000"/>
              <a:headEnd/>
              <a:tailEnd/>
            </a:ln>
          </p:spPr>
        </p:pic>
      </p:grpSp>
      <p:grpSp>
        <p:nvGrpSpPr>
          <p:cNvPr id="20" name="Group 19"/>
          <p:cNvGrpSpPr/>
          <p:nvPr/>
        </p:nvGrpSpPr>
        <p:grpSpPr>
          <a:xfrm>
            <a:off x="6372200" y="3573016"/>
            <a:ext cx="1440160" cy="3284984"/>
            <a:chOff x="6372200" y="3573016"/>
            <a:chExt cx="1440160" cy="3284984"/>
          </a:xfrm>
        </p:grpSpPr>
        <p:pic>
          <p:nvPicPr>
            <p:cNvPr id="69642" name="Picture 6"/>
            <p:cNvPicPr>
              <a:picLocks noChangeAspect="1"/>
            </p:cNvPicPr>
            <p:nvPr/>
          </p:nvPicPr>
          <p:blipFill>
            <a:blip r:embed="rId5" cstate="print"/>
            <a:srcRect l="10614" t="4467" r="18622"/>
            <a:stretch>
              <a:fillRect/>
            </a:stretch>
          </p:blipFill>
          <p:spPr bwMode="auto">
            <a:xfrm>
              <a:off x="6372200" y="3573016"/>
              <a:ext cx="1440160" cy="3283050"/>
            </a:xfrm>
            <a:prstGeom prst="rect">
              <a:avLst/>
            </a:prstGeom>
            <a:noFill/>
            <a:ln w="9525">
              <a:noFill/>
              <a:miter lim="800000"/>
              <a:headEnd/>
              <a:tailEnd/>
            </a:ln>
          </p:spPr>
        </p:pic>
        <p:pic>
          <p:nvPicPr>
            <p:cNvPr id="69643" name="Picture 1" descr="Description: Description: Description: cid:AFB3A506-6A48-4063-A023-33409D68688C@Belkin"/>
            <p:cNvPicPr>
              <a:picLocks noChangeAspect="1" noChangeArrowheads="1"/>
            </p:cNvPicPr>
            <p:nvPr/>
          </p:nvPicPr>
          <p:blipFill>
            <a:blip r:embed="rId4" cstate="print"/>
            <a:srcRect/>
            <a:stretch>
              <a:fillRect/>
            </a:stretch>
          </p:blipFill>
          <p:spPr bwMode="auto">
            <a:xfrm>
              <a:off x="7020272" y="6572251"/>
              <a:ext cx="754131" cy="285749"/>
            </a:xfrm>
            <a:prstGeom prst="rect">
              <a:avLst/>
            </a:prstGeom>
            <a:noFill/>
            <a:ln w="9525">
              <a:noFill/>
              <a:miter lim="800000"/>
              <a:headEnd/>
              <a:tailEnd/>
            </a:ln>
          </p:spPr>
        </p:pic>
      </p:grpSp>
      <p:grpSp>
        <p:nvGrpSpPr>
          <p:cNvPr id="4" name="Group 14"/>
          <p:cNvGrpSpPr>
            <a:grpSpLocks/>
          </p:cNvGrpSpPr>
          <p:nvPr/>
        </p:nvGrpSpPr>
        <p:grpSpPr bwMode="auto">
          <a:xfrm>
            <a:off x="1771625" y="3933056"/>
            <a:ext cx="4600575" cy="2486025"/>
            <a:chOff x="2305052" y="3790949"/>
            <a:chExt cx="4600573" cy="2486025"/>
          </a:xfrm>
        </p:grpSpPr>
        <p:pic>
          <p:nvPicPr>
            <p:cNvPr id="69640" name="Picture 2" descr="K:\Photos &amp; Images\Aerial Turbine Shots\IMG_7407.JPG"/>
            <p:cNvPicPr>
              <a:picLocks noChangeAspect="1" noChangeArrowheads="1"/>
            </p:cNvPicPr>
            <p:nvPr/>
          </p:nvPicPr>
          <p:blipFill>
            <a:blip r:embed="rId6" cstate="print"/>
            <a:srcRect l="11076" t="11012" r="14871" b="6035"/>
            <a:stretch>
              <a:fillRect/>
            </a:stretch>
          </p:blipFill>
          <p:spPr bwMode="auto">
            <a:xfrm>
              <a:off x="2316557" y="3790949"/>
              <a:ext cx="4589068" cy="2486025"/>
            </a:xfrm>
            <a:prstGeom prst="rect">
              <a:avLst/>
            </a:prstGeom>
            <a:noFill/>
            <a:ln w="9525">
              <a:noFill/>
              <a:miter lim="800000"/>
              <a:headEnd/>
              <a:tailEnd/>
            </a:ln>
          </p:spPr>
        </p:pic>
        <p:pic>
          <p:nvPicPr>
            <p:cNvPr id="69641" name="Picture 1" descr="Description: Description: Description: cid:AFB3A506-6A48-4063-A023-33409D68688C@Belkin"/>
            <p:cNvPicPr>
              <a:picLocks noChangeAspect="1" noChangeArrowheads="1"/>
            </p:cNvPicPr>
            <p:nvPr/>
          </p:nvPicPr>
          <p:blipFill>
            <a:blip r:embed="rId4" cstate="print"/>
            <a:srcRect/>
            <a:stretch>
              <a:fillRect/>
            </a:stretch>
          </p:blipFill>
          <p:spPr bwMode="auto">
            <a:xfrm>
              <a:off x="2305052" y="5991225"/>
              <a:ext cx="754060" cy="285749"/>
            </a:xfrm>
            <a:prstGeom prst="rect">
              <a:avLst/>
            </a:prstGeom>
            <a:noFill/>
            <a:ln w="9525">
              <a:noFill/>
              <a:miter lim="800000"/>
              <a:headEnd/>
              <a:tailEnd/>
            </a:ln>
          </p:spPr>
        </p:pic>
      </p:grpSp>
      <p:sp>
        <p:nvSpPr>
          <p:cNvPr id="16" name="Rectangle 2"/>
          <p:cNvSpPr txBox="1">
            <a:spLocks noChangeArrowheads="1"/>
          </p:cNvSpPr>
          <p:nvPr/>
        </p:nvSpPr>
        <p:spPr>
          <a:xfrm>
            <a:off x="0" y="0"/>
            <a:ext cx="9144000" cy="479425"/>
          </a:xfrm>
          <a:prstGeom prst="rect">
            <a:avLst/>
          </a:prstGeom>
          <a:solidFill>
            <a:srgbClr val="FF0000"/>
          </a:solidFill>
        </p:spPr>
        <p:txBody>
          <a:bodyPr/>
          <a:lstStyle/>
          <a:p>
            <a:pPr algn="ctr" eaLnBrk="0" hangingPunct="0">
              <a:defRPr/>
            </a:pPr>
            <a:r>
              <a:rPr lang="en-GB" sz="2800" b="1" dirty="0">
                <a:solidFill>
                  <a:schemeClr val="bg1"/>
                </a:solidFill>
                <a:latin typeface="Times New Roman" pitchFamily="18" charset="0"/>
                <a:ea typeface="+mj-ea"/>
                <a:cs typeface="Times New Roman" pitchFamily="18" charset="0"/>
              </a:rPr>
              <a:t>Alternative Strategies for Financing</a:t>
            </a:r>
          </a:p>
        </p:txBody>
      </p:sp>
      <p:sp>
        <p:nvSpPr>
          <p:cNvPr id="69639" name="TextBox 16"/>
          <p:cNvSpPr txBox="1">
            <a:spLocks noChangeArrowheads="1"/>
          </p:cNvSpPr>
          <p:nvPr/>
        </p:nvSpPr>
        <p:spPr bwMode="auto">
          <a:xfrm>
            <a:off x="133350" y="504825"/>
            <a:ext cx="8477250" cy="3170099"/>
          </a:xfrm>
          <a:prstGeom prst="rect">
            <a:avLst/>
          </a:prstGeom>
          <a:noFill/>
          <a:ln w="9525">
            <a:noFill/>
            <a:miter lim="800000"/>
            <a:headEnd/>
            <a:tailEnd/>
          </a:ln>
        </p:spPr>
        <p:txBody>
          <a:bodyPr>
            <a:spAutoFit/>
          </a:bodyPr>
          <a:lstStyle/>
          <a:p>
            <a:pPr marL="361950" indent="-361950">
              <a:buFont typeface="Arial" charset="0"/>
              <a:buChar char="•"/>
            </a:pPr>
            <a:r>
              <a:rPr lang="en-GB" sz="2000" b="1" dirty="0">
                <a:latin typeface="Times New Roman" pitchFamily="18" charset="0"/>
                <a:cs typeface="Times New Roman" pitchFamily="18" charset="0"/>
              </a:rPr>
              <a:t>Consumer purchases system and benefits from both reduction in imported electricity and Feed In Tariff – </a:t>
            </a:r>
            <a:r>
              <a:rPr lang="en-GB" sz="2000" b="1" dirty="0">
                <a:solidFill>
                  <a:srgbClr val="FF0000"/>
                </a:solidFill>
                <a:latin typeface="Times New Roman" pitchFamily="18" charset="0"/>
                <a:cs typeface="Times New Roman" pitchFamily="18" charset="0"/>
              </a:rPr>
              <a:t>suitable for both domestic and commercial properties for those who are capital rich but income poor.     </a:t>
            </a:r>
          </a:p>
          <a:p>
            <a:pPr marL="361950" indent="-361950">
              <a:buFont typeface="Arial" charset="0"/>
              <a:buChar char="•"/>
            </a:pPr>
            <a:r>
              <a:rPr lang="en-GB" sz="2000" b="1" dirty="0">
                <a:latin typeface="Times New Roman" pitchFamily="18" charset="0"/>
                <a:cs typeface="Times New Roman" pitchFamily="18" charset="0"/>
              </a:rPr>
              <a:t>Company pays for </a:t>
            </a:r>
            <a:r>
              <a:rPr lang="en-GB" sz="2000" b="1" dirty="0" smtClean="0">
                <a:latin typeface="Times New Roman" pitchFamily="18" charset="0"/>
                <a:cs typeface="Times New Roman" pitchFamily="18" charset="0"/>
              </a:rPr>
              <a:t>and </a:t>
            </a:r>
            <a:r>
              <a:rPr lang="en-GB" sz="2000" b="1" dirty="0">
                <a:latin typeface="Times New Roman" pitchFamily="18" charset="0"/>
                <a:cs typeface="Times New Roman" pitchFamily="18" charset="0"/>
              </a:rPr>
              <a:t>installs system and claims the Feed In Tariff – the owner of land benefits from reduced energy bills – </a:t>
            </a:r>
            <a:r>
              <a:rPr lang="en-GB" sz="2000" b="1" dirty="0">
                <a:solidFill>
                  <a:srgbClr val="0000FF"/>
                </a:solidFill>
                <a:latin typeface="Times New Roman" pitchFamily="18" charset="0"/>
                <a:cs typeface="Times New Roman" pitchFamily="18" charset="0"/>
              </a:rPr>
              <a:t>for those with limited capital and less concerned with income. </a:t>
            </a:r>
            <a:r>
              <a:rPr lang="en-GB" sz="2000" b="1" dirty="0">
                <a:latin typeface="Times New Roman" pitchFamily="18" charset="0"/>
                <a:cs typeface="Times New Roman" pitchFamily="18" charset="0"/>
              </a:rPr>
              <a:t>  </a:t>
            </a:r>
            <a:endParaRPr lang="en-GB" sz="2000" b="1" dirty="0" smtClean="0">
              <a:latin typeface="Times New Roman" pitchFamily="18" charset="0"/>
              <a:cs typeface="Times New Roman" pitchFamily="18" charset="0"/>
            </a:endParaRPr>
          </a:p>
          <a:p>
            <a:pPr marL="361950" indent="-361950">
              <a:buFont typeface="Arial" charset="0"/>
              <a:buChar char="•"/>
            </a:pPr>
            <a:r>
              <a:rPr lang="en-GB" sz="2000" b="1" dirty="0" smtClean="0">
                <a:latin typeface="Times New Roman" pitchFamily="18" charset="0"/>
                <a:cs typeface="Times New Roman" pitchFamily="18" charset="0"/>
              </a:rPr>
              <a:t>Schemes </a:t>
            </a:r>
            <a:r>
              <a:rPr lang="en-GB" sz="2000" b="1" dirty="0">
                <a:latin typeface="Times New Roman" pitchFamily="18" charset="0"/>
                <a:cs typeface="Times New Roman" pitchFamily="18" charset="0"/>
              </a:rPr>
              <a:t>exist for </a:t>
            </a:r>
          </a:p>
          <a:p>
            <a:pPr marL="819150" lvl="1" indent="-361950">
              <a:buFont typeface="Arial" charset="0"/>
              <a:buChar char="•"/>
            </a:pPr>
            <a:r>
              <a:rPr lang="en-GB" sz="2000" b="1" dirty="0">
                <a:latin typeface="Times New Roman" pitchFamily="18" charset="0"/>
                <a:cs typeface="Times New Roman" pitchFamily="18" charset="0"/>
              </a:rPr>
              <a:t>small wind – e.g. </a:t>
            </a:r>
            <a:r>
              <a:rPr lang="en-GB" sz="2000" b="1" dirty="0" err="1">
                <a:latin typeface="Times New Roman" pitchFamily="18" charset="0"/>
                <a:cs typeface="Times New Roman" pitchFamily="18" charset="0"/>
              </a:rPr>
              <a:t>Windcrop</a:t>
            </a:r>
            <a:r>
              <a:rPr lang="en-GB" sz="2000" b="1" dirty="0">
                <a:latin typeface="Times New Roman" pitchFamily="18" charset="0"/>
                <a:cs typeface="Times New Roman" pitchFamily="18" charset="0"/>
              </a:rPr>
              <a:t> who offer 5kW </a:t>
            </a:r>
            <a:r>
              <a:rPr lang="en-GB" sz="2000" b="1" dirty="0" smtClean="0">
                <a:latin typeface="Times New Roman" pitchFamily="18" charset="0"/>
                <a:cs typeface="Times New Roman" pitchFamily="18" charset="0"/>
              </a:rPr>
              <a:t>turbines </a:t>
            </a:r>
            <a:r>
              <a:rPr lang="en-GB" sz="2000" b="1" dirty="0">
                <a:latin typeface="Times New Roman" pitchFamily="18" charset="0"/>
                <a:cs typeface="Times New Roman" pitchFamily="18" charset="0"/>
              </a:rPr>
              <a:t>which are less affected by planning issues  </a:t>
            </a:r>
          </a:p>
          <a:p>
            <a:pPr marL="819150" lvl="1" indent="-361950">
              <a:buFont typeface="Arial" charset="0"/>
              <a:buChar char="•"/>
            </a:pPr>
            <a:r>
              <a:rPr lang="en-GB" sz="2000" b="1" dirty="0">
                <a:solidFill>
                  <a:srgbClr val="FF0000"/>
                </a:solidFill>
                <a:latin typeface="Times New Roman" pitchFamily="18" charset="0"/>
                <a:cs typeface="Times New Roman" pitchFamily="18" charset="0"/>
              </a:rPr>
              <a:t>Domestic/community PV up to 50kW</a:t>
            </a:r>
          </a:p>
        </p:txBody>
      </p:sp>
      <p:sp>
        <p:nvSpPr>
          <p:cNvPr id="14" name="TextBox 13"/>
          <p:cNvSpPr txBox="1"/>
          <p:nvPr/>
        </p:nvSpPr>
        <p:spPr>
          <a:xfrm>
            <a:off x="2483768" y="6334780"/>
            <a:ext cx="3744416" cy="523220"/>
          </a:xfrm>
          <a:prstGeom prst="rect">
            <a:avLst/>
          </a:prstGeom>
          <a:noFill/>
        </p:spPr>
        <p:txBody>
          <a:bodyPr wrap="square" rtlCol="0">
            <a:spAutoFit/>
          </a:bodyPr>
          <a:lstStyle/>
          <a:p>
            <a:pPr algn="ctr"/>
            <a:r>
              <a:rPr lang="en-GB" sz="1400" dirty="0" smtClean="0">
                <a:latin typeface="Times New Roman" pitchFamily="18" charset="0"/>
                <a:cs typeface="Times New Roman" pitchFamily="18" charset="0"/>
              </a:rPr>
              <a:t>Images courtesy of </a:t>
            </a:r>
            <a:r>
              <a:rPr lang="en-GB" sz="1400" dirty="0" err="1" smtClean="0">
                <a:latin typeface="Times New Roman" pitchFamily="18" charset="0"/>
                <a:cs typeface="Times New Roman" pitchFamily="18" charset="0"/>
              </a:rPr>
              <a:t>WindCrop</a:t>
            </a:r>
            <a:endParaRPr lang="en-GB" sz="1400" dirty="0" smtClean="0">
              <a:latin typeface="Times New Roman" pitchFamily="18" charset="0"/>
              <a:cs typeface="Times New Roman" pitchFamily="18" charset="0"/>
            </a:endParaRPr>
          </a:p>
          <a:p>
            <a:pPr algn="ctr"/>
            <a:r>
              <a:rPr lang="en-GB" sz="1400" dirty="0" err="1" smtClean="0">
                <a:latin typeface="Times New Roman" pitchFamily="18" charset="0"/>
                <a:cs typeface="Times New Roman" pitchFamily="18" charset="0"/>
              </a:rPr>
              <a:t>Honningham</a:t>
            </a:r>
            <a:r>
              <a:rPr lang="en-GB" sz="1400" dirty="0" smtClean="0">
                <a:latin typeface="Times New Roman" pitchFamily="18" charset="0"/>
                <a:cs typeface="Times New Roman" pitchFamily="18" charset="0"/>
              </a:rPr>
              <a:t> Thorpe, Norfolk</a:t>
            </a:r>
            <a:endParaRPr lang="en-GB" sz="1400" dirty="0">
              <a:latin typeface="Times New Roman" pitchFamily="18" charset="0"/>
              <a:cs typeface="Times New Roman" pitchFamily="18" charset="0"/>
            </a:endParaRPr>
          </a:p>
        </p:txBody>
      </p:sp>
      <p:pic>
        <p:nvPicPr>
          <p:cNvPr id="18" name="Picture 17" descr="058_small.jpg"/>
          <p:cNvPicPr>
            <a:picLocks noChangeAspect="1"/>
          </p:cNvPicPr>
          <p:nvPr/>
        </p:nvPicPr>
        <p:blipFill>
          <a:blip r:embed="rId7" cstate="print"/>
          <a:stretch>
            <a:fillRect/>
          </a:stretch>
        </p:blipFill>
        <p:spPr>
          <a:xfrm>
            <a:off x="7814388" y="5085184"/>
            <a:ext cx="1329612" cy="17728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9639">
                                            <p:txEl>
                                              <p:pRg st="0" end="0"/>
                                            </p:txEl>
                                          </p:spTgt>
                                        </p:tgtEl>
                                        <p:attrNameLst>
                                          <p:attrName>style.visibility</p:attrName>
                                        </p:attrNameLst>
                                      </p:cBhvr>
                                      <p:to>
                                        <p:strVal val="visible"/>
                                      </p:to>
                                    </p:set>
                                    <p:animEffect transition="in" filter="dissolve">
                                      <p:cBhvr>
                                        <p:cTn id="7" dur="500"/>
                                        <p:tgtEl>
                                          <p:spTgt spid="696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9639">
                                            <p:txEl>
                                              <p:pRg st="1" end="1"/>
                                            </p:txEl>
                                          </p:spTgt>
                                        </p:tgtEl>
                                        <p:attrNameLst>
                                          <p:attrName>style.visibility</p:attrName>
                                        </p:attrNameLst>
                                      </p:cBhvr>
                                      <p:to>
                                        <p:strVal val="visible"/>
                                      </p:to>
                                    </p:set>
                                    <p:animEffect transition="in" filter="dissolve">
                                      <p:cBhvr>
                                        <p:cTn id="12" dur="500"/>
                                        <p:tgtEl>
                                          <p:spTgt spid="696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9639">
                                            <p:txEl>
                                              <p:pRg st="2" end="2"/>
                                            </p:txEl>
                                          </p:spTgt>
                                        </p:tgtEl>
                                        <p:attrNameLst>
                                          <p:attrName>style.visibility</p:attrName>
                                        </p:attrNameLst>
                                      </p:cBhvr>
                                      <p:to>
                                        <p:strVal val="visible"/>
                                      </p:to>
                                    </p:set>
                                    <p:animEffect transition="in" filter="dissolve">
                                      <p:cBhvr>
                                        <p:cTn id="17" dur="500"/>
                                        <p:tgtEl>
                                          <p:spTgt spid="69639">
                                            <p:txEl>
                                              <p:pRg st="2" end="2"/>
                                            </p:txEl>
                                          </p:spTgt>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69639">
                                            <p:txEl>
                                              <p:pRg st="3" end="3"/>
                                            </p:txEl>
                                          </p:spTgt>
                                        </p:tgtEl>
                                        <p:attrNameLst>
                                          <p:attrName>style.visibility</p:attrName>
                                        </p:attrNameLst>
                                      </p:cBhvr>
                                      <p:to>
                                        <p:strVal val="visible"/>
                                      </p:to>
                                    </p:set>
                                    <p:animEffect transition="in" filter="dissolve">
                                      <p:cBhvr>
                                        <p:cTn id="21" dur="500"/>
                                        <p:tgtEl>
                                          <p:spTgt spid="69639">
                                            <p:txEl>
                                              <p:pRg st="3" end="3"/>
                                            </p:txEl>
                                          </p:spTgt>
                                        </p:tgtEl>
                                      </p:cBhvr>
                                    </p:animEffect>
                                  </p:childTnLst>
                                </p:cTn>
                              </p:par>
                            </p:childTnLst>
                          </p:cTn>
                        </p:par>
                        <p:par>
                          <p:cTn id="22" fill="hold">
                            <p:stCondLst>
                              <p:cond delay="1000"/>
                            </p:stCondLst>
                            <p:childTnLst>
                              <p:par>
                                <p:cTn id="23" presetID="9" presetClass="entr" presetSubtype="0" fill="hold" nodeType="afterEffect">
                                  <p:stCondLst>
                                    <p:cond delay="100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500"/>
                                        <p:tgtEl>
                                          <p:spTgt spid="2"/>
                                        </p:tgtEl>
                                      </p:cBhvr>
                                    </p:animEffect>
                                  </p:childTnLst>
                                </p:cTn>
                              </p:par>
                            </p:childTnLst>
                          </p:cTn>
                        </p:par>
                        <p:par>
                          <p:cTn id="26" fill="hold">
                            <p:stCondLst>
                              <p:cond delay="2500"/>
                            </p:stCondLst>
                            <p:childTnLst>
                              <p:par>
                                <p:cTn id="27" presetID="9" presetClass="entr" presetSubtype="0" fill="hold" nodeType="afterEffect">
                                  <p:stCondLst>
                                    <p:cond delay="1000"/>
                                  </p:stCondLst>
                                  <p:childTnLst>
                                    <p:set>
                                      <p:cBhvr>
                                        <p:cTn id="28" dur="1" fill="hold">
                                          <p:stCondLst>
                                            <p:cond delay="0"/>
                                          </p:stCondLst>
                                        </p:cTn>
                                        <p:tgtEl>
                                          <p:spTgt spid="4"/>
                                        </p:tgtEl>
                                        <p:attrNameLst>
                                          <p:attrName>style.visibility</p:attrName>
                                        </p:attrNameLst>
                                      </p:cBhvr>
                                      <p:to>
                                        <p:strVal val="visible"/>
                                      </p:to>
                                    </p:set>
                                    <p:animEffect transition="in" filter="dissolve">
                                      <p:cBhvr>
                                        <p:cTn id="29" dur="500"/>
                                        <p:tgtEl>
                                          <p:spTgt spid="4"/>
                                        </p:tgtEl>
                                      </p:cBhvr>
                                    </p:animEffect>
                                  </p:childTnLst>
                                </p:cTn>
                              </p:par>
                            </p:childTnLst>
                          </p:cTn>
                        </p:par>
                        <p:par>
                          <p:cTn id="30" fill="hold">
                            <p:stCondLst>
                              <p:cond delay="4000"/>
                            </p:stCondLst>
                            <p:childTnLst>
                              <p:par>
                                <p:cTn id="31" presetID="9"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dissolve">
                                      <p:cBhvr>
                                        <p:cTn id="33" dur="500"/>
                                        <p:tgtEl>
                                          <p:spTgt spid="14"/>
                                        </p:tgtEl>
                                      </p:cBhvr>
                                    </p:animEffect>
                                  </p:childTnLst>
                                </p:cTn>
                              </p:par>
                            </p:childTnLst>
                          </p:cTn>
                        </p:par>
                        <p:par>
                          <p:cTn id="34" fill="hold">
                            <p:stCondLst>
                              <p:cond delay="4500"/>
                            </p:stCondLst>
                            <p:childTnLst>
                              <p:par>
                                <p:cTn id="35" presetID="9" presetClass="entr" presetSubtype="0"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dissolve">
                                      <p:cBhvr>
                                        <p:cTn id="37" dur="500"/>
                                        <p:tgtEl>
                                          <p:spTgt spid="20"/>
                                        </p:tgtEl>
                                      </p:cBhvr>
                                    </p:animEffect>
                                  </p:childTnLst>
                                </p:cTn>
                              </p:par>
                            </p:childTnLst>
                          </p:cTn>
                        </p:par>
                        <p:par>
                          <p:cTn id="38" fill="hold">
                            <p:stCondLst>
                              <p:cond delay="5000"/>
                            </p:stCondLst>
                            <p:childTnLst>
                              <p:par>
                                <p:cTn id="39" presetID="9" presetClass="entr" presetSubtype="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dissolv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69639">
                                            <p:txEl>
                                              <p:pRg st="4" end="4"/>
                                            </p:txEl>
                                          </p:spTgt>
                                        </p:tgtEl>
                                        <p:attrNameLst>
                                          <p:attrName>style.visibility</p:attrName>
                                        </p:attrNameLst>
                                      </p:cBhvr>
                                      <p:to>
                                        <p:strVal val="visible"/>
                                      </p:to>
                                    </p:set>
                                    <p:animEffect transition="in" filter="dissolve">
                                      <p:cBhvr>
                                        <p:cTn id="46" dur="500"/>
                                        <p:tgtEl>
                                          <p:spTgt spid="696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3E60E8-FEF1-41F4-90BD-7702131D82C3}" type="slidenum">
              <a:rPr lang="en-GB" smtClean="0"/>
              <a:pPr fontAlgn="base">
                <a:spcBef>
                  <a:spcPct val="0"/>
                </a:spcBef>
                <a:spcAft>
                  <a:spcPct val="0"/>
                </a:spcAft>
              </a:pPr>
              <a:t>48</a:t>
            </a:fld>
            <a:endParaRPr lang="en-GB" smtClean="0"/>
          </a:p>
        </p:txBody>
      </p:sp>
      <p:sp>
        <p:nvSpPr>
          <p:cNvPr id="64515" name="Rectangle 2"/>
          <p:cNvSpPr>
            <a:spLocks noGrp="1" noChangeArrowheads="1"/>
          </p:cNvSpPr>
          <p:nvPr>
            <p:ph type="title"/>
          </p:nvPr>
        </p:nvSpPr>
        <p:spPr>
          <a:xfrm>
            <a:off x="0" y="0"/>
            <a:ext cx="9144000" cy="417513"/>
          </a:xfrm>
          <a:solidFill>
            <a:srgbClr val="FF0000"/>
          </a:solidFill>
        </p:spPr>
        <p:txBody>
          <a:bodyPr>
            <a:noAutofit/>
          </a:bodyPr>
          <a:lstStyle/>
          <a:p>
            <a:r>
              <a:rPr lang="en-GB" sz="2400" b="1" dirty="0" smtClean="0">
                <a:solidFill>
                  <a:schemeClr val="bg1"/>
                </a:solidFill>
                <a:latin typeface="Times New Roman" pitchFamily="18" charset="0"/>
                <a:cs typeface="Times New Roman" pitchFamily="18" charset="0"/>
              </a:rPr>
              <a:t>Seeking Effective Low Carbon Solutions for Energy Supply</a:t>
            </a:r>
          </a:p>
        </p:txBody>
      </p:sp>
      <p:sp>
        <p:nvSpPr>
          <p:cNvPr id="157699" name="Rectangle 3"/>
          <p:cNvSpPr>
            <a:spLocks noGrp="1" noChangeArrowheads="1"/>
          </p:cNvSpPr>
          <p:nvPr>
            <p:ph type="body" idx="1"/>
          </p:nvPr>
        </p:nvSpPr>
        <p:spPr>
          <a:xfrm>
            <a:off x="457200" y="631825"/>
            <a:ext cx="8386763" cy="5922963"/>
          </a:xfrm>
        </p:spPr>
        <p:txBody>
          <a:bodyPr/>
          <a:lstStyle/>
          <a:p>
            <a:pPr marL="369888" indent="-369888" algn="l">
              <a:lnSpc>
                <a:spcPct val="80000"/>
              </a:lnSpc>
              <a:spcBef>
                <a:spcPct val="50000"/>
              </a:spcBef>
            </a:pPr>
            <a:r>
              <a:rPr lang="en-GB" sz="2400" b="1" dirty="0" smtClean="0">
                <a:solidFill>
                  <a:srgbClr val="FF0000"/>
                </a:solidFill>
              </a:rPr>
              <a:t>Some costs for providing a low carbon future</a:t>
            </a:r>
          </a:p>
          <a:p>
            <a:pPr marL="369888" indent="-369888" algn="l">
              <a:lnSpc>
                <a:spcPct val="80000"/>
              </a:lnSpc>
              <a:spcBef>
                <a:spcPct val="50000"/>
              </a:spcBef>
              <a:buFont typeface="Arial" charset="0"/>
              <a:buChar char="•"/>
            </a:pPr>
            <a:r>
              <a:rPr lang="en-GB" sz="2400" b="1" dirty="0" smtClean="0"/>
              <a:t>Small scale solar PV under the Feed in Tariff</a:t>
            </a:r>
          </a:p>
          <a:p>
            <a:pPr marL="369888" indent="-369888" algn="l">
              <a:lnSpc>
                <a:spcPct val="80000"/>
              </a:lnSpc>
              <a:spcBef>
                <a:spcPct val="50000"/>
              </a:spcBef>
            </a:pPr>
            <a:r>
              <a:rPr lang="en-GB" sz="2400" b="1" dirty="0" smtClean="0">
                <a:solidFill>
                  <a:srgbClr val="FF0000"/>
                </a:solidFill>
              </a:rPr>
              <a:t>                         ~ £700+ per tonne CO</a:t>
            </a:r>
            <a:r>
              <a:rPr lang="en-GB" sz="2400" b="1" baseline="-25000" dirty="0" smtClean="0">
                <a:solidFill>
                  <a:srgbClr val="FF0000"/>
                </a:solidFill>
              </a:rPr>
              <a:t>2</a:t>
            </a:r>
            <a:r>
              <a:rPr lang="en-GB" sz="2400" b="1" dirty="0" smtClean="0">
                <a:solidFill>
                  <a:srgbClr val="FF0000"/>
                </a:solidFill>
              </a:rPr>
              <a:t>   saved</a:t>
            </a:r>
          </a:p>
          <a:p>
            <a:pPr marL="369888" indent="-369888" algn="l">
              <a:lnSpc>
                <a:spcPct val="80000"/>
              </a:lnSpc>
              <a:spcBef>
                <a:spcPts val="1800"/>
              </a:spcBef>
              <a:buFont typeface="Arial" charset="0"/>
              <a:buChar char="•"/>
            </a:pPr>
            <a:r>
              <a:rPr lang="en-GB" sz="2400" b="1" dirty="0" smtClean="0"/>
              <a:t>Large Scale On-shore wind under Renewable obligation</a:t>
            </a:r>
          </a:p>
          <a:p>
            <a:pPr marL="369888" indent="-369888" algn="l">
              <a:lnSpc>
                <a:spcPct val="80000"/>
              </a:lnSpc>
              <a:spcBef>
                <a:spcPct val="50000"/>
              </a:spcBef>
            </a:pPr>
            <a:r>
              <a:rPr lang="en-GB" sz="2400" b="1" dirty="0" smtClean="0">
                <a:solidFill>
                  <a:srgbClr val="FF0000"/>
                </a:solidFill>
              </a:rPr>
              <a:t>                         ~ £90+ per tonne CO</a:t>
            </a:r>
            <a:r>
              <a:rPr lang="en-GB" sz="2400" b="1" baseline="-25000" dirty="0" smtClean="0">
                <a:solidFill>
                  <a:srgbClr val="FF0000"/>
                </a:solidFill>
              </a:rPr>
              <a:t>2</a:t>
            </a:r>
            <a:r>
              <a:rPr lang="en-GB" sz="2400" b="1" dirty="0" smtClean="0">
                <a:solidFill>
                  <a:srgbClr val="FF0000"/>
                </a:solidFill>
              </a:rPr>
              <a:t>   saved</a:t>
            </a:r>
          </a:p>
          <a:p>
            <a:pPr marL="369888" indent="-369888" algn="l">
              <a:lnSpc>
                <a:spcPct val="80000"/>
              </a:lnSpc>
              <a:spcBef>
                <a:spcPts val="1800"/>
              </a:spcBef>
              <a:buFont typeface="Arial" charset="0"/>
              <a:buChar char="•"/>
            </a:pPr>
            <a:r>
              <a:rPr lang="en-GB" sz="2400" b="1" dirty="0" smtClean="0"/>
              <a:t>Cavity Insulation</a:t>
            </a:r>
          </a:p>
          <a:p>
            <a:pPr marL="369888" indent="-369888" algn="l">
              <a:lnSpc>
                <a:spcPct val="80000"/>
              </a:lnSpc>
              <a:spcBef>
                <a:spcPct val="50000"/>
              </a:spcBef>
            </a:pPr>
            <a:r>
              <a:rPr lang="en-GB" sz="2400" b="1" dirty="0" smtClean="0">
                <a:solidFill>
                  <a:srgbClr val="FF0000"/>
                </a:solidFill>
              </a:rPr>
              <a:t>                        ~ &lt;£20 per tonne CO</a:t>
            </a:r>
            <a:r>
              <a:rPr lang="en-GB" sz="2400" b="1" baseline="-25000" dirty="0" smtClean="0">
                <a:solidFill>
                  <a:srgbClr val="FF0000"/>
                </a:solidFill>
              </a:rPr>
              <a:t>2</a:t>
            </a:r>
            <a:r>
              <a:rPr lang="en-GB" sz="2400" b="1" dirty="0" smtClean="0">
                <a:solidFill>
                  <a:srgbClr val="FF0000"/>
                </a:solidFill>
              </a:rPr>
              <a:t>  saved</a:t>
            </a:r>
          </a:p>
          <a:p>
            <a:pPr marL="369888" indent="-369888" algn="l">
              <a:lnSpc>
                <a:spcPct val="80000"/>
              </a:lnSpc>
              <a:spcBef>
                <a:spcPts val="1800"/>
              </a:spcBef>
              <a:buFont typeface="Arial" charset="0"/>
              <a:buChar char="•"/>
            </a:pPr>
            <a:r>
              <a:rPr lang="en-GB" sz="2400" b="1" dirty="0" smtClean="0"/>
              <a:t>Effective Energy Management can often be cost negative in terms of CO</a:t>
            </a:r>
            <a:r>
              <a:rPr lang="en-GB" sz="2400" b="1" baseline="-25000" dirty="0" smtClean="0"/>
              <a:t>2</a:t>
            </a:r>
            <a:r>
              <a:rPr lang="en-GB" sz="2400" b="1" dirty="0" smtClean="0"/>
              <a:t>  saved.</a:t>
            </a:r>
          </a:p>
          <a:p>
            <a:pPr marL="369888" indent="-369888" algn="l">
              <a:lnSpc>
                <a:spcPct val="80000"/>
              </a:lnSpc>
              <a:spcBef>
                <a:spcPts val="1800"/>
              </a:spcBef>
              <a:buFont typeface="Arial" charset="0"/>
              <a:buChar char="•"/>
            </a:pPr>
            <a:endParaRPr lang="en-GB" sz="2400" b="1" dirty="0" smtClean="0">
              <a:solidFill>
                <a:srgbClr val="FF0000"/>
              </a:solidFill>
            </a:endParaRPr>
          </a:p>
          <a:p>
            <a:pPr marL="369888" indent="-369888" algn="l">
              <a:lnSpc>
                <a:spcPct val="80000"/>
              </a:lnSpc>
              <a:spcBef>
                <a:spcPts val="1800"/>
              </a:spcBef>
              <a:buFont typeface="Arial" charset="0"/>
              <a:buChar char="•"/>
            </a:pPr>
            <a:r>
              <a:rPr lang="en-GB" sz="2400" b="1" dirty="0" smtClean="0">
                <a:solidFill>
                  <a:srgbClr val="FF0000"/>
                </a:solidFill>
              </a:rPr>
              <a:t>An effective strategy will focus on most cost effective solutions.</a:t>
            </a:r>
          </a:p>
          <a:p>
            <a:pPr marL="369888" indent="-369888" algn="l">
              <a:lnSpc>
                <a:spcPct val="80000"/>
              </a:lnSpc>
              <a:spcBef>
                <a:spcPct val="50000"/>
              </a:spcBef>
              <a:buFont typeface="Arial" charset="0"/>
              <a:buChar char="•"/>
            </a:pPr>
            <a:endParaRPr lang="en-GB" sz="2400" b="1"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animEffect transition="in" filter="dissolve">
                                      <p:cBhvr>
                                        <p:cTn id="7" dur="500"/>
                                        <p:tgtEl>
                                          <p:spTgt spid="157699">
                                            <p:txEl>
                                              <p:pRg st="0" end="0"/>
                                            </p:txEl>
                                          </p:spTgt>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57699">
                                            <p:txEl>
                                              <p:pRg st="1" end="1"/>
                                            </p:txEl>
                                          </p:spTgt>
                                        </p:tgtEl>
                                        <p:attrNameLst>
                                          <p:attrName>style.visibility</p:attrName>
                                        </p:attrNameLst>
                                      </p:cBhvr>
                                      <p:to>
                                        <p:strVal val="visible"/>
                                      </p:to>
                                    </p:set>
                                    <p:animEffect transition="in" filter="dissolve">
                                      <p:cBhvr>
                                        <p:cTn id="11" dur="500"/>
                                        <p:tgtEl>
                                          <p:spTgt spid="157699">
                                            <p:txEl>
                                              <p:pRg st="1" end="1"/>
                                            </p:txEl>
                                          </p:spTgt>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57699">
                                            <p:txEl>
                                              <p:pRg st="2" end="2"/>
                                            </p:txEl>
                                          </p:spTgt>
                                        </p:tgtEl>
                                        <p:attrNameLst>
                                          <p:attrName>style.visibility</p:attrName>
                                        </p:attrNameLst>
                                      </p:cBhvr>
                                      <p:to>
                                        <p:strVal val="visible"/>
                                      </p:to>
                                    </p:set>
                                    <p:animEffect transition="in" filter="dissolve">
                                      <p:cBhvr>
                                        <p:cTn id="15" dur="500"/>
                                        <p:tgtEl>
                                          <p:spTgt spid="157699">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157699">
                                            <p:txEl>
                                              <p:pRg st="3" end="3"/>
                                            </p:txEl>
                                          </p:spTgt>
                                        </p:tgtEl>
                                        <p:attrNameLst>
                                          <p:attrName>style.visibility</p:attrName>
                                        </p:attrNameLst>
                                      </p:cBhvr>
                                      <p:to>
                                        <p:strVal val="visible"/>
                                      </p:to>
                                    </p:set>
                                    <p:animEffect transition="in" filter="dissolve">
                                      <p:cBhvr>
                                        <p:cTn id="20" dur="500"/>
                                        <p:tgtEl>
                                          <p:spTgt spid="157699">
                                            <p:txEl>
                                              <p:pRg st="3" end="3"/>
                                            </p:txEl>
                                          </p:spTgt>
                                        </p:tgtEl>
                                      </p:cBhvr>
                                    </p:animEffect>
                                  </p:childTnLst>
                                </p:cTn>
                              </p:par>
                            </p:childTnLst>
                          </p:cTn>
                        </p:par>
                        <p:par>
                          <p:cTn id="21" fill="hold" nodeType="afterGroup">
                            <p:stCondLst>
                              <p:cond delay="500"/>
                            </p:stCondLst>
                            <p:childTnLst>
                              <p:par>
                                <p:cTn id="22" presetID="9" presetClass="entr" presetSubtype="0" fill="hold" nodeType="afterEffect">
                                  <p:stCondLst>
                                    <p:cond delay="0"/>
                                  </p:stCondLst>
                                  <p:childTnLst>
                                    <p:set>
                                      <p:cBhvr>
                                        <p:cTn id="23" dur="1" fill="hold">
                                          <p:stCondLst>
                                            <p:cond delay="0"/>
                                          </p:stCondLst>
                                        </p:cTn>
                                        <p:tgtEl>
                                          <p:spTgt spid="157699">
                                            <p:txEl>
                                              <p:pRg st="4" end="4"/>
                                            </p:txEl>
                                          </p:spTgt>
                                        </p:tgtEl>
                                        <p:attrNameLst>
                                          <p:attrName>style.visibility</p:attrName>
                                        </p:attrNameLst>
                                      </p:cBhvr>
                                      <p:to>
                                        <p:strVal val="visible"/>
                                      </p:to>
                                    </p:set>
                                    <p:animEffect transition="in" filter="dissolve">
                                      <p:cBhvr>
                                        <p:cTn id="24" dur="500"/>
                                        <p:tgtEl>
                                          <p:spTgt spid="157699">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157699">
                                            <p:txEl>
                                              <p:pRg st="5" end="5"/>
                                            </p:txEl>
                                          </p:spTgt>
                                        </p:tgtEl>
                                        <p:attrNameLst>
                                          <p:attrName>style.visibility</p:attrName>
                                        </p:attrNameLst>
                                      </p:cBhvr>
                                      <p:to>
                                        <p:strVal val="visible"/>
                                      </p:to>
                                    </p:set>
                                    <p:animEffect transition="in" filter="dissolve">
                                      <p:cBhvr>
                                        <p:cTn id="29" dur="500"/>
                                        <p:tgtEl>
                                          <p:spTgt spid="157699">
                                            <p:txEl>
                                              <p:pRg st="5" end="5"/>
                                            </p:txEl>
                                          </p:spTgt>
                                        </p:tgtEl>
                                      </p:cBhvr>
                                    </p:animEffect>
                                  </p:childTnLst>
                                </p:cTn>
                              </p:par>
                            </p:childTnLst>
                          </p:cTn>
                        </p:par>
                        <p:par>
                          <p:cTn id="30" fill="hold" nodeType="afterGroup">
                            <p:stCondLst>
                              <p:cond delay="500"/>
                            </p:stCondLst>
                            <p:childTnLst>
                              <p:par>
                                <p:cTn id="31" presetID="9" presetClass="entr" presetSubtype="0" fill="hold" nodeType="afterEffect">
                                  <p:stCondLst>
                                    <p:cond delay="0"/>
                                  </p:stCondLst>
                                  <p:childTnLst>
                                    <p:set>
                                      <p:cBhvr>
                                        <p:cTn id="32" dur="1" fill="hold">
                                          <p:stCondLst>
                                            <p:cond delay="0"/>
                                          </p:stCondLst>
                                        </p:cTn>
                                        <p:tgtEl>
                                          <p:spTgt spid="157699">
                                            <p:txEl>
                                              <p:pRg st="6" end="6"/>
                                            </p:txEl>
                                          </p:spTgt>
                                        </p:tgtEl>
                                        <p:attrNameLst>
                                          <p:attrName>style.visibility</p:attrName>
                                        </p:attrNameLst>
                                      </p:cBhvr>
                                      <p:to>
                                        <p:strVal val="visible"/>
                                      </p:to>
                                    </p:set>
                                    <p:animEffect transition="in" filter="dissolve">
                                      <p:cBhvr>
                                        <p:cTn id="33" dur="500"/>
                                        <p:tgtEl>
                                          <p:spTgt spid="157699">
                                            <p:txEl>
                                              <p:pRg st="6" end="6"/>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157699">
                                            <p:txEl>
                                              <p:pRg st="7" end="7"/>
                                            </p:txEl>
                                          </p:spTgt>
                                        </p:tgtEl>
                                        <p:attrNameLst>
                                          <p:attrName>style.visibility</p:attrName>
                                        </p:attrNameLst>
                                      </p:cBhvr>
                                      <p:to>
                                        <p:strVal val="visible"/>
                                      </p:to>
                                    </p:set>
                                    <p:animEffect transition="in" filter="dissolve">
                                      <p:cBhvr>
                                        <p:cTn id="38" dur="500"/>
                                        <p:tgtEl>
                                          <p:spTgt spid="157699">
                                            <p:txEl>
                                              <p:pRg st="7" end="7"/>
                                            </p:txEl>
                                          </p:spTgt>
                                        </p:tgtEl>
                                      </p:cBhvr>
                                    </p:animEffect>
                                  </p:childTnLst>
                                </p:cTn>
                              </p:par>
                            </p:childTnLst>
                          </p:cTn>
                        </p:par>
                        <p:par>
                          <p:cTn id="39" fill="hold" nodeType="afterGroup">
                            <p:stCondLst>
                              <p:cond delay="500"/>
                            </p:stCondLst>
                            <p:childTnLst>
                              <p:par>
                                <p:cTn id="40" presetID="9" presetClass="entr" presetSubtype="0" fill="hold" nodeType="afterEffect">
                                  <p:stCondLst>
                                    <p:cond delay="0"/>
                                  </p:stCondLst>
                                  <p:childTnLst>
                                    <p:set>
                                      <p:cBhvr>
                                        <p:cTn id="41" dur="1" fill="hold">
                                          <p:stCondLst>
                                            <p:cond delay="0"/>
                                          </p:stCondLst>
                                        </p:cTn>
                                        <p:tgtEl>
                                          <p:spTgt spid="157699">
                                            <p:txEl>
                                              <p:pRg st="9" end="9"/>
                                            </p:txEl>
                                          </p:spTgt>
                                        </p:tgtEl>
                                        <p:attrNameLst>
                                          <p:attrName>style.visibility</p:attrName>
                                        </p:attrNameLst>
                                      </p:cBhvr>
                                      <p:to>
                                        <p:strVal val="visible"/>
                                      </p:to>
                                    </p:set>
                                    <p:animEffect transition="in" filter="dissolve">
                                      <p:cBhvr>
                                        <p:cTn id="42" dur="500"/>
                                        <p:tgtEl>
                                          <p:spTgt spid="1576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4664"/>
            <a:ext cx="7092280" cy="4062651"/>
          </a:xfrm>
          <a:prstGeom prst="rect">
            <a:avLst/>
          </a:prstGeom>
        </p:spPr>
        <p:txBody>
          <a:bodyPr wrap="square">
            <a:spAutoFit/>
          </a:bodyPr>
          <a:lstStyle/>
          <a:p>
            <a:pPr marL="273050" indent="-273050">
              <a:buFont typeface="Arial" pitchFamily="34" charset="0"/>
              <a:buChar char="•"/>
              <a:defRPr/>
            </a:pPr>
            <a:r>
              <a:rPr lang="en-GB" sz="2000" b="1" dirty="0" smtClean="0">
                <a:latin typeface="Times New Roman" pitchFamily="18" charset="0"/>
                <a:cs typeface="Times New Roman" pitchFamily="18" charset="0"/>
              </a:rPr>
              <a:t>Effective Awareness and Energy Management;</a:t>
            </a:r>
          </a:p>
          <a:p>
            <a:pPr marL="273050" indent="-273050">
              <a:buFont typeface="Arial" pitchFamily="34" charset="0"/>
              <a:buChar char="•"/>
              <a:defRPr/>
            </a:pPr>
            <a:endParaRPr lang="en-GB" sz="2000" b="1" dirty="0" smtClean="0">
              <a:latin typeface="Times New Roman" pitchFamily="18" charset="0"/>
              <a:cs typeface="Times New Roman" pitchFamily="18" charset="0"/>
            </a:endParaRPr>
          </a:p>
          <a:p>
            <a:pPr marL="273050" indent="-273050">
              <a:buFont typeface="Arial" pitchFamily="34" charset="0"/>
              <a:buChar char="•"/>
              <a:defRPr/>
            </a:pPr>
            <a:endParaRPr lang="en-GB" sz="2000" b="1" dirty="0" smtClean="0">
              <a:latin typeface="Times New Roman" pitchFamily="18" charset="0"/>
              <a:cs typeface="Times New Roman" pitchFamily="18" charset="0"/>
            </a:endParaRPr>
          </a:p>
          <a:p>
            <a:pPr marL="273050" indent="-273050">
              <a:buFont typeface="Arial" pitchFamily="34" charset="0"/>
              <a:buChar char="•"/>
              <a:defRPr/>
            </a:pPr>
            <a:endParaRPr lang="en-GB" sz="2000" b="1" dirty="0" smtClean="0">
              <a:latin typeface="Times New Roman" pitchFamily="18" charset="0"/>
              <a:cs typeface="Times New Roman" pitchFamily="18" charset="0"/>
            </a:endParaRPr>
          </a:p>
          <a:p>
            <a:pPr marL="273050" indent="-273050">
              <a:buFont typeface="Arial" pitchFamily="34" charset="0"/>
              <a:buChar char="•"/>
              <a:defRPr/>
            </a:pPr>
            <a:endParaRPr lang="en-GB" sz="2000" b="1" dirty="0" smtClean="0">
              <a:latin typeface="Times New Roman" pitchFamily="18" charset="0"/>
              <a:cs typeface="Times New Roman" pitchFamily="18" charset="0"/>
            </a:endParaRPr>
          </a:p>
          <a:p>
            <a:pPr marL="273050" indent="-273050">
              <a:buFont typeface="Arial" pitchFamily="34" charset="0"/>
              <a:buChar char="•"/>
              <a:defRPr/>
            </a:pPr>
            <a:endParaRPr lang="en-GB" sz="2000" b="1" dirty="0" smtClean="0">
              <a:latin typeface="Times New Roman" pitchFamily="18" charset="0"/>
              <a:cs typeface="Times New Roman" pitchFamily="18" charset="0"/>
            </a:endParaRPr>
          </a:p>
          <a:p>
            <a:pPr marL="273050" indent="-273050">
              <a:buFont typeface="Arial" pitchFamily="34" charset="0"/>
              <a:buChar char="•"/>
              <a:defRPr/>
            </a:pPr>
            <a:endParaRPr lang="en-GB" sz="2000" b="1" dirty="0" smtClean="0">
              <a:latin typeface="Times New Roman" pitchFamily="18" charset="0"/>
              <a:cs typeface="Times New Roman" pitchFamily="18" charset="0"/>
            </a:endParaRPr>
          </a:p>
          <a:p>
            <a:pPr marL="273050" indent="-273050">
              <a:buFont typeface="Arial" pitchFamily="34" charset="0"/>
              <a:buChar char="•"/>
              <a:defRPr/>
            </a:pPr>
            <a:r>
              <a:rPr lang="en-GB" sz="2000" b="1" dirty="0" smtClean="0">
                <a:latin typeface="Times New Roman" pitchFamily="18" charset="0"/>
                <a:cs typeface="Times New Roman" pitchFamily="18" charset="0"/>
              </a:rPr>
              <a:t>Improved Technology to make better use of existing energy;</a:t>
            </a:r>
          </a:p>
          <a:p>
            <a:pPr marL="273050" indent="-273050">
              <a:buFont typeface="Arial" pitchFamily="34" charset="0"/>
              <a:buChar char="•"/>
              <a:defRPr/>
            </a:pPr>
            <a:r>
              <a:rPr lang="en-GB" sz="2000" b="1" dirty="0" smtClean="0">
                <a:latin typeface="Times New Roman" pitchFamily="18" charset="0"/>
                <a:cs typeface="Times New Roman" pitchFamily="18" charset="0"/>
              </a:rPr>
              <a:t>Low Carbon Energy Supply – including:</a:t>
            </a:r>
          </a:p>
          <a:p>
            <a:pPr marL="625475" lvl="1">
              <a:defRPr/>
            </a:pPr>
            <a:r>
              <a:rPr lang="en-GB" sz="2000" b="1" dirty="0" smtClean="0">
                <a:solidFill>
                  <a:srgbClr val="FF0000"/>
                </a:solidFill>
                <a:latin typeface="Times New Roman" pitchFamily="18" charset="0"/>
                <a:cs typeface="Times New Roman" pitchFamily="18" charset="0"/>
              </a:rPr>
              <a:t>Cost effective and technically mature </a:t>
            </a:r>
            <a:r>
              <a:rPr lang="en-GB" sz="2000" b="1" dirty="0" err="1" smtClean="0">
                <a:solidFill>
                  <a:srgbClr val="FF0000"/>
                </a:solidFill>
                <a:latin typeface="Times New Roman" pitchFamily="18" charset="0"/>
                <a:cs typeface="Times New Roman" pitchFamily="18" charset="0"/>
              </a:rPr>
              <a:t>renewables</a:t>
            </a:r>
            <a:r>
              <a:rPr lang="en-GB" sz="2000" b="1" dirty="0" smtClean="0">
                <a:solidFill>
                  <a:srgbClr val="FF0000"/>
                </a:solidFill>
                <a:latin typeface="Times New Roman" pitchFamily="18" charset="0"/>
                <a:cs typeface="Times New Roman" pitchFamily="18" charset="0"/>
              </a:rPr>
              <a:t> </a:t>
            </a:r>
          </a:p>
          <a:p>
            <a:pPr marL="625475" lvl="1">
              <a:defRPr/>
            </a:pPr>
            <a:r>
              <a:rPr lang="en-GB" sz="2000" b="1" dirty="0" smtClean="0">
                <a:solidFill>
                  <a:srgbClr val="FF0000"/>
                </a:solidFill>
                <a:latin typeface="Times New Roman" pitchFamily="18" charset="0"/>
                <a:cs typeface="Times New Roman" pitchFamily="18" charset="0"/>
              </a:rPr>
              <a:t>Nuclear (?)</a:t>
            </a:r>
          </a:p>
          <a:p>
            <a:pPr marL="625475" lvl="1">
              <a:defRPr/>
            </a:pPr>
            <a:r>
              <a:rPr lang="en-GB" sz="2000" b="1" dirty="0" smtClean="0">
                <a:solidFill>
                  <a:srgbClr val="FF0000"/>
                </a:solidFill>
                <a:latin typeface="Times New Roman" pitchFamily="18" charset="0"/>
                <a:cs typeface="Times New Roman" pitchFamily="18" charset="0"/>
              </a:rPr>
              <a:t>Carbon Capture and Sequestration </a:t>
            </a:r>
            <a:r>
              <a:rPr lang="en-GB" b="1" dirty="0" smtClean="0">
                <a:solidFill>
                  <a:srgbClr val="000099"/>
                </a:solidFill>
                <a:latin typeface="Times New Roman" pitchFamily="18" charset="0"/>
                <a:cs typeface="Times New Roman" pitchFamily="18" charset="0"/>
              </a:rPr>
              <a:t>– but this will not be available until mid 2020s on scale require.  </a:t>
            </a:r>
          </a:p>
        </p:txBody>
      </p:sp>
      <p:sp>
        <p:nvSpPr>
          <p:cNvPr id="3" name="Rectangle 2"/>
          <p:cNvSpPr txBox="1">
            <a:spLocks noChangeArrowheads="1"/>
          </p:cNvSpPr>
          <p:nvPr/>
        </p:nvSpPr>
        <p:spPr>
          <a:xfrm>
            <a:off x="0" y="0"/>
            <a:ext cx="9144000" cy="461963"/>
          </a:xfrm>
          <a:prstGeom prst="rect">
            <a:avLst/>
          </a:prstGeom>
          <a:solidFill>
            <a:srgbClr val="FF0000"/>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smtClean="0">
                <a:ln>
                  <a:noFill/>
                </a:ln>
                <a:solidFill>
                  <a:schemeClr val="bg1"/>
                </a:solidFill>
                <a:effectLst/>
                <a:uLnTx/>
                <a:uFillTx/>
                <a:latin typeface="Times New Roman" pitchFamily="18" charset="0"/>
                <a:ea typeface="+mj-ea"/>
                <a:cs typeface="Times New Roman" pitchFamily="18" charset="0"/>
              </a:rPr>
              <a:t>Conclusions:  Strategies for Future Sustainable Energy Supply </a:t>
            </a:r>
            <a:endParaRPr kumimoji="0" lang="en-GB" sz="24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endParaRPr>
          </a:p>
        </p:txBody>
      </p:sp>
      <p:graphicFrame>
        <p:nvGraphicFramePr>
          <p:cNvPr id="4" name="Object 2"/>
          <p:cNvGraphicFramePr>
            <a:graphicFrameLocks noChangeAspect="1"/>
          </p:cNvGraphicFramePr>
          <p:nvPr/>
        </p:nvGraphicFramePr>
        <p:xfrm>
          <a:off x="2555776" y="836712"/>
          <a:ext cx="2481851" cy="1656184"/>
        </p:xfrm>
        <a:graphic>
          <a:graphicData uri="http://schemas.openxmlformats.org/presentationml/2006/ole">
            <p:oleObj spid="_x0000_s113666" name="Chart" r:id="rId3" imgW="6096000" imgH="4067243" progId="MSGraph.Chart.8">
              <p:embed followColorScheme="full"/>
            </p:oleObj>
          </a:graphicData>
        </a:graphic>
      </p:graphicFrame>
      <p:pic>
        <p:nvPicPr>
          <p:cNvPr id="5" name="Picture 3" descr="0"/>
          <p:cNvPicPr>
            <a:picLocks noChangeAspect="1" noChangeArrowheads="1"/>
          </p:cNvPicPr>
          <p:nvPr/>
        </p:nvPicPr>
        <p:blipFill>
          <a:blip r:embed="rId4" cstate="print"/>
          <a:srcRect/>
          <a:stretch>
            <a:fillRect/>
          </a:stretch>
        </p:blipFill>
        <p:spPr bwMode="auto">
          <a:xfrm>
            <a:off x="5076056" y="836712"/>
            <a:ext cx="2213613" cy="1584176"/>
          </a:xfrm>
          <a:prstGeom prst="rect">
            <a:avLst/>
          </a:prstGeom>
          <a:noFill/>
          <a:ln w="9525">
            <a:noFill/>
            <a:miter lim="800000"/>
            <a:headEnd/>
            <a:tailEnd/>
          </a:ln>
        </p:spPr>
      </p:pic>
      <p:grpSp>
        <p:nvGrpSpPr>
          <p:cNvPr id="6" name="Group 19"/>
          <p:cNvGrpSpPr>
            <a:grpSpLocks/>
          </p:cNvGrpSpPr>
          <p:nvPr/>
        </p:nvGrpSpPr>
        <p:grpSpPr bwMode="auto">
          <a:xfrm>
            <a:off x="179512" y="836712"/>
            <a:ext cx="2230760" cy="1656184"/>
            <a:chOff x="158" y="346"/>
            <a:chExt cx="1632" cy="1224"/>
          </a:xfrm>
        </p:grpSpPr>
        <p:pic>
          <p:nvPicPr>
            <p:cNvPr id="7" name="Picture 20" descr="SWITCH"/>
            <p:cNvPicPr>
              <a:picLocks noChangeAspect="1" noChangeArrowheads="1"/>
            </p:cNvPicPr>
            <p:nvPr/>
          </p:nvPicPr>
          <p:blipFill>
            <a:blip r:embed="rId5" cstate="print"/>
            <a:srcRect/>
            <a:stretch>
              <a:fillRect/>
            </a:stretch>
          </p:blipFill>
          <p:spPr bwMode="auto">
            <a:xfrm>
              <a:off x="158" y="346"/>
              <a:ext cx="1632" cy="1224"/>
            </a:xfrm>
            <a:prstGeom prst="rect">
              <a:avLst/>
            </a:prstGeom>
            <a:noFill/>
            <a:ln w="9525">
              <a:noFill/>
              <a:miter lim="800000"/>
              <a:headEnd/>
              <a:tailEnd/>
            </a:ln>
          </p:spPr>
        </p:pic>
        <p:pic>
          <p:nvPicPr>
            <p:cNvPr id="8" name="Picture 21" descr="SWITOFF2"/>
            <p:cNvPicPr>
              <a:picLocks noChangeAspect="1" noChangeArrowheads="1"/>
            </p:cNvPicPr>
            <p:nvPr/>
          </p:nvPicPr>
          <p:blipFill>
            <a:blip r:embed="rId6" cstate="print"/>
            <a:srcRect/>
            <a:stretch>
              <a:fillRect/>
            </a:stretch>
          </p:blipFill>
          <p:spPr bwMode="auto">
            <a:xfrm>
              <a:off x="703" y="981"/>
              <a:ext cx="454" cy="427"/>
            </a:xfrm>
            <a:prstGeom prst="rect">
              <a:avLst/>
            </a:prstGeom>
            <a:noFill/>
            <a:ln w="9525">
              <a:noFill/>
              <a:miter lim="800000"/>
              <a:headEnd/>
              <a:tailEnd/>
            </a:ln>
          </p:spPr>
        </p:pic>
      </p:grpSp>
      <p:pic>
        <p:nvPicPr>
          <p:cNvPr id="9" name="Picture 7"/>
          <p:cNvPicPr>
            <a:picLocks noChangeAspect="1" noChangeArrowheads="1"/>
          </p:cNvPicPr>
          <p:nvPr/>
        </p:nvPicPr>
        <p:blipFill>
          <a:blip r:embed="rId7" cstate="print"/>
          <a:srcRect l="21301" t="-2177" r="15850" b="11397"/>
          <a:stretch>
            <a:fillRect/>
          </a:stretch>
        </p:blipFill>
        <p:spPr bwMode="auto">
          <a:xfrm>
            <a:off x="7452320" y="476671"/>
            <a:ext cx="1440160" cy="2929982"/>
          </a:xfrm>
          <a:prstGeom prst="rect">
            <a:avLst/>
          </a:prstGeom>
          <a:noFill/>
          <a:ln w="9525">
            <a:noFill/>
            <a:miter lim="800000"/>
            <a:headEnd/>
            <a:tailEnd/>
          </a:ln>
        </p:spPr>
      </p:pic>
      <p:pic>
        <p:nvPicPr>
          <p:cNvPr id="10" name="Picture 7" descr="b1020094.JPG"/>
          <p:cNvPicPr>
            <a:picLocks noChangeAspect="1"/>
          </p:cNvPicPr>
          <p:nvPr/>
        </p:nvPicPr>
        <p:blipFill>
          <a:blip r:embed="rId8" cstate="print"/>
          <a:srcRect l="771" t="31989" b="32412"/>
          <a:stretch>
            <a:fillRect/>
          </a:stretch>
        </p:blipFill>
        <p:spPr bwMode="auto">
          <a:xfrm>
            <a:off x="6300192" y="6092840"/>
            <a:ext cx="2843808" cy="765160"/>
          </a:xfrm>
          <a:prstGeom prst="rect">
            <a:avLst/>
          </a:prstGeom>
          <a:noFill/>
          <a:ln w="9525">
            <a:noFill/>
            <a:miter lim="800000"/>
            <a:headEnd/>
            <a:tailEnd/>
          </a:ln>
        </p:spPr>
      </p:pic>
      <p:pic>
        <p:nvPicPr>
          <p:cNvPr id="11" name="Picture 10" descr="060_small.jpg"/>
          <p:cNvPicPr>
            <a:picLocks noChangeAspect="1"/>
          </p:cNvPicPr>
          <p:nvPr/>
        </p:nvPicPr>
        <p:blipFill>
          <a:blip r:embed="rId9" cstate="print"/>
          <a:srcRect l="33787" r="19667" b="14070"/>
          <a:stretch>
            <a:fillRect/>
          </a:stretch>
        </p:blipFill>
        <p:spPr>
          <a:xfrm>
            <a:off x="7596336" y="3501008"/>
            <a:ext cx="1008112" cy="2481506"/>
          </a:xfrm>
          <a:prstGeom prst="rect">
            <a:avLst/>
          </a:prstGeom>
        </p:spPr>
      </p:pic>
      <p:sp>
        <p:nvSpPr>
          <p:cNvPr id="12" name="Rectangle 11"/>
          <p:cNvSpPr/>
          <p:nvPr/>
        </p:nvSpPr>
        <p:spPr>
          <a:xfrm>
            <a:off x="251520" y="4581128"/>
            <a:ext cx="6156176" cy="2031325"/>
          </a:xfrm>
          <a:prstGeom prst="rect">
            <a:avLst/>
          </a:prstGeom>
        </p:spPr>
        <p:txBody>
          <a:bodyPr wrap="square">
            <a:spAutoFit/>
          </a:bodyPr>
          <a:lstStyle/>
          <a:p>
            <a:pPr marL="260350" indent="-260350">
              <a:buFont typeface="Arial" pitchFamily="34" charset="0"/>
              <a:buChar char="•"/>
              <a:defRPr/>
            </a:pPr>
            <a:r>
              <a:rPr lang="en-GB" b="1" dirty="0" smtClean="0">
                <a:latin typeface="Times New Roman" pitchFamily="18" charset="0"/>
                <a:cs typeface="Times New Roman" pitchFamily="18" charset="0"/>
              </a:rPr>
              <a:t>Only On Shore Wind (??? Some biomass) will be cost effective solutions for renewable energy until at least 2020</a:t>
            </a:r>
          </a:p>
          <a:p>
            <a:pPr marL="260350" indent="-260350">
              <a:buFont typeface="Arial" pitchFamily="34" charset="0"/>
              <a:buChar char="•"/>
              <a:defRPr/>
            </a:pPr>
            <a:r>
              <a:rPr lang="en-GB" b="1" dirty="0" smtClean="0">
                <a:latin typeface="Times New Roman" pitchFamily="18" charset="0"/>
                <a:cs typeface="Times New Roman" pitchFamily="18" charset="0"/>
              </a:rPr>
              <a:t>Large Scale Wind is often meeting stiff opposition from planning issues – </a:t>
            </a:r>
            <a:r>
              <a:rPr lang="en-GB" b="1" dirty="0" smtClean="0">
                <a:solidFill>
                  <a:srgbClr val="FF0000"/>
                </a:solidFill>
                <a:latin typeface="Times New Roman" pitchFamily="18" charset="0"/>
                <a:cs typeface="Times New Roman" pitchFamily="18" charset="0"/>
              </a:rPr>
              <a:t>many of which are red-herrings</a:t>
            </a:r>
          </a:p>
          <a:p>
            <a:pPr marL="260350" indent="-260350">
              <a:buFont typeface="Arial" pitchFamily="34" charset="0"/>
              <a:buChar char="•"/>
              <a:defRPr/>
            </a:pPr>
            <a:r>
              <a:rPr lang="en-GB" b="1" dirty="0" smtClean="0">
                <a:latin typeface="Times New Roman" pitchFamily="18" charset="0"/>
                <a:cs typeface="Times New Roman" pitchFamily="18" charset="0"/>
              </a:rPr>
              <a:t>Innovative solutions for both financing and minimising planning are an effective way forward</a:t>
            </a:r>
          </a:p>
          <a:p>
            <a:pPr marL="260350" lvl="2" indent="-260350">
              <a:buFont typeface="Arial" pitchFamily="34" charset="0"/>
              <a:buChar char="•"/>
              <a:defRPr/>
            </a:pPr>
            <a:r>
              <a:rPr lang="en-GB" b="1" dirty="0" smtClean="0">
                <a:solidFill>
                  <a:srgbClr val="FF0000"/>
                </a:solidFill>
                <a:latin typeface="Times New Roman" pitchFamily="18" charset="0"/>
                <a:cs typeface="Times New Roman" pitchFamily="18" charset="0"/>
              </a:rPr>
              <a:t>e.g.  The approach taken by </a:t>
            </a:r>
            <a:r>
              <a:rPr lang="en-GB" b="1" dirty="0" err="1" smtClean="0">
                <a:solidFill>
                  <a:srgbClr val="FF0000"/>
                </a:solidFill>
                <a:latin typeface="Times New Roman" pitchFamily="18" charset="0"/>
                <a:cs typeface="Times New Roman" pitchFamily="18" charset="0"/>
              </a:rPr>
              <a:t>WindCrop</a:t>
            </a:r>
            <a:r>
              <a:rPr lang="en-GB" b="1" dirty="0" smtClean="0">
                <a:solidFill>
                  <a:srgbClr val="FF0000"/>
                </a:solidFill>
                <a:latin typeface="Times New Roman" pitchFamily="18" charset="0"/>
                <a:cs typeface="Times New Roman" pitchFamily="18" charset="0"/>
              </a:rPr>
              <a:t>/</a:t>
            </a:r>
            <a:r>
              <a:rPr lang="en-GB" b="1" dirty="0" err="1" smtClean="0">
                <a:solidFill>
                  <a:srgbClr val="FF0000"/>
                </a:solidFill>
                <a:latin typeface="Times New Roman" pitchFamily="18" charset="0"/>
                <a:cs typeface="Times New Roman" pitchFamily="18" charset="0"/>
              </a:rPr>
              <a:t>RENEnergy</a:t>
            </a:r>
            <a:endParaRPr lang="en-GB" b="1" dirty="0" smtClean="0">
              <a:solidFill>
                <a:srgbClr val="FF0000"/>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9F636303-C660-49CD-8EA2-D9F3B61F8AD0}" type="slidenum">
              <a:rPr lang="en-GB" smtClean="0"/>
              <a:pPr/>
              <a:t>49</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p:stCondLst>
                              <p:cond delay="1500"/>
                            </p:stCondLst>
                            <p:childTnLst>
                              <p:par>
                                <p:cTn id="13" presetID="9" presetClass="entr" presetSubtype="0" fill="hold" grpId="0" nodeType="after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animEffect transition="in" filter="dissolve">
                                      <p:cBhvr>
                                        <p:cTn id="20" dur="500"/>
                                        <p:tgtEl>
                                          <p:spTgt spid="2">
                                            <p:txEl>
                                              <p:pRg st="7" end="7"/>
                                            </p:txEl>
                                          </p:spTgt>
                                        </p:tgtEl>
                                      </p:cBhvr>
                                    </p:animEffect>
                                  </p:childTnLst>
                                </p:cTn>
                              </p:par>
                            </p:childTnLst>
                          </p:cTn>
                        </p:par>
                        <p:par>
                          <p:cTn id="21" fill="hold">
                            <p:stCondLst>
                              <p:cond delay="500"/>
                            </p:stCondLst>
                            <p:childTnLst>
                              <p:par>
                                <p:cTn id="22" presetID="9" presetClass="entr" presetSubtype="0" fill="hold" nodeType="afterEffect">
                                  <p:stCondLst>
                                    <p:cond delay="500"/>
                                  </p:stCondLst>
                                  <p:childTnLst>
                                    <p:set>
                                      <p:cBhvr>
                                        <p:cTn id="23" dur="1" fill="hold">
                                          <p:stCondLst>
                                            <p:cond delay="0"/>
                                          </p:stCondLst>
                                        </p:cTn>
                                        <p:tgtEl>
                                          <p:spTgt spid="5"/>
                                        </p:tgtEl>
                                        <p:attrNameLst>
                                          <p:attrName>style.visibility</p:attrName>
                                        </p:attrNameLst>
                                      </p:cBhvr>
                                      <p:to>
                                        <p:strVal val="visible"/>
                                      </p:to>
                                    </p:set>
                                    <p:animEffect transition="in" filter="dissolv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dissolve">
                                      <p:cBhvr>
                                        <p:cTn id="29" dur="500"/>
                                        <p:tgtEl>
                                          <p:spTgt spid="2">
                                            <p:txEl>
                                              <p:pRg st="8" end="8"/>
                                            </p:txEl>
                                          </p:spTgt>
                                        </p:tgtEl>
                                      </p:cBhvr>
                                    </p:animEffect>
                                  </p:childTnLst>
                                </p:cTn>
                              </p:par>
                            </p:childTnLst>
                          </p:cTn>
                        </p:par>
                        <p:par>
                          <p:cTn id="30" fill="hold">
                            <p:stCondLst>
                              <p:cond delay="500"/>
                            </p:stCondLst>
                            <p:childTnLst>
                              <p:par>
                                <p:cTn id="31" presetID="9" presetClass="entr" presetSubtype="0" fill="hold" nodeType="after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dissolve">
                                      <p:cBhvr>
                                        <p:cTn id="33" dur="500"/>
                                        <p:tgtEl>
                                          <p:spTgt spid="2">
                                            <p:txEl>
                                              <p:pRg st="9" end="9"/>
                                            </p:txEl>
                                          </p:spTgt>
                                        </p:tgtEl>
                                      </p:cBhvr>
                                    </p:animEffect>
                                  </p:childTnLst>
                                </p:cTn>
                              </p:par>
                            </p:childTnLst>
                          </p:cTn>
                        </p:par>
                        <p:par>
                          <p:cTn id="34" fill="hold">
                            <p:stCondLst>
                              <p:cond delay="1000"/>
                            </p:stCondLst>
                            <p:childTnLst>
                              <p:par>
                                <p:cTn id="35" presetID="9" presetClass="entr" presetSubtype="0"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childTnLst>
                          </p:cTn>
                        </p:par>
                        <p:par>
                          <p:cTn id="38" fill="hold">
                            <p:stCondLst>
                              <p:cond delay="1500"/>
                            </p:stCondLst>
                            <p:childTnLst>
                              <p:par>
                                <p:cTn id="39" presetID="9"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2000"/>
                            </p:stCondLst>
                            <p:childTnLst>
                              <p:par>
                                <p:cTn id="43" presetID="9" presetClass="entr" presetSubtype="0"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dissolve">
                                      <p:cBhvr>
                                        <p:cTn id="45" dur="500"/>
                                        <p:tgtEl>
                                          <p:spTgt spid="10"/>
                                        </p:tgtEl>
                                      </p:cBhvr>
                                    </p:animEffect>
                                  </p:childTnLst>
                                </p:cTn>
                              </p:par>
                            </p:childTnLst>
                          </p:cTn>
                        </p:par>
                        <p:par>
                          <p:cTn id="46" fill="hold">
                            <p:stCondLst>
                              <p:cond delay="2500"/>
                            </p:stCondLst>
                            <p:childTnLst>
                              <p:par>
                                <p:cTn id="47" presetID="9" presetClass="entr" presetSubtype="0" fill="hold" nodeType="afterEffect">
                                  <p:stCondLst>
                                    <p:cond delay="1000"/>
                                  </p:stCondLst>
                                  <p:childTnLst>
                                    <p:set>
                                      <p:cBhvr>
                                        <p:cTn id="48" dur="1" fill="hold">
                                          <p:stCondLst>
                                            <p:cond delay="0"/>
                                          </p:stCondLst>
                                        </p:cTn>
                                        <p:tgtEl>
                                          <p:spTgt spid="2">
                                            <p:txEl>
                                              <p:pRg st="10" end="10"/>
                                            </p:txEl>
                                          </p:spTgt>
                                        </p:tgtEl>
                                        <p:attrNameLst>
                                          <p:attrName>style.visibility</p:attrName>
                                        </p:attrNameLst>
                                      </p:cBhvr>
                                      <p:to>
                                        <p:strVal val="visible"/>
                                      </p:to>
                                    </p:set>
                                    <p:animEffect transition="in" filter="dissolve">
                                      <p:cBhvr>
                                        <p:cTn id="49" dur="500"/>
                                        <p:tgtEl>
                                          <p:spTgt spid="2">
                                            <p:txEl>
                                              <p:pRg st="10" end="10"/>
                                            </p:txEl>
                                          </p:spTgt>
                                        </p:tgtEl>
                                      </p:cBhvr>
                                    </p:animEffect>
                                  </p:childTnLst>
                                </p:cTn>
                              </p:par>
                            </p:childTnLst>
                          </p:cTn>
                        </p:par>
                        <p:par>
                          <p:cTn id="50" fill="hold">
                            <p:stCondLst>
                              <p:cond delay="4000"/>
                            </p:stCondLst>
                            <p:childTnLst>
                              <p:par>
                                <p:cTn id="51" presetID="9" presetClass="entr" presetSubtype="0" fill="hold" nodeType="afterEffect">
                                  <p:stCondLst>
                                    <p:cond delay="0"/>
                                  </p:stCondLst>
                                  <p:childTnLst>
                                    <p:set>
                                      <p:cBhvr>
                                        <p:cTn id="52" dur="1" fill="hold">
                                          <p:stCondLst>
                                            <p:cond delay="0"/>
                                          </p:stCondLst>
                                        </p:cTn>
                                        <p:tgtEl>
                                          <p:spTgt spid="2">
                                            <p:txEl>
                                              <p:pRg st="11" end="11"/>
                                            </p:txEl>
                                          </p:spTgt>
                                        </p:tgtEl>
                                        <p:attrNameLst>
                                          <p:attrName>style.visibility</p:attrName>
                                        </p:attrNameLst>
                                      </p:cBhvr>
                                      <p:to>
                                        <p:strVal val="visible"/>
                                      </p:to>
                                    </p:set>
                                    <p:animEffect transition="in" filter="dissolve">
                                      <p:cBhvr>
                                        <p:cTn id="53" dur="500"/>
                                        <p:tgtEl>
                                          <p:spTgt spid="2">
                                            <p:txEl>
                                              <p:pRg st="11" end="1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12">
                                            <p:txEl>
                                              <p:pRg st="0" end="0"/>
                                            </p:txEl>
                                          </p:spTgt>
                                        </p:tgtEl>
                                        <p:attrNameLst>
                                          <p:attrName>style.visibility</p:attrName>
                                        </p:attrNameLst>
                                      </p:cBhvr>
                                      <p:to>
                                        <p:strVal val="visible"/>
                                      </p:to>
                                    </p:set>
                                    <p:animEffect transition="in" filter="dissolve">
                                      <p:cBhvr>
                                        <p:cTn id="58" dur="500"/>
                                        <p:tgtEl>
                                          <p:spTgt spid="12">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12">
                                            <p:txEl>
                                              <p:pRg st="1" end="1"/>
                                            </p:txEl>
                                          </p:spTgt>
                                        </p:tgtEl>
                                        <p:attrNameLst>
                                          <p:attrName>style.visibility</p:attrName>
                                        </p:attrNameLst>
                                      </p:cBhvr>
                                      <p:to>
                                        <p:strVal val="visible"/>
                                      </p:to>
                                    </p:set>
                                    <p:animEffect transition="in" filter="dissolve">
                                      <p:cBhvr>
                                        <p:cTn id="63" dur="500"/>
                                        <p:tgtEl>
                                          <p:spTgt spid="12">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12">
                                            <p:txEl>
                                              <p:pRg st="2" end="2"/>
                                            </p:txEl>
                                          </p:spTgt>
                                        </p:tgtEl>
                                        <p:attrNameLst>
                                          <p:attrName>style.visibility</p:attrName>
                                        </p:attrNameLst>
                                      </p:cBhvr>
                                      <p:to>
                                        <p:strVal val="visible"/>
                                      </p:to>
                                    </p:set>
                                    <p:animEffect transition="in" filter="dissolve">
                                      <p:cBhvr>
                                        <p:cTn id="68" dur="500"/>
                                        <p:tgtEl>
                                          <p:spTgt spid="12">
                                            <p:txEl>
                                              <p:pRg st="2" end="2"/>
                                            </p:txEl>
                                          </p:spTgt>
                                        </p:tgtEl>
                                      </p:cBhvr>
                                    </p:animEffect>
                                  </p:childTnLst>
                                </p:cTn>
                              </p:par>
                            </p:childTnLst>
                          </p:cTn>
                        </p:par>
                        <p:par>
                          <p:cTn id="69" fill="hold">
                            <p:stCondLst>
                              <p:cond delay="500"/>
                            </p:stCondLst>
                            <p:childTnLst>
                              <p:par>
                                <p:cTn id="70" presetID="9" presetClass="entr" presetSubtype="0" fill="hold" grpId="0" nodeType="afterEffect">
                                  <p:stCondLst>
                                    <p:cond delay="0"/>
                                  </p:stCondLst>
                                  <p:childTnLst>
                                    <p:set>
                                      <p:cBhvr>
                                        <p:cTn id="71" dur="1" fill="hold">
                                          <p:stCondLst>
                                            <p:cond delay="0"/>
                                          </p:stCondLst>
                                        </p:cTn>
                                        <p:tgtEl>
                                          <p:spTgt spid="12">
                                            <p:txEl>
                                              <p:pRg st="3" end="3"/>
                                            </p:txEl>
                                          </p:spTgt>
                                        </p:tgtEl>
                                        <p:attrNameLst>
                                          <p:attrName>style.visibility</p:attrName>
                                        </p:attrNameLst>
                                      </p:cBhvr>
                                      <p:to>
                                        <p:strVal val="visible"/>
                                      </p:to>
                                    </p:set>
                                    <p:animEffect transition="in" filter="dissolve">
                                      <p:cBhvr>
                                        <p:cTn id="7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12" grpId="0" uiExpand="1" build="p" bldLvl="5"/>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txBox="1">
            <a:spLocks noGrp="1"/>
          </p:cNvSpPr>
          <p:nvPr/>
        </p:nvSpPr>
        <p:spPr bwMode="auto">
          <a:xfrm>
            <a:off x="7010400" y="6381750"/>
            <a:ext cx="2133600" cy="476250"/>
          </a:xfrm>
          <a:prstGeom prst="rect">
            <a:avLst/>
          </a:prstGeom>
          <a:noFill/>
          <a:ln w="9525">
            <a:noFill/>
            <a:miter lim="800000"/>
            <a:headEnd/>
            <a:tailEnd/>
          </a:ln>
        </p:spPr>
        <p:txBody>
          <a:bodyPr/>
          <a:lstStyle/>
          <a:p>
            <a:pPr algn="r"/>
            <a:fld id="{B174CCA1-202A-4C8D-BF00-3D9981F5B73C}" type="slidenum">
              <a:rPr lang="en-GB" sz="1400">
                <a:solidFill>
                  <a:srgbClr val="FFFF99"/>
                </a:solidFill>
              </a:rPr>
              <a:pPr algn="r"/>
              <a:t>5</a:t>
            </a:fld>
            <a:endParaRPr lang="en-GB" sz="1400">
              <a:solidFill>
                <a:srgbClr val="FFFF99"/>
              </a:solidFill>
            </a:endParaRPr>
          </a:p>
        </p:txBody>
      </p:sp>
      <p:sp>
        <p:nvSpPr>
          <p:cNvPr id="7" name="Rectangle 5"/>
          <p:cNvSpPr txBox="1">
            <a:spLocks noChangeArrowheads="1"/>
          </p:cNvSpPr>
          <p:nvPr/>
        </p:nvSpPr>
        <p:spPr bwMode="auto">
          <a:xfrm>
            <a:off x="0" y="6203950"/>
            <a:ext cx="8229600" cy="757238"/>
          </a:xfrm>
          <a:prstGeom prst="rect">
            <a:avLst/>
          </a:prstGeom>
          <a:noFill/>
          <a:ln w="9525">
            <a:noFill/>
            <a:miter lim="800000"/>
            <a:headEnd/>
            <a:tailEnd/>
          </a:ln>
        </p:spPr>
        <p:txBody>
          <a:bodyPr anchor="ctr"/>
          <a:lstStyle/>
          <a:p>
            <a:pPr algn="ctr">
              <a:defRPr/>
            </a:pPr>
            <a:r>
              <a:rPr lang="en-GB" sz="2400" b="1" kern="0" dirty="0">
                <a:solidFill>
                  <a:srgbClr val="000099"/>
                </a:solidFill>
                <a:latin typeface="Times New Roman" pitchFamily="18" charset="0"/>
                <a:ea typeface="+mj-ea"/>
                <a:cs typeface="Times New Roman" pitchFamily="18" charset="0"/>
              </a:rPr>
              <a:t>Per capita Carbon Emissions</a:t>
            </a:r>
          </a:p>
        </p:txBody>
      </p:sp>
      <p:graphicFrame>
        <p:nvGraphicFramePr>
          <p:cNvPr id="8" name="Chart 7"/>
          <p:cNvGraphicFramePr>
            <a:graphicFrameLocks/>
          </p:cNvGraphicFramePr>
          <p:nvPr/>
        </p:nvGraphicFramePr>
        <p:xfrm>
          <a:off x="80901" y="1384272"/>
          <a:ext cx="8653581" cy="4923429"/>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5"/>
          <p:cNvGrpSpPr>
            <a:grpSpLocks/>
          </p:cNvGrpSpPr>
          <p:nvPr/>
        </p:nvGrpSpPr>
        <p:grpSpPr bwMode="auto">
          <a:xfrm>
            <a:off x="5630863" y="2290763"/>
            <a:ext cx="657225" cy="1168400"/>
            <a:chOff x="5813442" y="2260584"/>
            <a:chExt cx="657234" cy="1168416"/>
          </a:xfrm>
        </p:grpSpPr>
        <p:sp>
          <p:nvSpPr>
            <p:cNvPr id="28684" name="TextBox 8"/>
            <p:cNvSpPr txBox="1">
              <a:spLocks noChangeArrowheads="1"/>
            </p:cNvSpPr>
            <p:nvPr/>
          </p:nvSpPr>
          <p:spPr bwMode="auto">
            <a:xfrm>
              <a:off x="5813442" y="2260584"/>
              <a:ext cx="657234" cy="369332"/>
            </a:xfrm>
            <a:prstGeom prst="rect">
              <a:avLst/>
            </a:prstGeom>
            <a:noFill/>
            <a:ln w="9525">
              <a:noFill/>
              <a:miter lim="800000"/>
              <a:headEnd/>
              <a:tailEnd/>
            </a:ln>
          </p:spPr>
          <p:txBody>
            <a:bodyPr>
              <a:spAutoFit/>
            </a:bodyPr>
            <a:lstStyle/>
            <a:p>
              <a:r>
                <a:rPr lang="en-GB" b="1"/>
                <a:t>UK</a:t>
              </a:r>
            </a:p>
          </p:txBody>
        </p:sp>
        <p:cxnSp>
          <p:nvCxnSpPr>
            <p:cNvPr id="15" name="Straight Arrow Connector 14"/>
            <p:cNvCxnSpPr/>
            <p:nvPr/>
          </p:nvCxnSpPr>
          <p:spPr>
            <a:xfrm rot="5400000">
              <a:off x="5777723" y="3063076"/>
              <a:ext cx="73026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8" name="Rectangle 530"/>
          <p:cNvSpPr>
            <a:spLocks noChangeArrowheads="1"/>
          </p:cNvSpPr>
          <p:nvPr/>
        </p:nvSpPr>
        <p:spPr bwMode="auto">
          <a:xfrm>
            <a:off x="198438" y="539750"/>
            <a:ext cx="8945562" cy="904875"/>
          </a:xfrm>
          <a:prstGeom prst="rect">
            <a:avLst/>
          </a:prstGeom>
          <a:noFill/>
          <a:ln w="9525">
            <a:noFill/>
            <a:miter lim="800000"/>
            <a:headEnd/>
            <a:tailEnd/>
          </a:ln>
        </p:spPr>
        <p:txBody>
          <a:bodyPr>
            <a:spAutoFit/>
          </a:bodyPr>
          <a:lstStyle/>
          <a:p>
            <a:pPr>
              <a:spcBef>
                <a:spcPct val="20000"/>
              </a:spcBef>
            </a:pPr>
            <a:r>
              <a:rPr lang="en-GB" sz="2400" b="1">
                <a:latin typeface="Times New Roman" pitchFamily="18" charset="0"/>
                <a:cs typeface="Times New Roman" pitchFamily="18" charset="0"/>
              </a:rPr>
              <a:t>How does UK compare with other countries?</a:t>
            </a:r>
          </a:p>
          <a:p>
            <a:pPr>
              <a:spcBef>
                <a:spcPct val="20000"/>
              </a:spcBef>
            </a:pPr>
            <a:r>
              <a:rPr lang="en-GB" sz="2400" b="1">
                <a:latin typeface="Times New Roman" pitchFamily="18" charset="0"/>
                <a:cs typeface="Times New Roman" pitchFamily="18" charset="0"/>
              </a:rPr>
              <a:t>Why do some countries emit more CO</a:t>
            </a:r>
            <a:r>
              <a:rPr lang="en-GB" sz="2400" b="1" baseline="-25000">
                <a:latin typeface="Times New Roman" pitchFamily="18" charset="0"/>
                <a:cs typeface="Times New Roman" pitchFamily="18" charset="0"/>
              </a:rPr>
              <a:t>2</a:t>
            </a:r>
            <a:r>
              <a:rPr lang="en-GB" sz="2400" b="1">
                <a:latin typeface="Times New Roman" pitchFamily="18" charset="0"/>
                <a:cs typeface="Times New Roman" pitchFamily="18" charset="0"/>
              </a:rPr>
              <a:t> than others?</a:t>
            </a:r>
          </a:p>
        </p:txBody>
      </p:sp>
      <p:sp>
        <p:nvSpPr>
          <p:cNvPr id="19" name="Rectangle 71"/>
          <p:cNvSpPr txBox="1">
            <a:spLocks noChangeArrowheads="1"/>
          </p:cNvSpPr>
          <p:nvPr/>
        </p:nvSpPr>
        <p:spPr bwMode="auto">
          <a:xfrm>
            <a:off x="0" y="0"/>
            <a:ext cx="9144000" cy="469900"/>
          </a:xfrm>
          <a:prstGeom prst="rect">
            <a:avLst/>
          </a:prstGeom>
          <a:solidFill>
            <a:srgbClr val="FF0000"/>
          </a:solidFill>
          <a:ln w="9525">
            <a:noFill/>
            <a:miter lim="800000"/>
            <a:headEnd/>
            <a:tailEnd/>
          </a:ln>
        </p:spPr>
        <p:txBody>
          <a:bodyPr anchor="ctr"/>
          <a:lstStyle/>
          <a:p>
            <a:pPr algn="ctr" eaLnBrk="0" hangingPunct="0">
              <a:defRPr/>
            </a:pPr>
            <a:r>
              <a:rPr lang="en-GB" sz="2800" b="1" kern="0" dirty="0">
                <a:solidFill>
                  <a:schemeClr val="bg1"/>
                </a:solidFill>
                <a:latin typeface="Times New Roman" pitchFamily="18" charset="0"/>
                <a:ea typeface="+mj-ea"/>
                <a:cs typeface="Times New Roman" pitchFamily="18" charset="0"/>
              </a:rPr>
              <a:t>What is the magnitude of the CO</a:t>
            </a:r>
            <a:r>
              <a:rPr lang="en-GB" sz="2800" b="1" kern="0" baseline="-25000" dirty="0">
                <a:solidFill>
                  <a:schemeClr val="bg1"/>
                </a:solidFill>
                <a:latin typeface="Times New Roman" pitchFamily="18" charset="0"/>
                <a:ea typeface="+mj-ea"/>
                <a:cs typeface="Times New Roman" pitchFamily="18" charset="0"/>
              </a:rPr>
              <a:t>2</a:t>
            </a:r>
            <a:r>
              <a:rPr lang="en-GB" sz="2800" b="1" kern="0" dirty="0">
                <a:solidFill>
                  <a:schemeClr val="bg1"/>
                </a:solidFill>
                <a:latin typeface="Times New Roman" pitchFamily="18" charset="0"/>
                <a:ea typeface="+mj-ea"/>
                <a:cs typeface="Times New Roman" pitchFamily="18" charset="0"/>
              </a:rPr>
              <a:t> problem?</a:t>
            </a:r>
          </a:p>
        </p:txBody>
      </p:sp>
      <p:grpSp>
        <p:nvGrpSpPr>
          <p:cNvPr id="3" name="Group 16"/>
          <p:cNvGrpSpPr>
            <a:grpSpLocks/>
          </p:cNvGrpSpPr>
          <p:nvPr/>
        </p:nvGrpSpPr>
        <p:grpSpPr bwMode="auto">
          <a:xfrm>
            <a:off x="3857625" y="2566988"/>
            <a:ext cx="1004888" cy="1206500"/>
            <a:chOff x="6470674" y="2224071"/>
            <a:chExt cx="1005354" cy="1205723"/>
          </a:xfrm>
        </p:grpSpPr>
        <p:sp>
          <p:nvSpPr>
            <p:cNvPr id="28682" name="TextBox 5"/>
            <p:cNvSpPr txBox="1">
              <a:spLocks noChangeArrowheads="1"/>
            </p:cNvSpPr>
            <p:nvPr/>
          </p:nvSpPr>
          <p:spPr bwMode="auto">
            <a:xfrm>
              <a:off x="6470674" y="2224071"/>
              <a:ext cx="1005354" cy="369094"/>
            </a:xfrm>
            <a:prstGeom prst="rect">
              <a:avLst/>
            </a:prstGeom>
            <a:noFill/>
            <a:ln w="9525">
              <a:noFill/>
              <a:miter lim="800000"/>
              <a:headEnd/>
              <a:tailEnd/>
            </a:ln>
          </p:spPr>
          <p:txBody>
            <a:bodyPr>
              <a:spAutoFit/>
            </a:bodyPr>
            <a:lstStyle/>
            <a:p>
              <a:r>
                <a:rPr lang="en-GB" b="1"/>
                <a:t>France</a:t>
              </a:r>
            </a:p>
          </p:txBody>
        </p:sp>
        <p:cxnSp>
          <p:nvCxnSpPr>
            <p:cNvPr id="20" name="Straight Arrow Connector 19"/>
            <p:cNvCxnSpPr/>
            <p:nvPr/>
          </p:nvCxnSpPr>
          <p:spPr>
            <a:xfrm rot="5400000">
              <a:off x="6361491" y="3063315"/>
              <a:ext cx="729780" cy="317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8681" name="Slide Number Placeholder 1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376F4A-AF44-40A8-880A-03427BEE6F59}" type="slidenum">
              <a:rPr lang="en-GB" smtClean="0"/>
              <a:pPr fontAlgn="base">
                <a:spcBef>
                  <a:spcPct val="0"/>
                </a:spcBef>
                <a:spcAft>
                  <a:spcPct val="0"/>
                </a:spcAft>
              </a:pPr>
              <a:t>5</a:t>
            </a:fld>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dissolve">
                                      <p:cBhvr>
                                        <p:cTn id="7" dur="500"/>
                                        <p:tgtEl>
                                          <p:spTgt spid="18">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par>
                          <p:cTn id="12" fill="hold">
                            <p:stCondLst>
                              <p:cond delay="1500"/>
                            </p:stCondLst>
                            <p:childTnLst>
                              <p:par>
                                <p:cTn id="13" presetID="9"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par>
                          <p:cTn id="16" fill="hold">
                            <p:stCondLst>
                              <p:cond delay="2000"/>
                            </p:stCondLst>
                            <p:childTnLst>
                              <p:par>
                                <p:cTn id="17" presetID="9"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8">
                                            <p:txEl>
                                              <p:pRg st="1" end="1"/>
                                            </p:txEl>
                                          </p:spTgt>
                                        </p:tgtEl>
                                        <p:attrNameLst>
                                          <p:attrName>style.visibility</p:attrName>
                                        </p:attrNameLst>
                                      </p:cBhvr>
                                      <p:to>
                                        <p:strVal val="visible"/>
                                      </p:to>
                                    </p:set>
                                    <p:animEffect transition="in" filter="dissolve">
                                      <p:cBhvr>
                                        <p:cTn id="24" dur="500"/>
                                        <p:tgtEl>
                                          <p:spTgt spid="18">
                                            <p:txEl>
                                              <p:pRg st="1" end="1"/>
                                            </p:txEl>
                                          </p:spTgt>
                                        </p:tgtEl>
                                      </p:cBhvr>
                                    </p:animEffect>
                                  </p:childTnLst>
                                </p:cTn>
                              </p:par>
                            </p:childTnLst>
                          </p:cTn>
                        </p:par>
                        <p:par>
                          <p:cTn id="25" fill="hold">
                            <p:stCondLst>
                              <p:cond delay="500"/>
                            </p:stCondLst>
                            <p:childTnLst>
                              <p:par>
                                <p:cTn id="26" presetID="9"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dissolv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build="p" bldLvl="5"/>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8EEC7-CDBA-4A2D-9C32-0BEC7CC1948F}" type="slidenum">
              <a:rPr lang="en-GB" smtClean="0"/>
              <a:pPr fontAlgn="base">
                <a:spcBef>
                  <a:spcPct val="0"/>
                </a:spcBef>
                <a:spcAft>
                  <a:spcPct val="0"/>
                </a:spcAft>
              </a:pPr>
              <a:t>50</a:t>
            </a:fld>
            <a:endParaRPr lang="en-GB" smtClean="0"/>
          </a:p>
        </p:txBody>
      </p:sp>
      <p:sp>
        <p:nvSpPr>
          <p:cNvPr id="65539" name="Rectangle 2"/>
          <p:cNvSpPr>
            <a:spLocks noGrp="1" noChangeArrowheads="1"/>
          </p:cNvSpPr>
          <p:nvPr>
            <p:ph type="title"/>
          </p:nvPr>
        </p:nvSpPr>
        <p:spPr>
          <a:xfrm>
            <a:off x="0" y="0"/>
            <a:ext cx="9144000" cy="417513"/>
          </a:xfrm>
          <a:solidFill>
            <a:srgbClr val="FF0000"/>
          </a:solidFill>
        </p:spPr>
        <p:txBody>
          <a:bodyPr>
            <a:normAutofit fontScale="90000"/>
          </a:bodyPr>
          <a:lstStyle/>
          <a:p>
            <a:r>
              <a:rPr lang="en-GB" b="1" dirty="0" smtClean="0">
                <a:solidFill>
                  <a:schemeClr val="bg1"/>
                </a:solidFill>
                <a:latin typeface="Times New Roman" pitchFamily="18" charset="0"/>
                <a:cs typeface="Times New Roman" pitchFamily="18" charset="0"/>
              </a:rPr>
              <a:t>Conclusions</a:t>
            </a:r>
          </a:p>
        </p:txBody>
      </p:sp>
      <p:sp>
        <p:nvSpPr>
          <p:cNvPr id="5" name="Rectangle 10"/>
          <p:cNvSpPr>
            <a:spLocks noChangeArrowheads="1"/>
          </p:cNvSpPr>
          <p:nvPr/>
        </p:nvSpPr>
        <p:spPr bwMode="auto">
          <a:xfrm>
            <a:off x="611560" y="5229200"/>
            <a:ext cx="8223870" cy="461665"/>
          </a:xfrm>
          <a:prstGeom prst="rect">
            <a:avLst/>
          </a:prstGeom>
          <a:noFill/>
          <a:ln w="9525">
            <a:noFill/>
            <a:miter lim="800000"/>
            <a:headEnd/>
            <a:tailEnd/>
          </a:ln>
        </p:spPr>
        <p:txBody>
          <a:bodyPr wrap="square" anchor="ctr">
            <a:spAutoFit/>
          </a:bodyPr>
          <a:lstStyle/>
          <a:p>
            <a:pPr algn="ctr"/>
            <a:r>
              <a:rPr lang="en-GB" sz="2400" b="1" dirty="0">
                <a:solidFill>
                  <a:srgbClr val="FF0000"/>
                </a:solidFill>
                <a:latin typeface="Times New Roman" pitchFamily="18" charset="0"/>
                <a:ea typeface="SimSun" pitchFamily="2" charset="-122"/>
                <a:cs typeface="Times New Roman" pitchFamily="18" charset="0"/>
              </a:rPr>
              <a:t>Lao Tzu (604-531 BC)  Chinese Artist and Taoist Philosopher </a:t>
            </a:r>
          </a:p>
        </p:txBody>
      </p:sp>
      <p:pic>
        <p:nvPicPr>
          <p:cNvPr id="6" name="Picture 9" descr="laotzu"/>
          <p:cNvPicPr>
            <a:picLocks noChangeAspect="1" noChangeArrowheads="1"/>
          </p:cNvPicPr>
          <p:nvPr/>
        </p:nvPicPr>
        <p:blipFill>
          <a:blip r:embed="rId3" cstate="print"/>
          <a:srcRect/>
          <a:stretch>
            <a:fillRect/>
          </a:stretch>
        </p:blipFill>
        <p:spPr bwMode="auto">
          <a:xfrm>
            <a:off x="0" y="2780928"/>
            <a:ext cx="1526577" cy="2155502"/>
          </a:xfrm>
          <a:prstGeom prst="rect">
            <a:avLst/>
          </a:prstGeom>
          <a:noFill/>
          <a:ln w="9525">
            <a:noFill/>
            <a:miter lim="800000"/>
            <a:headEnd/>
            <a:tailEnd/>
          </a:ln>
        </p:spPr>
      </p:pic>
      <p:sp>
        <p:nvSpPr>
          <p:cNvPr id="7" name="Rectangle 11"/>
          <p:cNvSpPr>
            <a:spLocks noChangeArrowheads="1"/>
          </p:cNvSpPr>
          <p:nvPr/>
        </p:nvSpPr>
        <p:spPr bwMode="auto">
          <a:xfrm>
            <a:off x="1835696" y="4437112"/>
            <a:ext cx="6697663" cy="830262"/>
          </a:xfrm>
          <a:prstGeom prst="rect">
            <a:avLst/>
          </a:prstGeom>
          <a:solidFill>
            <a:srgbClr val="FFFFCC"/>
          </a:solidFill>
          <a:ln w="9525">
            <a:noFill/>
            <a:miter lim="800000"/>
            <a:headEnd/>
            <a:tailEnd/>
          </a:ln>
        </p:spPr>
        <p:txBody>
          <a:bodyPr anchor="ctr">
            <a:spAutoFit/>
          </a:bodyPr>
          <a:lstStyle/>
          <a:p>
            <a:pPr algn="ctr"/>
            <a:r>
              <a:rPr lang="en-GB" sz="2400" b="1" dirty="0">
                <a:solidFill>
                  <a:srgbClr val="3333FF"/>
                </a:solidFill>
                <a:latin typeface="Times New Roman" pitchFamily="18" charset="0"/>
                <a:ea typeface="SimSun" pitchFamily="2" charset="-122"/>
                <a:cs typeface="Times New Roman" pitchFamily="18" charset="0"/>
              </a:rPr>
              <a:t>"If you do not change direction, you may end up where you are heading."</a:t>
            </a:r>
          </a:p>
        </p:txBody>
      </p:sp>
      <p:sp>
        <p:nvSpPr>
          <p:cNvPr id="8" name="TextBox 7"/>
          <p:cNvSpPr txBox="1">
            <a:spLocks noChangeArrowheads="1"/>
          </p:cNvSpPr>
          <p:nvPr/>
        </p:nvSpPr>
        <p:spPr bwMode="auto">
          <a:xfrm>
            <a:off x="3203848" y="3933056"/>
            <a:ext cx="3316287" cy="461963"/>
          </a:xfrm>
          <a:prstGeom prst="rect">
            <a:avLst/>
          </a:prstGeom>
          <a:noFill/>
          <a:ln w="9525">
            <a:noFill/>
            <a:miter lim="800000"/>
            <a:headEnd/>
            <a:tailEnd/>
          </a:ln>
        </p:spPr>
        <p:txBody>
          <a:bodyPr>
            <a:spAutoFit/>
          </a:bodyPr>
          <a:lstStyle/>
          <a:p>
            <a:r>
              <a:rPr lang="en-GB" sz="2400" b="1" dirty="0">
                <a:latin typeface="Times New Roman" pitchFamily="18" charset="0"/>
                <a:cs typeface="Times New Roman" pitchFamily="18" charset="0"/>
              </a:rPr>
              <a:t>And Finally!</a:t>
            </a:r>
          </a:p>
        </p:txBody>
      </p:sp>
      <p:sp>
        <p:nvSpPr>
          <p:cNvPr id="9" name="TextBox 8"/>
          <p:cNvSpPr txBox="1"/>
          <p:nvPr/>
        </p:nvSpPr>
        <p:spPr>
          <a:xfrm>
            <a:off x="648071" y="5648231"/>
            <a:ext cx="7560840" cy="1569660"/>
          </a:xfrm>
          <a:prstGeom prst="rect">
            <a:avLst/>
          </a:prstGeom>
          <a:noFill/>
        </p:spPr>
        <p:txBody>
          <a:bodyPr wrap="square" rtlCol="0">
            <a:spAutoFit/>
          </a:bodyPr>
          <a:lstStyle/>
          <a:p>
            <a:r>
              <a:rPr lang="en-GB" sz="2000" b="1" dirty="0" smtClean="0">
                <a:latin typeface="Times New Roman" pitchFamily="18" charset="0"/>
                <a:cs typeface="Times New Roman" pitchFamily="18" charset="0"/>
              </a:rPr>
              <a:t>This presentation will be available on the WEB from tomorrow at</a:t>
            </a:r>
          </a:p>
          <a:p>
            <a:r>
              <a:rPr lang="en-GB" sz="2000" b="1" dirty="0" smtClean="0">
                <a:latin typeface="Times New Roman" pitchFamily="18" charset="0"/>
                <a:cs typeface="Times New Roman" pitchFamily="18" charset="0"/>
                <a:hlinkClick r:id="rId4"/>
              </a:rPr>
              <a:t>www.cred-uk.org</a:t>
            </a:r>
            <a:r>
              <a:rPr lang="en-GB" sz="2000" b="1" dirty="0" smtClean="0">
                <a:latin typeface="Times New Roman" pitchFamily="18" charset="0"/>
                <a:cs typeface="Times New Roman" pitchFamily="18" charset="0"/>
              </a:rPr>
              <a:t> &gt; follow academic links</a:t>
            </a:r>
          </a:p>
          <a:p>
            <a:r>
              <a:rPr lang="en-GB" sz="2000" b="1" dirty="0" smtClean="0">
                <a:latin typeface="Times New Roman" pitchFamily="18" charset="0"/>
                <a:cs typeface="Times New Roman" pitchFamily="18" charset="0"/>
              </a:rPr>
              <a:t>Or        </a:t>
            </a:r>
            <a:r>
              <a:rPr lang="en-GB" sz="2000" b="1" dirty="0" smtClean="0">
                <a:latin typeface="Times New Roman" pitchFamily="18" charset="0"/>
                <a:cs typeface="Times New Roman" pitchFamily="18" charset="0"/>
                <a:hlinkClick r:id="rId5"/>
              </a:rPr>
              <a:t>http://www2.env.uea.ac.uk/cred/creduea.htm</a:t>
            </a:r>
            <a:endParaRPr lang="en-GB" sz="2000" b="1" dirty="0" smtClean="0">
              <a:latin typeface="Times New Roman" pitchFamily="18" charset="0"/>
              <a:cs typeface="Times New Roman" pitchFamily="18" charset="0"/>
            </a:endParaRPr>
          </a:p>
          <a:p>
            <a:endParaRPr lang="en-GB" dirty="0" smtClean="0"/>
          </a:p>
          <a:p>
            <a:endParaRPr lang="en-GB" dirty="0"/>
          </a:p>
        </p:txBody>
      </p:sp>
      <p:sp>
        <p:nvSpPr>
          <p:cNvPr id="11" name="TextBox 10"/>
          <p:cNvSpPr txBox="1"/>
          <p:nvPr/>
        </p:nvSpPr>
        <p:spPr>
          <a:xfrm>
            <a:off x="1691680" y="1988840"/>
            <a:ext cx="7092280" cy="1938992"/>
          </a:xfrm>
          <a:prstGeom prst="rect">
            <a:avLst/>
          </a:prstGeom>
          <a:noFill/>
        </p:spPr>
        <p:txBody>
          <a:bodyPr wrap="square" rtlCol="0">
            <a:spAutoFit/>
          </a:bodyPr>
          <a:lstStyle/>
          <a:p>
            <a:pPr marL="901700" indent="-808038">
              <a:buFont typeface="Arial" pitchFamily="34" charset="0"/>
              <a:buChar char="•"/>
            </a:pPr>
            <a:r>
              <a:rPr lang="en-GB" sz="2000" b="1" dirty="0" smtClean="0">
                <a:solidFill>
                  <a:srgbClr val="0000FF"/>
                </a:solidFill>
                <a:latin typeface="Times New Roman" pitchFamily="18" charset="0"/>
                <a:cs typeface="Times New Roman" pitchFamily="18" charset="0"/>
              </a:rPr>
              <a:t>Carbon Reduction Commitment</a:t>
            </a:r>
          </a:p>
          <a:p>
            <a:pPr marL="901700" indent="-808038">
              <a:buFont typeface="Arial" pitchFamily="34" charset="0"/>
              <a:buChar char="•"/>
            </a:pPr>
            <a:r>
              <a:rPr lang="en-GB" sz="2000" b="1" dirty="0" smtClean="0">
                <a:solidFill>
                  <a:srgbClr val="0000FF"/>
                </a:solidFill>
                <a:latin typeface="Times New Roman" pitchFamily="18" charset="0"/>
                <a:cs typeface="Times New Roman" pitchFamily="18" charset="0"/>
              </a:rPr>
              <a:t>Renewable Obligation</a:t>
            </a:r>
          </a:p>
          <a:p>
            <a:pPr marL="901700" indent="-808038">
              <a:buFont typeface="Arial" pitchFamily="34" charset="0"/>
              <a:buChar char="•"/>
            </a:pPr>
            <a:r>
              <a:rPr lang="en-GB" sz="2000" b="1" dirty="0" smtClean="0">
                <a:solidFill>
                  <a:srgbClr val="0000FF"/>
                </a:solidFill>
                <a:latin typeface="Times New Roman" pitchFamily="18" charset="0"/>
                <a:cs typeface="Times New Roman" pitchFamily="18" charset="0"/>
              </a:rPr>
              <a:t>Feed In Tariffs</a:t>
            </a:r>
          </a:p>
          <a:p>
            <a:pPr marL="901700" indent="-808038">
              <a:buFont typeface="Arial" pitchFamily="34" charset="0"/>
              <a:buChar char="•"/>
            </a:pPr>
            <a:r>
              <a:rPr lang="en-GB" sz="2000" b="1" dirty="0" smtClean="0">
                <a:solidFill>
                  <a:srgbClr val="0000FF"/>
                </a:solidFill>
                <a:latin typeface="Times New Roman" pitchFamily="18" charset="0"/>
                <a:cs typeface="Times New Roman" pitchFamily="18" charset="0"/>
              </a:rPr>
              <a:t>Renewable Heat Incentive</a:t>
            </a:r>
          </a:p>
          <a:p>
            <a:pPr marL="901700" indent="-808038">
              <a:buFont typeface="Arial" pitchFamily="34" charset="0"/>
              <a:buChar char="•"/>
            </a:pPr>
            <a:r>
              <a:rPr lang="en-GB" sz="2000" b="1" dirty="0" smtClean="0">
                <a:solidFill>
                  <a:srgbClr val="0000FF"/>
                </a:solidFill>
                <a:latin typeface="Times New Roman" pitchFamily="18" charset="0"/>
                <a:cs typeface="Times New Roman" pitchFamily="18" charset="0"/>
              </a:rPr>
              <a:t>Renewable Transport Fuel Obligation</a:t>
            </a:r>
          </a:p>
          <a:p>
            <a:pPr marL="901700" indent="-808038">
              <a:buFont typeface="Arial" pitchFamily="34" charset="0"/>
              <a:buChar char="•"/>
            </a:pPr>
            <a:r>
              <a:rPr lang="en-GB" sz="2000" b="1" dirty="0" smtClean="0">
                <a:solidFill>
                  <a:srgbClr val="0000FF"/>
                </a:solidFill>
                <a:latin typeface="Times New Roman" pitchFamily="18" charset="0"/>
                <a:cs typeface="Times New Roman" pitchFamily="18" charset="0"/>
              </a:rPr>
              <a:t>Electricity Market Reform</a:t>
            </a:r>
            <a:endParaRPr lang="en-GB" sz="2000" b="1" dirty="0">
              <a:solidFill>
                <a:srgbClr val="0000FF"/>
              </a:solidFill>
              <a:latin typeface="Times New Roman" pitchFamily="18" charset="0"/>
              <a:cs typeface="Times New Roman" pitchFamily="18" charset="0"/>
            </a:endParaRPr>
          </a:p>
        </p:txBody>
      </p:sp>
      <p:sp>
        <p:nvSpPr>
          <p:cNvPr id="13" name="TextBox 12"/>
          <p:cNvSpPr txBox="1"/>
          <p:nvPr/>
        </p:nvSpPr>
        <p:spPr>
          <a:xfrm>
            <a:off x="1187624" y="1340768"/>
            <a:ext cx="7344816" cy="738664"/>
          </a:xfrm>
          <a:prstGeom prst="rect">
            <a:avLst/>
          </a:prstGeom>
          <a:noFill/>
        </p:spPr>
        <p:txBody>
          <a:bodyPr wrap="square" rtlCol="0">
            <a:spAutoFit/>
          </a:bodyPr>
          <a:lstStyle/>
          <a:p>
            <a:r>
              <a:rPr lang="en-GB" sz="2400" b="1" dirty="0" smtClean="0">
                <a:solidFill>
                  <a:srgbClr val="FF0000"/>
                </a:solidFill>
                <a:latin typeface="Times New Roman" pitchFamily="18" charset="0"/>
                <a:cs typeface="Times New Roman" pitchFamily="18" charset="0"/>
              </a:rPr>
              <a:t>Legislation affecting Energy use and production in UK</a:t>
            </a:r>
          </a:p>
          <a:p>
            <a:endParaRPr lang="en-GB" dirty="0"/>
          </a:p>
        </p:txBody>
      </p:sp>
      <p:sp>
        <p:nvSpPr>
          <p:cNvPr id="14" name="TextBox 13"/>
          <p:cNvSpPr txBox="1"/>
          <p:nvPr/>
        </p:nvSpPr>
        <p:spPr>
          <a:xfrm>
            <a:off x="216024" y="476672"/>
            <a:ext cx="8892480" cy="769441"/>
          </a:xfrm>
          <a:prstGeom prst="rect">
            <a:avLst/>
          </a:prstGeom>
          <a:noFill/>
        </p:spPr>
        <p:txBody>
          <a:bodyPr wrap="square" rtlCol="0">
            <a:spAutoFit/>
          </a:bodyPr>
          <a:lstStyle/>
          <a:p>
            <a:r>
              <a:rPr lang="en-GB" sz="2200" b="1" dirty="0" smtClean="0">
                <a:solidFill>
                  <a:srgbClr val="333300"/>
                </a:solidFill>
                <a:latin typeface="Times New Roman" pitchFamily="18" charset="0"/>
                <a:cs typeface="Times New Roman" pitchFamily="18" charset="0"/>
              </a:rPr>
              <a:t>The UK needs to focus on both the short term (to 2025) and long term (to 2050) in formulating strategies for a low carbon, energy secure future.</a:t>
            </a:r>
            <a:endParaRPr lang="en-GB" sz="2200" b="1" dirty="0">
              <a:solidFill>
                <a:srgbClr val="3333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ssolve">
                                      <p:cBhvr>
                                        <p:cTn id="7" dur="500"/>
                                        <p:tgtEl>
                                          <p:spTgt spid="13">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dissolve">
                                      <p:cBhvr>
                                        <p:cTn id="11" dur="500"/>
                                        <p:tgtEl>
                                          <p:spTgt spid="11">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dissolve">
                                      <p:cBhvr>
                                        <p:cTn id="15" dur="500"/>
                                        <p:tgtEl>
                                          <p:spTgt spid="11">
                                            <p:txEl>
                                              <p:pRg st="1" end="1"/>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dissolve">
                                      <p:cBhvr>
                                        <p:cTn id="19" dur="500"/>
                                        <p:tgtEl>
                                          <p:spTgt spid="11">
                                            <p:txEl>
                                              <p:pRg st="2" end="2"/>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dissolve">
                                      <p:cBhvr>
                                        <p:cTn id="23" dur="500"/>
                                        <p:tgtEl>
                                          <p:spTgt spid="11">
                                            <p:txEl>
                                              <p:pRg st="3" end="3"/>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dissolve">
                                      <p:cBhvr>
                                        <p:cTn id="27" dur="500"/>
                                        <p:tgtEl>
                                          <p:spTgt spid="11">
                                            <p:txEl>
                                              <p:pRg st="4" end="4"/>
                                            </p:txEl>
                                          </p:spTgt>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animEffect transition="in" filter="dissolve">
                                      <p:cBhvr>
                                        <p:cTn id="31" dur="500"/>
                                        <p:tgtEl>
                                          <p:spTgt spid="11">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dissolve">
                                      <p:cBhvr>
                                        <p:cTn id="36" dur="500"/>
                                        <p:tgtEl>
                                          <p:spTgt spid="8"/>
                                        </p:tgtEl>
                                      </p:cBhvr>
                                    </p:animEffect>
                                  </p:childTnLst>
                                </p:cTn>
                              </p:par>
                            </p:childTnLst>
                          </p:cTn>
                        </p:par>
                        <p:par>
                          <p:cTn id="37" fill="hold">
                            <p:stCondLst>
                              <p:cond delay="500"/>
                            </p:stCondLst>
                            <p:childTnLst>
                              <p:par>
                                <p:cTn id="38" presetID="9"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dissolve">
                                      <p:cBhvr>
                                        <p:cTn id="40" dur="500"/>
                                        <p:tgtEl>
                                          <p:spTgt spid="5"/>
                                        </p:tgtEl>
                                      </p:cBhvr>
                                    </p:animEffect>
                                  </p:childTnLst>
                                </p:cTn>
                              </p:par>
                            </p:childTnLst>
                          </p:cTn>
                        </p:par>
                        <p:par>
                          <p:cTn id="41" fill="hold">
                            <p:stCondLst>
                              <p:cond delay="1000"/>
                            </p:stCondLst>
                            <p:childTnLst>
                              <p:par>
                                <p:cTn id="42" presetID="9" presetClass="entr" presetSubtype="0" fill="hold" nodeType="afterEffect">
                                  <p:stCondLst>
                                    <p:cond delay="1000"/>
                                  </p:stCondLst>
                                  <p:childTnLst>
                                    <p:set>
                                      <p:cBhvr>
                                        <p:cTn id="43" dur="1" fill="hold">
                                          <p:stCondLst>
                                            <p:cond delay="0"/>
                                          </p:stCondLst>
                                        </p:cTn>
                                        <p:tgtEl>
                                          <p:spTgt spid="6"/>
                                        </p:tgtEl>
                                        <p:attrNameLst>
                                          <p:attrName>style.visibility</p:attrName>
                                        </p:attrNameLst>
                                      </p:cBhvr>
                                      <p:to>
                                        <p:strVal val="visible"/>
                                      </p:to>
                                    </p:set>
                                    <p:animEffect transition="in" filter="dissolve">
                                      <p:cBhvr>
                                        <p:cTn id="44" dur="500"/>
                                        <p:tgtEl>
                                          <p:spTgt spid="6"/>
                                        </p:tgtEl>
                                      </p:cBhvr>
                                    </p:animEffect>
                                  </p:childTnLst>
                                </p:cTn>
                              </p:par>
                            </p:childTnLst>
                          </p:cTn>
                        </p:par>
                        <p:par>
                          <p:cTn id="45" fill="hold">
                            <p:stCondLst>
                              <p:cond delay="2500"/>
                            </p:stCondLst>
                            <p:childTnLst>
                              <p:par>
                                <p:cTn id="46" presetID="9" presetClass="entr" presetSubtype="0" fill="hold" grpId="0" nodeType="afterEffect">
                                  <p:stCondLst>
                                    <p:cond delay="1000"/>
                                  </p:stCondLst>
                                  <p:childTnLst>
                                    <p:set>
                                      <p:cBhvr>
                                        <p:cTn id="47" dur="1" fill="hold">
                                          <p:stCondLst>
                                            <p:cond delay="0"/>
                                          </p:stCondLst>
                                        </p:cTn>
                                        <p:tgtEl>
                                          <p:spTgt spid="7"/>
                                        </p:tgtEl>
                                        <p:attrNameLst>
                                          <p:attrName>style.visibility</p:attrName>
                                        </p:attrNameLst>
                                      </p:cBhvr>
                                      <p:to>
                                        <p:strVal val="visible"/>
                                      </p:to>
                                    </p:set>
                                    <p:animEffect transition="in" filter="dissolve">
                                      <p:cBhvr>
                                        <p:cTn id="48" dur="500"/>
                                        <p:tgtEl>
                                          <p:spTgt spid="7"/>
                                        </p:tgtEl>
                                      </p:cBhvr>
                                    </p:animEffect>
                                  </p:childTnLst>
                                </p:cTn>
                              </p:par>
                            </p:childTnLst>
                          </p:cTn>
                        </p:par>
                        <p:par>
                          <p:cTn id="49" fill="hold">
                            <p:stCondLst>
                              <p:cond delay="4000"/>
                            </p:stCondLst>
                            <p:childTnLst>
                              <p:par>
                                <p:cTn id="50" presetID="9" presetClass="entr" presetSubtype="0" fill="hold" nodeType="afterEffect">
                                  <p:stCondLst>
                                    <p:cond delay="3000"/>
                                  </p:stCondLst>
                                  <p:childTnLst>
                                    <p:set>
                                      <p:cBhvr>
                                        <p:cTn id="51" dur="1" fill="hold">
                                          <p:stCondLst>
                                            <p:cond delay="0"/>
                                          </p:stCondLst>
                                        </p:cTn>
                                        <p:tgtEl>
                                          <p:spTgt spid="9">
                                            <p:txEl>
                                              <p:pRg st="0" end="0"/>
                                            </p:txEl>
                                          </p:spTgt>
                                        </p:tgtEl>
                                        <p:attrNameLst>
                                          <p:attrName>style.visibility</p:attrName>
                                        </p:attrNameLst>
                                      </p:cBhvr>
                                      <p:to>
                                        <p:strVal val="visible"/>
                                      </p:to>
                                    </p:set>
                                    <p:animEffect transition="in" filter="dissolve">
                                      <p:cBhvr>
                                        <p:cTn id="52" dur="500"/>
                                        <p:tgtEl>
                                          <p:spTgt spid="9">
                                            <p:txEl>
                                              <p:pRg st="0" end="0"/>
                                            </p:txEl>
                                          </p:spTgt>
                                        </p:tgtEl>
                                      </p:cBhvr>
                                    </p:animEffect>
                                  </p:childTnLst>
                                </p:cTn>
                              </p:par>
                            </p:childTnLst>
                          </p:cTn>
                        </p:par>
                        <p:par>
                          <p:cTn id="53" fill="hold">
                            <p:stCondLst>
                              <p:cond delay="7500"/>
                            </p:stCondLst>
                            <p:childTnLst>
                              <p:par>
                                <p:cTn id="54" presetID="9" presetClass="entr" presetSubtype="0" fill="hold" nodeType="afterEffect">
                                  <p:stCondLst>
                                    <p:cond delay="0"/>
                                  </p:stCondLst>
                                  <p:childTnLst>
                                    <p:set>
                                      <p:cBhvr>
                                        <p:cTn id="55" dur="1" fill="hold">
                                          <p:stCondLst>
                                            <p:cond delay="0"/>
                                          </p:stCondLst>
                                        </p:cTn>
                                        <p:tgtEl>
                                          <p:spTgt spid="9">
                                            <p:txEl>
                                              <p:pRg st="1" end="1"/>
                                            </p:txEl>
                                          </p:spTgt>
                                        </p:tgtEl>
                                        <p:attrNameLst>
                                          <p:attrName>style.visibility</p:attrName>
                                        </p:attrNameLst>
                                      </p:cBhvr>
                                      <p:to>
                                        <p:strVal val="visible"/>
                                      </p:to>
                                    </p:set>
                                    <p:animEffect transition="in" filter="dissolve">
                                      <p:cBhvr>
                                        <p:cTn id="56" dur="500"/>
                                        <p:tgtEl>
                                          <p:spTgt spid="9">
                                            <p:txEl>
                                              <p:pRg st="1" end="1"/>
                                            </p:txEl>
                                          </p:spTgt>
                                        </p:tgtEl>
                                      </p:cBhvr>
                                    </p:animEffect>
                                  </p:childTnLst>
                                </p:cTn>
                              </p:par>
                            </p:childTnLst>
                          </p:cTn>
                        </p:par>
                        <p:par>
                          <p:cTn id="57" fill="hold">
                            <p:stCondLst>
                              <p:cond delay="8000"/>
                            </p:stCondLst>
                            <p:childTnLst>
                              <p:par>
                                <p:cTn id="58" presetID="9" presetClass="entr" presetSubtype="0" fill="hold" nodeType="afterEffect">
                                  <p:stCondLst>
                                    <p:cond delay="0"/>
                                  </p:stCondLst>
                                  <p:childTnLst>
                                    <p:set>
                                      <p:cBhvr>
                                        <p:cTn id="59" dur="1" fill="hold">
                                          <p:stCondLst>
                                            <p:cond delay="0"/>
                                          </p:stCondLst>
                                        </p:cTn>
                                        <p:tgtEl>
                                          <p:spTgt spid="9">
                                            <p:txEl>
                                              <p:pRg st="2" end="2"/>
                                            </p:txEl>
                                          </p:spTgt>
                                        </p:tgtEl>
                                        <p:attrNameLst>
                                          <p:attrName>style.visibility</p:attrName>
                                        </p:attrNameLst>
                                      </p:cBhvr>
                                      <p:to>
                                        <p:strVal val="visible"/>
                                      </p:to>
                                    </p:set>
                                    <p:animEffect transition="in" filter="dissolve">
                                      <p:cBhvr>
                                        <p:cTn id="60"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11" grpId="0" uiExpand="1" build="p" bldLvl="5"/>
      <p:bldP spid="13" grpId="0" build="p" bldLvl="5"/>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F636303-C660-49CD-8EA2-D9F3B61F8AD0}" type="slidenum">
              <a:rPr lang="en-GB" smtClean="0"/>
              <a:pPr/>
              <a:t>51</a:t>
            </a:fld>
            <a:endParaRPr lang="en-GB"/>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a:xfrm>
            <a:off x="6135688" y="1422400"/>
            <a:ext cx="3008312" cy="933450"/>
          </a:xfrm>
        </p:spPr>
        <p:txBody>
          <a:bodyPr>
            <a:normAutofit fontScale="70000" lnSpcReduction="20000"/>
          </a:bodyPr>
          <a:lstStyle/>
          <a:p>
            <a:r>
              <a:rPr lang="en-GB" sz="2000" b="1" smtClean="0"/>
              <a:t>In recent years, electricity retail prices have varied much less than wholesale prices and have also risen  less.</a:t>
            </a:r>
          </a:p>
          <a:p>
            <a:endParaRPr lang="en-GB" sz="2000" b="1" smtClean="0"/>
          </a:p>
        </p:txBody>
      </p:sp>
      <p:sp>
        <p:nvSpPr>
          <p:cNvPr id="27652" name="Slide Number Placeholder 3"/>
          <p:cNvSpPr>
            <a:spLocks noGrp="1"/>
          </p:cNvSpPr>
          <p:nvPr>
            <p:ph type="sldNum" sz="quarter" idx="12"/>
          </p:nvPr>
        </p:nvSpPr>
        <p:spPr bwMode="auto">
          <a:xfrm>
            <a:off x="457200" y="6245225"/>
            <a:ext cx="2133600" cy="476250"/>
          </a:xfrm>
          <a:noFill/>
          <a:ln>
            <a:miter lim="800000"/>
            <a:headEnd/>
            <a:tailEnd/>
          </a:ln>
        </p:spPr>
        <p:txBody>
          <a:bodyPr wrap="square" numCol="1" anchorCtr="0" compatLnSpc="1">
            <a:prstTxWarp prst="textNoShape">
              <a:avLst/>
            </a:prstTxWarp>
          </a:bodyPr>
          <a:lstStyle/>
          <a:p>
            <a:pPr algn="l" fontAlgn="base">
              <a:spcBef>
                <a:spcPct val="0"/>
              </a:spcBef>
              <a:spcAft>
                <a:spcPct val="0"/>
              </a:spcAft>
            </a:pPr>
            <a:fld id="{8E0854D7-B3FD-460E-8FFD-1FF03CF07804}" type="slidenum">
              <a:rPr lang="zh-CN" altLang="en-US" b="0" smtClean="0"/>
              <a:pPr algn="l" fontAlgn="base">
                <a:spcBef>
                  <a:spcPct val="0"/>
                </a:spcBef>
                <a:spcAft>
                  <a:spcPct val="0"/>
                </a:spcAft>
              </a:pPr>
              <a:t>52</a:t>
            </a:fld>
            <a:endParaRPr lang="en-US" altLang="zh-CN" b="0" smtClean="0"/>
          </a:p>
        </p:txBody>
      </p:sp>
      <p:sp>
        <p:nvSpPr>
          <p:cNvPr id="27653" name="Rectangle 3"/>
          <p:cNvSpPr>
            <a:spLocks noChangeArrowheads="1"/>
          </p:cNvSpPr>
          <p:nvPr/>
        </p:nvSpPr>
        <p:spPr bwMode="auto">
          <a:xfrm>
            <a:off x="0" y="0"/>
            <a:ext cx="9144000" cy="533400"/>
          </a:xfrm>
          <a:prstGeom prst="rect">
            <a:avLst/>
          </a:prstGeom>
          <a:solidFill>
            <a:srgbClr val="FF0000"/>
          </a:solidFill>
          <a:ln w="9525">
            <a:solidFill>
              <a:schemeClr val="tx1"/>
            </a:solidFill>
            <a:miter lim="800000"/>
            <a:headEnd/>
            <a:tailEnd/>
          </a:ln>
        </p:spPr>
        <p:txBody>
          <a:bodyPr anchor="ctr"/>
          <a:lstStyle/>
          <a:p>
            <a:pPr algn="ctr" eaLnBrk="0" hangingPunct="0"/>
            <a:r>
              <a:rPr lang="en-GB" sz="2800" b="1">
                <a:solidFill>
                  <a:schemeClr val="bg1"/>
                </a:solidFill>
                <a:latin typeface="Times New Roman" pitchFamily="18" charset="0"/>
              </a:rPr>
              <a:t>Variation in Wholesale and Retail Electriity Prices</a:t>
            </a:r>
          </a:p>
        </p:txBody>
      </p:sp>
      <p:graphicFrame>
        <p:nvGraphicFramePr>
          <p:cNvPr id="8" name="Chart 7"/>
          <p:cNvGraphicFramePr>
            <a:graphicFrameLocks/>
          </p:cNvGraphicFramePr>
          <p:nvPr/>
        </p:nvGraphicFramePr>
        <p:xfrm>
          <a:off x="0" y="534574"/>
          <a:ext cx="6154615" cy="35149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4572000" y="3860800"/>
          <a:ext cx="4572000" cy="299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Content Placeholder 2"/>
          <p:cNvSpPr txBox="1">
            <a:spLocks/>
          </p:cNvSpPr>
          <p:nvPr/>
        </p:nvSpPr>
        <p:spPr bwMode="auto">
          <a:xfrm>
            <a:off x="250825" y="4256088"/>
            <a:ext cx="4176713" cy="1695450"/>
          </a:xfrm>
          <a:prstGeom prst="rect">
            <a:avLst/>
          </a:prstGeom>
          <a:noFill/>
          <a:ln w="9525">
            <a:noFill/>
            <a:miter lim="800000"/>
            <a:headEnd/>
            <a:tailEnd/>
          </a:ln>
        </p:spPr>
        <p:txBody>
          <a:bodyPr/>
          <a:lstStyle/>
          <a:p>
            <a:pPr marL="342900" indent="-342900" eaLnBrk="0" hangingPunct="0">
              <a:spcBef>
                <a:spcPct val="20000"/>
              </a:spcBef>
              <a:buFontTx/>
              <a:buChar char="•"/>
              <a:defRPr/>
            </a:pPr>
            <a:r>
              <a:rPr lang="en-GB" sz="2000" b="1" kern="0" dirty="0">
                <a:latin typeface="Times New Roman" pitchFamily="18" charset="0"/>
                <a:cs typeface="Times New Roman" pitchFamily="18" charset="0"/>
              </a:rPr>
              <a:t>In Real Terms,  Domestic Electricity Prices have only recently returned to 1981 levels</a:t>
            </a:r>
          </a:p>
          <a:p>
            <a:pPr marL="342900" indent="-342900" eaLnBrk="0" hangingPunct="0">
              <a:spcBef>
                <a:spcPct val="20000"/>
              </a:spcBef>
              <a:buFontTx/>
              <a:buChar char="•"/>
              <a:defRPr/>
            </a:pPr>
            <a:endParaRPr lang="en-GB" sz="2000" b="1" kern="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dissolve">
                                      <p:cBhvr>
                                        <p:cTn id="12" dur="500"/>
                                        <p:tgtEl>
                                          <p:spTgt spid="10">
                                            <p:txEl>
                                              <p:pRg st="0" end="0"/>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en-GB" smtClean="0"/>
          </a:p>
        </p:txBody>
      </p:sp>
      <p:sp>
        <p:nvSpPr>
          <p:cNvPr id="28675" name="Content Placeholder 2"/>
          <p:cNvSpPr>
            <a:spLocks noGrp="1"/>
          </p:cNvSpPr>
          <p:nvPr>
            <p:ph idx="1"/>
          </p:nvPr>
        </p:nvSpPr>
        <p:spPr>
          <a:xfrm>
            <a:off x="0" y="404813"/>
            <a:ext cx="8834438" cy="741362"/>
          </a:xfrm>
        </p:spPr>
        <p:txBody>
          <a:bodyPr/>
          <a:lstStyle/>
          <a:p>
            <a:pPr indent="14288" algn="l">
              <a:defRPr/>
            </a:pPr>
            <a:r>
              <a:rPr lang="en-GB" sz="2000" b="1" dirty="0" smtClean="0"/>
              <a:t>Approximate Carbon Emission factors during electricity generation including fuel extraction, fabrication and transport.</a:t>
            </a:r>
          </a:p>
          <a:p>
            <a:pPr>
              <a:defRPr/>
            </a:pPr>
            <a:endParaRPr lang="en-GB" sz="2400" b="1" dirty="0" smtClean="0"/>
          </a:p>
          <a:p>
            <a:pPr>
              <a:defRPr/>
            </a:pPr>
            <a:endParaRPr lang="en-GB" sz="2400" b="1" dirty="0" smtClean="0"/>
          </a:p>
          <a:p>
            <a:pPr>
              <a:defRPr/>
            </a:pPr>
            <a:endParaRPr lang="en-GB" sz="2400" b="1" dirty="0" smtClean="0"/>
          </a:p>
          <a:p>
            <a:pPr>
              <a:defRPr/>
            </a:pPr>
            <a:endParaRPr lang="en-GB" sz="2400" b="1" dirty="0" smtClean="0"/>
          </a:p>
        </p:txBody>
      </p:sp>
      <p:sp>
        <p:nvSpPr>
          <p:cNvPr id="29700"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E84335-88AE-4340-9839-383A6E4DAC3B}" type="slidenum">
              <a:rPr lang="en-GB" smtClean="0"/>
              <a:pPr fontAlgn="base">
                <a:spcBef>
                  <a:spcPct val="0"/>
                </a:spcBef>
                <a:spcAft>
                  <a:spcPct val="0"/>
                </a:spcAft>
              </a:pPr>
              <a:t>6</a:t>
            </a:fld>
            <a:endParaRPr lang="en-GB" smtClean="0"/>
          </a:p>
        </p:txBody>
      </p:sp>
      <p:sp>
        <p:nvSpPr>
          <p:cNvPr id="5" name="Rectangle 8"/>
          <p:cNvSpPr txBox="1">
            <a:spLocks noChangeArrowheads="1"/>
          </p:cNvSpPr>
          <p:nvPr/>
        </p:nvSpPr>
        <p:spPr bwMode="auto">
          <a:xfrm>
            <a:off x="0" y="0"/>
            <a:ext cx="9144000" cy="400050"/>
          </a:xfrm>
          <a:prstGeom prst="rect">
            <a:avLst/>
          </a:prstGeom>
          <a:solidFill>
            <a:srgbClr val="FF0000"/>
          </a:solidFill>
          <a:ln w="9525">
            <a:noFill/>
            <a:miter lim="800000"/>
            <a:headEnd/>
            <a:tailEnd/>
          </a:ln>
        </p:spPr>
        <p:txBody>
          <a:bodyPr lIns="0" tIns="0" rIns="0" bIns="0" anchor="ctr"/>
          <a:lstStyle/>
          <a:p>
            <a:pPr algn="ctr">
              <a:defRPr/>
            </a:pPr>
            <a:r>
              <a:rPr lang="en-GB" sz="2400" b="1" dirty="0">
                <a:solidFill>
                  <a:schemeClr val="bg1"/>
                </a:solidFill>
                <a:latin typeface="Times New Roman" pitchFamily="18" charset="0"/>
                <a:ea typeface="+mj-ea"/>
                <a:cs typeface="Times New Roman" pitchFamily="18" charset="0"/>
              </a:rPr>
              <a:t>Impact of Electricity Generation on Carbon Emissions. </a:t>
            </a:r>
          </a:p>
        </p:txBody>
      </p:sp>
      <p:graphicFrame>
        <p:nvGraphicFramePr>
          <p:cNvPr id="6" name="Table 5"/>
          <p:cNvGraphicFramePr>
            <a:graphicFrameLocks noGrp="1"/>
          </p:cNvGraphicFramePr>
          <p:nvPr/>
        </p:nvGraphicFramePr>
        <p:xfrm>
          <a:off x="434975" y="1073150"/>
          <a:ext cx="7985124" cy="4297680"/>
        </p:xfrm>
        <a:graphic>
          <a:graphicData uri="http://schemas.openxmlformats.org/drawingml/2006/table">
            <a:tbl>
              <a:tblPr firstRow="1" bandRow="1">
                <a:tableStyleId>{5C22544A-7EE6-4342-B048-85BDC9FD1C3A}</a:tableStyleId>
              </a:tblPr>
              <a:tblGrid>
                <a:gridCol w="1870335"/>
                <a:gridCol w="2232415"/>
                <a:gridCol w="3882374"/>
              </a:tblGrid>
              <a:tr h="370840">
                <a:tc>
                  <a:txBody>
                    <a:bodyPr/>
                    <a:lstStyle/>
                    <a:p>
                      <a:r>
                        <a:rPr lang="en-GB" sz="2000" b="1" dirty="0" smtClean="0">
                          <a:solidFill>
                            <a:schemeClr val="tx1"/>
                          </a:solidFill>
                          <a:latin typeface="Times New Roman" pitchFamily="18" charset="0"/>
                          <a:cs typeface="Times New Roman" pitchFamily="18" charset="0"/>
                        </a:rPr>
                        <a:t>Fuel</a:t>
                      </a:r>
                      <a:endParaRPr lang="en-GB" sz="2000" b="1" dirty="0">
                        <a:solidFill>
                          <a:schemeClr val="tx1"/>
                        </a:solidFill>
                        <a:latin typeface="Times New Roman" pitchFamily="18" charset="0"/>
                        <a:cs typeface="Times New Roman" pitchFamily="18" charset="0"/>
                      </a:endParaRPr>
                    </a:p>
                  </a:txBody>
                  <a:tcPr marL="91433" marR="914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GB" sz="2000" b="1" dirty="0" smtClean="0">
                          <a:solidFill>
                            <a:schemeClr val="tx1"/>
                          </a:solidFill>
                          <a:latin typeface="Times New Roman" pitchFamily="18" charset="0"/>
                          <a:cs typeface="Times New Roman" pitchFamily="18" charset="0"/>
                        </a:rPr>
                        <a:t>Approximate</a:t>
                      </a:r>
                      <a:r>
                        <a:rPr lang="en-GB" sz="2000" b="1" baseline="0" dirty="0" smtClean="0">
                          <a:solidFill>
                            <a:schemeClr val="tx1"/>
                          </a:solidFill>
                          <a:latin typeface="Times New Roman" pitchFamily="18" charset="0"/>
                          <a:cs typeface="Times New Roman" pitchFamily="18" charset="0"/>
                        </a:rPr>
                        <a:t> emission factor per kWh</a:t>
                      </a:r>
                      <a:endParaRPr lang="en-GB" sz="2000" b="1" dirty="0">
                        <a:solidFill>
                          <a:schemeClr val="tx1"/>
                        </a:solidFill>
                        <a:latin typeface="Times New Roman" pitchFamily="18" charset="0"/>
                        <a:cs typeface="Times New Roman" pitchFamily="18" charset="0"/>
                      </a:endParaRPr>
                    </a:p>
                  </a:txBody>
                  <a:tcPr marL="91433" marR="914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GB" sz="2000" b="1" dirty="0" smtClean="0">
                          <a:solidFill>
                            <a:schemeClr val="tx1"/>
                          </a:solidFill>
                          <a:latin typeface="Times New Roman" pitchFamily="18" charset="0"/>
                          <a:cs typeface="Times New Roman" pitchFamily="18" charset="0"/>
                        </a:rPr>
                        <a:t>Comments</a:t>
                      </a:r>
                      <a:endParaRPr lang="en-GB" sz="2000" b="1" dirty="0">
                        <a:solidFill>
                          <a:schemeClr val="tx1"/>
                        </a:solidFill>
                        <a:latin typeface="Times New Roman" pitchFamily="18" charset="0"/>
                        <a:cs typeface="Times New Roman" pitchFamily="18" charset="0"/>
                      </a:endParaRPr>
                    </a:p>
                  </a:txBody>
                  <a:tcPr marL="91433" marR="914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370840">
                <a:tc>
                  <a:txBody>
                    <a:bodyPr/>
                    <a:lstStyle/>
                    <a:p>
                      <a:r>
                        <a:rPr lang="en-GB" sz="2000" b="1" dirty="0" smtClean="0">
                          <a:solidFill>
                            <a:srgbClr val="FFFFFF"/>
                          </a:solidFill>
                          <a:latin typeface="Times New Roman" pitchFamily="18" charset="0"/>
                          <a:cs typeface="Times New Roman" pitchFamily="18" charset="0"/>
                        </a:rPr>
                        <a:t>Coal</a:t>
                      </a:r>
                      <a:endParaRPr lang="en-GB" sz="2000" b="1" dirty="0">
                        <a:solidFill>
                          <a:srgbClr val="FFFFFF"/>
                        </a:solidFill>
                        <a:latin typeface="Times New Roman" pitchFamily="18" charset="0"/>
                        <a:cs typeface="Times New Roman" pitchFamily="18" charset="0"/>
                      </a:endParaRPr>
                    </a:p>
                  </a:txBody>
                  <a:tcPr marL="91433" marR="9143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2000" b="1" dirty="0" smtClean="0">
                          <a:solidFill>
                            <a:srgbClr val="FFFFFF"/>
                          </a:solidFill>
                          <a:latin typeface="Times New Roman" pitchFamily="18" charset="0"/>
                          <a:cs typeface="Times New Roman" pitchFamily="18" charset="0"/>
                        </a:rPr>
                        <a:t>~900 – 1000g</a:t>
                      </a:r>
                      <a:endParaRPr lang="en-GB" sz="2000" b="1" dirty="0">
                        <a:solidFill>
                          <a:srgbClr val="FFFFFF"/>
                        </a:solidFill>
                        <a:latin typeface="Times New Roman" pitchFamily="18" charset="0"/>
                        <a:cs typeface="Times New Roman" pitchFamily="18" charset="0"/>
                      </a:endParaRPr>
                    </a:p>
                  </a:txBody>
                  <a:tcPr marL="91433" marR="9143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GB" sz="2000" b="1" dirty="0" smtClean="0">
                          <a:solidFill>
                            <a:srgbClr val="FFFFFF"/>
                          </a:solidFill>
                          <a:latin typeface="Times New Roman" pitchFamily="18" charset="0"/>
                          <a:cs typeface="Times New Roman" pitchFamily="18" charset="0"/>
                        </a:rPr>
                        <a:t>Depending on grade and efficiency of power station</a:t>
                      </a:r>
                      <a:endParaRPr lang="en-GB" sz="2000" b="1" dirty="0">
                        <a:solidFill>
                          <a:srgbClr val="FFFFFF"/>
                        </a:solidFill>
                        <a:latin typeface="Times New Roman" pitchFamily="18" charset="0"/>
                        <a:cs typeface="Times New Roman" pitchFamily="18" charset="0"/>
                      </a:endParaRPr>
                    </a:p>
                  </a:txBody>
                  <a:tcPr marL="91433" marR="9143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370840">
                <a:tc>
                  <a:txBody>
                    <a:bodyPr/>
                    <a:lstStyle/>
                    <a:p>
                      <a:r>
                        <a:rPr lang="en-GB" sz="2000" b="1" dirty="0" smtClean="0">
                          <a:solidFill>
                            <a:srgbClr val="FFFFFF"/>
                          </a:solidFill>
                          <a:latin typeface="Times New Roman" pitchFamily="18" charset="0"/>
                          <a:cs typeface="Times New Roman" pitchFamily="18" charset="0"/>
                        </a:rPr>
                        <a:t>Oil</a:t>
                      </a:r>
                      <a:endParaRPr lang="en-GB" sz="2000" b="1" dirty="0">
                        <a:solidFill>
                          <a:srgbClr val="FFFFFF"/>
                        </a:solidFill>
                        <a:latin typeface="Times New Roman" pitchFamily="18" charset="0"/>
                        <a:cs typeface="Times New Roman" pitchFamily="18" charset="0"/>
                      </a:endParaRPr>
                    </a:p>
                  </a:txBody>
                  <a:tcPr marL="91433" marR="9143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GB" sz="2000" b="1" dirty="0" smtClean="0">
                          <a:solidFill>
                            <a:srgbClr val="FFFFFF"/>
                          </a:solidFill>
                          <a:latin typeface="Times New Roman" pitchFamily="18" charset="0"/>
                          <a:cs typeface="Times New Roman" pitchFamily="18" charset="0"/>
                        </a:rPr>
                        <a:t>~800-900</a:t>
                      </a:r>
                      <a:endParaRPr lang="en-GB" sz="2000" b="1" dirty="0">
                        <a:solidFill>
                          <a:srgbClr val="FFFFFF"/>
                        </a:solidFill>
                        <a:latin typeface="Times New Roman" pitchFamily="18" charset="0"/>
                        <a:cs typeface="Times New Roman" pitchFamily="18" charset="0"/>
                      </a:endParaRPr>
                    </a:p>
                  </a:txBody>
                  <a:tcPr marL="91433" marR="9143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solidFill>
                            <a:srgbClr val="FFFFFF"/>
                          </a:solidFill>
                          <a:latin typeface="Times New Roman" pitchFamily="18" charset="0"/>
                          <a:cs typeface="Times New Roman" pitchFamily="18" charset="0"/>
                        </a:rPr>
                        <a:t>Depending on grade and efficiency of power station</a:t>
                      </a:r>
                    </a:p>
                  </a:txBody>
                  <a:tcPr marL="91433" marR="9143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370840">
                <a:tc>
                  <a:txBody>
                    <a:bodyPr/>
                    <a:lstStyle/>
                    <a:p>
                      <a:r>
                        <a:rPr lang="en-GB" sz="2000" b="1" dirty="0" smtClean="0">
                          <a:latin typeface="Times New Roman" pitchFamily="18" charset="0"/>
                          <a:cs typeface="Times New Roman" pitchFamily="18" charset="0"/>
                        </a:rPr>
                        <a:t>Gas (Steam)</a:t>
                      </a:r>
                      <a:endParaRPr lang="en-GB" sz="2000" b="1" dirty="0">
                        <a:latin typeface="Times New Roman" pitchFamily="18" charset="0"/>
                        <a:cs typeface="Times New Roman" pitchFamily="18" charset="0"/>
                      </a:endParaRPr>
                    </a:p>
                  </a:txBody>
                  <a:tcPr marL="91433" marR="914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2000" b="1" dirty="0" smtClean="0">
                          <a:latin typeface="Times New Roman" pitchFamily="18" charset="0"/>
                          <a:cs typeface="Times New Roman" pitchFamily="18" charset="0"/>
                        </a:rPr>
                        <a:t>~600g</a:t>
                      </a:r>
                      <a:endParaRPr lang="en-GB" sz="2000" b="1" dirty="0">
                        <a:latin typeface="Times New Roman" pitchFamily="18" charset="0"/>
                        <a:cs typeface="Times New Roman" pitchFamily="18" charset="0"/>
                      </a:endParaRPr>
                    </a:p>
                  </a:txBody>
                  <a:tcPr marL="91433" marR="914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sz="2000" b="1" dirty="0">
                        <a:latin typeface="Times New Roman" pitchFamily="18" charset="0"/>
                        <a:cs typeface="Times New Roman" pitchFamily="18" charset="0"/>
                      </a:endParaRPr>
                    </a:p>
                  </a:txBody>
                  <a:tcPr marL="91433" marR="914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0840">
                <a:tc>
                  <a:txBody>
                    <a:bodyPr/>
                    <a:lstStyle/>
                    <a:p>
                      <a:r>
                        <a:rPr lang="en-GB" sz="2000" b="1" dirty="0" smtClean="0">
                          <a:latin typeface="Times New Roman" pitchFamily="18" charset="0"/>
                          <a:cs typeface="Times New Roman" pitchFamily="18" charset="0"/>
                        </a:rPr>
                        <a:t>Gas  (CCGT)</a:t>
                      </a:r>
                      <a:endParaRPr lang="en-GB" sz="2000" b="1" dirty="0">
                        <a:latin typeface="Times New Roman" pitchFamily="18" charset="0"/>
                        <a:cs typeface="Times New Roman" pitchFamily="18" charset="0"/>
                      </a:endParaRPr>
                    </a:p>
                  </a:txBody>
                  <a:tcPr marL="91433" marR="914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2000" b="1" dirty="0" smtClean="0">
                          <a:latin typeface="Times New Roman" pitchFamily="18" charset="0"/>
                          <a:cs typeface="Times New Roman" pitchFamily="18" charset="0"/>
                        </a:rPr>
                        <a:t>400 – 430g</a:t>
                      </a:r>
                      <a:endParaRPr lang="en-GB" sz="2000" b="1" dirty="0">
                        <a:latin typeface="Times New Roman" pitchFamily="18" charset="0"/>
                        <a:cs typeface="Times New Roman" pitchFamily="18" charset="0"/>
                      </a:endParaRPr>
                    </a:p>
                  </a:txBody>
                  <a:tcPr marL="91433" marR="914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GB" sz="2000" b="1" dirty="0" smtClean="0">
                          <a:latin typeface="Times New Roman" pitchFamily="18" charset="0"/>
                          <a:cs typeface="Times New Roman" pitchFamily="18" charset="0"/>
                        </a:rPr>
                        <a:t>Assuming CCGT – lower value for Yarmouth</a:t>
                      </a:r>
                      <a:endParaRPr lang="en-GB" sz="2000" b="1" dirty="0">
                        <a:latin typeface="Times New Roman" pitchFamily="18" charset="0"/>
                        <a:cs typeface="Times New Roman" pitchFamily="18" charset="0"/>
                      </a:endParaRPr>
                    </a:p>
                  </a:txBody>
                  <a:tcPr marL="91433" marR="914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0840">
                <a:tc>
                  <a:txBody>
                    <a:bodyPr/>
                    <a:lstStyle/>
                    <a:p>
                      <a:r>
                        <a:rPr lang="en-GB" sz="2000" b="1" dirty="0" smtClean="0">
                          <a:solidFill>
                            <a:srgbClr val="FFFFFF"/>
                          </a:solidFill>
                          <a:latin typeface="Times New Roman" pitchFamily="18" charset="0"/>
                          <a:cs typeface="Times New Roman" pitchFamily="18" charset="0"/>
                        </a:rPr>
                        <a:t>Nuclear</a:t>
                      </a:r>
                      <a:endParaRPr lang="en-GB" sz="2000" b="1" dirty="0">
                        <a:solidFill>
                          <a:srgbClr val="FFFFFF"/>
                        </a:solidFill>
                        <a:latin typeface="Times New Roman" pitchFamily="18" charset="0"/>
                        <a:cs typeface="Times New Roman" pitchFamily="18" charset="0"/>
                      </a:endParaRPr>
                    </a:p>
                  </a:txBody>
                  <a:tcPr marL="91433" marR="914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2000" b="1" dirty="0" smtClean="0">
                          <a:solidFill>
                            <a:srgbClr val="FFFFFF"/>
                          </a:solidFill>
                          <a:latin typeface="Times New Roman" pitchFamily="18" charset="0"/>
                          <a:cs typeface="Times New Roman" pitchFamily="18" charset="0"/>
                        </a:rPr>
                        <a:t>5 – 10g</a:t>
                      </a:r>
                      <a:endParaRPr lang="en-GB" sz="2000" b="1" dirty="0">
                        <a:solidFill>
                          <a:srgbClr val="FFFFFF"/>
                        </a:solidFill>
                        <a:latin typeface="Times New Roman" pitchFamily="18" charset="0"/>
                        <a:cs typeface="Times New Roman" pitchFamily="18" charset="0"/>
                      </a:endParaRPr>
                    </a:p>
                  </a:txBody>
                  <a:tcPr marL="91433" marR="914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GB" sz="2000" b="1" dirty="0" smtClean="0">
                          <a:solidFill>
                            <a:srgbClr val="FFFFFF"/>
                          </a:solidFill>
                          <a:latin typeface="Times New Roman" pitchFamily="18" charset="0"/>
                          <a:cs typeface="Times New Roman" pitchFamily="18" charset="0"/>
                        </a:rPr>
                        <a:t>Depending on reactor type</a:t>
                      </a:r>
                      <a:endParaRPr lang="en-GB" sz="2000" b="1" dirty="0">
                        <a:solidFill>
                          <a:srgbClr val="FFFFFF"/>
                        </a:solidFill>
                        <a:latin typeface="Times New Roman" pitchFamily="18" charset="0"/>
                        <a:cs typeface="Times New Roman" pitchFamily="18" charset="0"/>
                      </a:endParaRPr>
                    </a:p>
                  </a:txBody>
                  <a:tcPr marL="91433" marR="914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370840">
                <a:tc>
                  <a:txBody>
                    <a:bodyPr/>
                    <a:lstStyle/>
                    <a:p>
                      <a:r>
                        <a:rPr lang="en-GB" sz="2000" b="1" dirty="0" err="1" smtClean="0">
                          <a:latin typeface="Times New Roman" pitchFamily="18" charset="0"/>
                          <a:cs typeface="Times New Roman" pitchFamily="18" charset="0"/>
                        </a:rPr>
                        <a:t>Renewables</a:t>
                      </a:r>
                      <a:endParaRPr lang="en-GB" sz="2000" b="1" dirty="0">
                        <a:latin typeface="Times New Roman" pitchFamily="18" charset="0"/>
                        <a:cs typeface="Times New Roman" pitchFamily="18" charset="0"/>
                      </a:endParaRPr>
                    </a:p>
                  </a:txBody>
                  <a:tcPr marL="91433" marR="914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FE14"/>
                    </a:solidFill>
                  </a:tcPr>
                </a:tc>
                <a:tc>
                  <a:txBody>
                    <a:bodyPr/>
                    <a:lstStyle/>
                    <a:p>
                      <a:pPr algn="ctr"/>
                      <a:r>
                        <a:rPr lang="en-GB" sz="2000" b="1" dirty="0" smtClean="0">
                          <a:latin typeface="Times New Roman" pitchFamily="18" charset="0"/>
                          <a:cs typeface="Times New Roman" pitchFamily="18" charset="0"/>
                        </a:rPr>
                        <a:t>~ 0</a:t>
                      </a:r>
                      <a:endParaRPr lang="en-GB" sz="2000" b="1" dirty="0">
                        <a:latin typeface="Times New Roman" pitchFamily="18" charset="0"/>
                        <a:cs typeface="Times New Roman" pitchFamily="18" charset="0"/>
                      </a:endParaRPr>
                    </a:p>
                  </a:txBody>
                  <a:tcPr marL="91433" marR="914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FE14"/>
                    </a:solidFill>
                  </a:tcPr>
                </a:tc>
                <a:tc>
                  <a:txBody>
                    <a:bodyPr/>
                    <a:lstStyle/>
                    <a:p>
                      <a:r>
                        <a:rPr lang="en-GB" sz="2000" b="1" dirty="0" smtClean="0">
                          <a:latin typeface="Times New Roman" pitchFamily="18" charset="0"/>
                          <a:cs typeface="Times New Roman" pitchFamily="18" charset="0"/>
                        </a:rPr>
                        <a:t>For wind, PV, hydro</a:t>
                      </a:r>
                      <a:endParaRPr lang="en-GB" sz="2000" b="1" dirty="0">
                        <a:latin typeface="Times New Roman" pitchFamily="18" charset="0"/>
                        <a:cs typeface="Times New Roman" pitchFamily="18" charset="0"/>
                      </a:endParaRPr>
                    </a:p>
                  </a:txBody>
                  <a:tcPr marL="91433" marR="914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FE14"/>
                    </a:solidFill>
                  </a:tcPr>
                </a:tc>
              </a:tr>
            </a:tbl>
          </a:graphicData>
        </a:graphic>
      </p:graphicFrame>
      <p:sp>
        <p:nvSpPr>
          <p:cNvPr id="9" name="TextBox 8"/>
          <p:cNvSpPr txBox="1">
            <a:spLocks noChangeArrowheads="1"/>
          </p:cNvSpPr>
          <p:nvPr/>
        </p:nvSpPr>
        <p:spPr bwMode="auto">
          <a:xfrm>
            <a:off x="185738" y="5534025"/>
            <a:ext cx="8547100" cy="708025"/>
          </a:xfrm>
          <a:prstGeom prst="rect">
            <a:avLst/>
          </a:prstGeom>
          <a:noFill/>
          <a:ln w="9525">
            <a:noFill/>
            <a:miter lim="800000"/>
            <a:headEnd/>
            <a:tailEnd/>
          </a:ln>
        </p:spPr>
        <p:txBody>
          <a:bodyPr>
            <a:spAutoFit/>
          </a:bodyPr>
          <a:lstStyle/>
          <a:p>
            <a:pPr marL="450850" indent="-450850">
              <a:buFont typeface="Arial" charset="0"/>
              <a:buChar char="•"/>
            </a:pPr>
            <a:r>
              <a:rPr lang="en-GB" sz="2000" b="1">
                <a:latin typeface="Times New Roman" pitchFamily="18" charset="0"/>
                <a:cs typeface="Times New Roman" pitchFamily="18" charset="0"/>
              </a:rPr>
              <a:t>Transmission/Distribution losses in UK  ~ 8-8.5%</a:t>
            </a:r>
          </a:p>
          <a:p>
            <a:pPr marL="450850" indent="-450850">
              <a:buFont typeface="Arial" charset="0"/>
              <a:buChar char="•"/>
            </a:pPr>
            <a:r>
              <a:rPr lang="en-GB" sz="2000" b="1">
                <a:latin typeface="Times New Roman" pitchFamily="18" charset="0"/>
                <a:cs typeface="Times New Roman" pitchFamily="18" charset="0"/>
              </a:rPr>
              <a:t>In India   ~  20 – 25%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50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dissolve">
                                      <p:cBhvr>
                                        <p:cTn id="11"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txBox="1">
            <a:spLocks noGrp="1"/>
          </p:cNvSpPr>
          <p:nvPr/>
        </p:nvSpPr>
        <p:spPr bwMode="auto">
          <a:xfrm>
            <a:off x="7010400" y="6381750"/>
            <a:ext cx="2133600" cy="476250"/>
          </a:xfrm>
          <a:prstGeom prst="rect">
            <a:avLst/>
          </a:prstGeom>
          <a:noFill/>
          <a:ln w="9525">
            <a:noFill/>
            <a:miter lim="800000"/>
            <a:headEnd/>
            <a:tailEnd/>
          </a:ln>
        </p:spPr>
        <p:txBody>
          <a:bodyPr/>
          <a:lstStyle/>
          <a:p>
            <a:pPr algn="r"/>
            <a:fld id="{29ADFEA9-2E56-450F-BFCA-779950A0D4B0}" type="slidenum">
              <a:rPr lang="en-GB" sz="1400">
                <a:solidFill>
                  <a:srgbClr val="FFFF99"/>
                </a:solidFill>
              </a:rPr>
              <a:pPr algn="r"/>
              <a:t>7</a:t>
            </a:fld>
            <a:endParaRPr lang="en-GB" sz="1400">
              <a:solidFill>
                <a:srgbClr val="FFFF99"/>
              </a:solidFill>
            </a:endParaRPr>
          </a:p>
        </p:txBody>
      </p:sp>
      <p:graphicFrame>
        <p:nvGraphicFramePr>
          <p:cNvPr id="4" name="Chart 3"/>
          <p:cNvGraphicFramePr>
            <a:graphicFrameLocks/>
          </p:cNvGraphicFramePr>
          <p:nvPr/>
        </p:nvGraphicFramePr>
        <p:xfrm>
          <a:off x="0" y="366486"/>
          <a:ext cx="9144000" cy="5488214"/>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5"/>
          <p:cNvSpPr txBox="1">
            <a:spLocks noChangeArrowheads="1"/>
          </p:cNvSpPr>
          <p:nvPr/>
        </p:nvSpPr>
        <p:spPr bwMode="auto">
          <a:xfrm>
            <a:off x="0" y="0"/>
            <a:ext cx="9144000" cy="381000"/>
          </a:xfrm>
          <a:prstGeom prst="rect">
            <a:avLst/>
          </a:prstGeom>
          <a:solidFill>
            <a:srgbClr val="FF0000"/>
          </a:solidFill>
          <a:ln w="9525">
            <a:noFill/>
            <a:miter lim="800000"/>
            <a:headEnd/>
            <a:tailEnd/>
          </a:ln>
        </p:spPr>
        <p:txBody>
          <a:bodyPr anchor="ctr"/>
          <a:lstStyle/>
          <a:p>
            <a:pPr algn="ctr">
              <a:defRPr/>
            </a:pPr>
            <a:r>
              <a:rPr lang="en-GB" sz="3200" b="1" kern="0" dirty="0">
                <a:solidFill>
                  <a:schemeClr val="bg1"/>
                </a:solidFill>
                <a:latin typeface="Times New Roman" pitchFamily="18" charset="0"/>
                <a:ea typeface="+mj-ea"/>
                <a:cs typeface="Times New Roman" pitchFamily="18" charset="0"/>
              </a:rPr>
              <a:t>Carbon Emissions and Electricity</a:t>
            </a:r>
          </a:p>
        </p:txBody>
      </p:sp>
      <p:grpSp>
        <p:nvGrpSpPr>
          <p:cNvPr id="2" name="Group 14"/>
          <p:cNvGrpSpPr>
            <a:grpSpLocks/>
          </p:cNvGrpSpPr>
          <p:nvPr/>
        </p:nvGrpSpPr>
        <p:grpSpPr bwMode="auto">
          <a:xfrm>
            <a:off x="5172075" y="1992313"/>
            <a:ext cx="696913" cy="730250"/>
            <a:chOff x="3258" y="1367"/>
            <a:chExt cx="439" cy="460"/>
          </a:xfrm>
        </p:grpSpPr>
        <p:sp>
          <p:nvSpPr>
            <p:cNvPr id="30733" name="TextBox 8"/>
            <p:cNvSpPr txBox="1">
              <a:spLocks noChangeArrowheads="1"/>
            </p:cNvSpPr>
            <p:nvPr/>
          </p:nvSpPr>
          <p:spPr bwMode="auto">
            <a:xfrm>
              <a:off x="3283" y="1387"/>
              <a:ext cx="414" cy="231"/>
            </a:xfrm>
            <a:prstGeom prst="rect">
              <a:avLst/>
            </a:prstGeom>
            <a:noFill/>
            <a:ln w="9525">
              <a:noFill/>
              <a:miter lim="800000"/>
              <a:headEnd/>
              <a:tailEnd/>
            </a:ln>
          </p:spPr>
          <p:txBody>
            <a:bodyPr>
              <a:spAutoFit/>
            </a:bodyPr>
            <a:lstStyle/>
            <a:p>
              <a:r>
                <a:rPr lang="en-GB" b="1"/>
                <a:t>UK</a:t>
              </a:r>
            </a:p>
          </p:txBody>
        </p:sp>
        <p:cxnSp>
          <p:nvCxnSpPr>
            <p:cNvPr id="15" name="Straight Arrow Connector 14"/>
            <p:cNvCxnSpPr/>
            <p:nvPr/>
          </p:nvCxnSpPr>
          <p:spPr>
            <a:xfrm rot="5400000">
              <a:off x="3029" y="1596"/>
              <a:ext cx="460"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16"/>
          <p:cNvGrpSpPr>
            <a:grpSpLocks/>
          </p:cNvGrpSpPr>
          <p:nvPr/>
        </p:nvGrpSpPr>
        <p:grpSpPr bwMode="auto">
          <a:xfrm>
            <a:off x="2079625" y="2528888"/>
            <a:ext cx="1004888" cy="1206500"/>
            <a:chOff x="6470674" y="2224071"/>
            <a:chExt cx="1005354" cy="1205722"/>
          </a:xfrm>
        </p:grpSpPr>
        <p:sp>
          <p:nvSpPr>
            <p:cNvPr id="30731" name="TextBox 5"/>
            <p:cNvSpPr txBox="1">
              <a:spLocks noChangeArrowheads="1"/>
            </p:cNvSpPr>
            <p:nvPr/>
          </p:nvSpPr>
          <p:spPr bwMode="auto">
            <a:xfrm>
              <a:off x="6470674" y="2224071"/>
              <a:ext cx="1005354" cy="366476"/>
            </a:xfrm>
            <a:prstGeom prst="rect">
              <a:avLst/>
            </a:prstGeom>
            <a:noFill/>
            <a:ln w="9525">
              <a:noFill/>
              <a:miter lim="800000"/>
              <a:headEnd/>
              <a:tailEnd/>
            </a:ln>
          </p:spPr>
          <p:txBody>
            <a:bodyPr>
              <a:spAutoFit/>
            </a:bodyPr>
            <a:lstStyle/>
            <a:p>
              <a:r>
                <a:rPr lang="en-GB" b="1"/>
                <a:t>France</a:t>
              </a:r>
            </a:p>
          </p:txBody>
        </p:sp>
        <p:cxnSp>
          <p:nvCxnSpPr>
            <p:cNvPr id="20" name="Straight Arrow Connector 19"/>
            <p:cNvCxnSpPr/>
            <p:nvPr/>
          </p:nvCxnSpPr>
          <p:spPr>
            <a:xfrm rot="5400000">
              <a:off x="6361491" y="3063315"/>
              <a:ext cx="729779" cy="317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3" name="Content Placeholder 13"/>
          <p:cNvSpPr txBox="1">
            <a:spLocks/>
          </p:cNvSpPr>
          <p:nvPr/>
        </p:nvSpPr>
        <p:spPr>
          <a:xfrm>
            <a:off x="0" y="5800725"/>
            <a:ext cx="3619500" cy="650875"/>
          </a:xfrm>
          <a:prstGeom prst="rect">
            <a:avLst/>
          </a:prstGeom>
        </p:spPr>
        <p:txBody>
          <a:bodyPr/>
          <a:lstStyle/>
          <a:p>
            <a:pPr marL="342900" indent="-342900" eaLnBrk="0" hangingPunct="0">
              <a:spcBef>
                <a:spcPct val="20000"/>
              </a:spcBef>
              <a:buFontTx/>
              <a:buChar char="•"/>
              <a:defRPr/>
            </a:pPr>
            <a:r>
              <a:rPr lang="en-GB" b="1" kern="0" dirty="0">
                <a:latin typeface="Times New Roman" pitchFamily="18" charset="0"/>
                <a:cs typeface="+mn-cs"/>
              </a:rPr>
              <a:t>Coal   ~    900 - 1000 g / kWh  </a:t>
            </a:r>
          </a:p>
          <a:p>
            <a:pPr marL="342900" indent="-342900" eaLnBrk="0" hangingPunct="0">
              <a:spcBef>
                <a:spcPct val="20000"/>
              </a:spcBef>
              <a:buFontTx/>
              <a:buChar char="•"/>
              <a:defRPr/>
            </a:pPr>
            <a:r>
              <a:rPr lang="en-GB" b="1" kern="0" dirty="0">
                <a:latin typeface="Times New Roman" pitchFamily="18" charset="0"/>
                <a:cs typeface="+mn-cs"/>
              </a:rPr>
              <a:t>Oil      ~    800 – 900 g/kWh</a:t>
            </a:r>
          </a:p>
          <a:p>
            <a:pPr marL="342900" indent="-342900" eaLnBrk="0" hangingPunct="0">
              <a:spcBef>
                <a:spcPct val="20000"/>
              </a:spcBef>
              <a:buFontTx/>
              <a:buChar char="•"/>
              <a:defRPr/>
            </a:pPr>
            <a:endParaRPr lang="en-GB" sz="2000" kern="0" dirty="0">
              <a:latin typeface="Times New Roman" pitchFamily="18" charset="0"/>
              <a:cs typeface="+mn-cs"/>
            </a:endParaRPr>
          </a:p>
        </p:txBody>
      </p:sp>
      <p:sp>
        <p:nvSpPr>
          <p:cNvPr id="14" name="Rectangle 13"/>
          <p:cNvSpPr/>
          <p:nvPr/>
        </p:nvSpPr>
        <p:spPr>
          <a:xfrm>
            <a:off x="3543300" y="5830888"/>
            <a:ext cx="4572000" cy="738187"/>
          </a:xfrm>
          <a:prstGeom prst="rect">
            <a:avLst/>
          </a:prstGeom>
        </p:spPr>
        <p:txBody>
          <a:bodyPr>
            <a:spAutoFit/>
          </a:bodyPr>
          <a:lstStyle/>
          <a:p>
            <a:pPr marL="342900" indent="-342900" eaLnBrk="0" hangingPunct="0">
              <a:spcBef>
                <a:spcPct val="20000"/>
              </a:spcBef>
              <a:buFontTx/>
              <a:buChar char="•"/>
              <a:defRPr/>
            </a:pPr>
            <a:r>
              <a:rPr lang="en-GB" b="1" kern="0" dirty="0">
                <a:latin typeface="Times New Roman" pitchFamily="18" charset="0"/>
                <a:cs typeface="+mn-cs"/>
              </a:rPr>
              <a:t>Gas (CCGT)    ~   400 - 430 kg/kWh </a:t>
            </a:r>
          </a:p>
          <a:p>
            <a:pPr marL="342900" indent="-342900" eaLnBrk="0" hangingPunct="0">
              <a:spcBef>
                <a:spcPct val="20000"/>
              </a:spcBef>
              <a:buFontTx/>
              <a:buChar char="•"/>
              <a:defRPr/>
            </a:pPr>
            <a:r>
              <a:rPr lang="en-GB" b="1" kern="0" dirty="0">
                <a:latin typeface="Times New Roman" pitchFamily="18" charset="0"/>
                <a:cs typeface="+mn-cs"/>
              </a:rPr>
              <a:t>Nuclear             ~       5 – 20 g/kWh</a:t>
            </a:r>
            <a:endParaRPr lang="en-GB" sz="2000" kern="0" dirty="0">
              <a:latin typeface="Times New Roman" pitchFamily="18" charset="0"/>
              <a:cs typeface="+mn-cs"/>
            </a:endParaRPr>
          </a:p>
        </p:txBody>
      </p:sp>
      <p:sp>
        <p:nvSpPr>
          <p:cNvPr id="16" name="Rectangle 15"/>
          <p:cNvSpPr/>
          <p:nvPr/>
        </p:nvSpPr>
        <p:spPr>
          <a:xfrm>
            <a:off x="2306638" y="6488113"/>
            <a:ext cx="3729037" cy="400050"/>
          </a:xfrm>
          <a:prstGeom prst="rect">
            <a:avLst/>
          </a:prstGeom>
        </p:spPr>
        <p:txBody>
          <a:bodyPr wrap="none">
            <a:spAutoFit/>
          </a:bodyPr>
          <a:lstStyle/>
          <a:p>
            <a:pPr marL="342900" indent="-342900" eaLnBrk="0" hangingPunct="0">
              <a:spcBef>
                <a:spcPct val="20000"/>
              </a:spcBef>
              <a:defRPr/>
            </a:pPr>
            <a:r>
              <a:rPr lang="en-GB" sz="2000" b="1" kern="0" dirty="0">
                <a:latin typeface="Times New Roman" pitchFamily="18" charset="0"/>
                <a:cs typeface="+mn-cs"/>
              </a:rPr>
              <a:t>Current UK mix  ~  </a:t>
            </a:r>
            <a:r>
              <a:rPr lang="en-GB" sz="2000" b="1" kern="0" dirty="0" smtClean="0">
                <a:latin typeface="Times New Roman" pitchFamily="18" charset="0"/>
                <a:cs typeface="+mn-cs"/>
              </a:rPr>
              <a:t>540 </a:t>
            </a:r>
            <a:r>
              <a:rPr lang="en-GB" sz="2000" b="1" kern="0" dirty="0">
                <a:latin typeface="Times New Roman" pitchFamily="18" charset="0"/>
                <a:cs typeface="+mn-cs"/>
              </a:rPr>
              <a:t>g/kWh</a:t>
            </a:r>
          </a:p>
        </p:txBody>
      </p:sp>
      <p:sp>
        <p:nvSpPr>
          <p:cNvPr id="30730" name="Slide Number Placeholder 1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DA7436-5F58-4431-880F-BA1F6996740D}" type="slidenum">
              <a:rPr lang="en-GB" smtClean="0"/>
              <a:pPr fontAlgn="base">
                <a:spcBef>
                  <a:spcPct val="0"/>
                </a:spcBef>
                <a:spcAft>
                  <a:spcPct val="0"/>
                </a:spcAft>
              </a:pPr>
              <a:t>7</a:t>
            </a:fld>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9"/>
          <p:cNvSpPr>
            <a:spLocks noChangeArrowheads="1"/>
          </p:cNvSpPr>
          <p:nvPr/>
        </p:nvSpPr>
        <p:spPr bwMode="auto">
          <a:xfrm>
            <a:off x="0" y="0"/>
            <a:ext cx="9144000" cy="6858000"/>
          </a:xfrm>
          <a:prstGeom prst="rect">
            <a:avLst/>
          </a:prstGeom>
          <a:solidFill>
            <a:srgbClr val="002060"/>
          </a:solidFill>
          <a:ln w="9525" algn="ctr">
            <a:solidFill>
              <a:schemeClr val="tx1"/>
            </a:solidFill>
            <a:round/>
            <a:headEnd/>
            <a:tailEnd/>
          </a:ln>
        </p:spPr>
        <p:txBody>
          <a:bodyPr wrap="none" anchor="ctr"/>
          <a:lstStyle/>
          <a:p>
            <a:pPr algn="ctr"/>
            <a:endParaRPr lang="en-US"/>
          </a:p>
        </p:txBody>
      </p:sp>
      <p:sp>
        <p:nvSpPr>
          <p:cNvPr id="31747" name="Title 1"/>
          <p:cNvSpPr>
            <a:spLocks noGrp="1"/>
          </p:cNvSpPr>
          <p:nvPr>
            <p:ph type="title" idx="4294967295"/>
          </p:nvPr>
        </p:nvSpPr>
        <p:spPr>
          <a:xfrm>
            <a:off x="0" y="274638"/>
            <a:ext cx="8229600" cy="1143000"/>
          </a:xfrm>
        </p:spPr>
        <p:txBody>
          <a:bodyPr/>
          <a:lstStyle/>
          <a:p>
            <a:pPr eaLnBrk="1" hangingPunct="1"/>
            <a:endParaRPr lang="en-US" smtClean="0"/>
          </a:p>
        </p:txBody>
      </p:sp>
      <p:sp>
        <p:nvSpPr>
          <p:cNvPr id="31748" name="Slide Number Placeholder 2"/>
          <p:cNvSpPr txBox="1">
            <a:spLocks noGrp="1"/>
          </p:cNvSpPr>
          <p:nvPr/>
        </p:nvSpPr>
        <p:spPr bwMode="auto">
          <a:xfrm>
            <a:off x="7851775" y="6381750"/>
            <a:ext cx="2133600" cy="476250"/>
          </a:xfrm>
          <a:prstGeom prst="rect">
            <a:avLst/>
          </a:prstGeom>
          <a:noFill/>
          <a:ln w="9525">
            <a:noFill/>
            <a:miter lim="800000"/>
            <a:headEnd/>
            <a:tailEnd/>
          </a:ln>
        </p:spPr>
        <p:txBody>
          <a:bodyPr/>
          <a:lstStyle/>
          <a:p>
            <a:fld id="{7699EDCD-43F9-4536-9AA6-3EED23623087}" type="slidenum">
              <a:rPr lang="en-GB" sz="1400"/>
              <a:pPr/>
              <a:t>8</a:t>
            </a:fld>
            <a:endParaRPr lang="en-GB" sz="1400"/>
          </a:p>
        </p:txBody>
      </p:sp>
      <p:graphicFrame>
        <p:nvGraphicFramePr>
          <p:cNvPr id="4" name="Chart 3"/>
          <p:cNvGraphicFramePr>
            <a:graphicFrameLocks/>
          </p:cNvGraphicFramePr>
          <p:nvPr/>
        </p:nvGraphicFramePr>
        <p:xfrm>
          <a:off x="3723141" y="0"/>
          <a:ext cx="5420859" cy="31205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nvGraphicFramePr>
        <p:xfrm>
          <a:off x="918777" y="706374"/>
          <a:ext cx="4476909" cy="23906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nvGraphicFramePr>
        <p:xfrm>
          <a:off x="-775662" y="478973"/>
          <a:ext cx="3525268" cy="236363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a:graphicFrameLocks/>
          </p:cNvGraphicFramePr>
          <p:nvPr/>
        </p:nvGraphicFramePr>
        <p:xfrm>
          <a:off x="-873020" y="2656118"/>
          <a:ext cx="3535086" cy="214982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p:cNvGraphicFramePr>
            <a:graphicFrameLocks/>
          </p:cNvGraphicFramePr>
          <p:nvPr/>
        </p:nvGraphicFramePr>
        <p:xfrm>
          <a:off x="986114" y="2621557"/>
          <a:ext cx="3535086" cy="219356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Chart 13"/>
          <p:cNvGraphicFramePr>
            <a:graphicFrameLocks/>
          </p:cNvGraphicFramePr>
          <p:nvPr/>
        </p:nvGraphicFramePr>
        <p:xfrm>
          <a:off x="2710621" y="2721251"/>
          <a:ext cx="3535086" cy="212913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5" name="Chart 14"/>
          <p:cNvGraphicFramePr>
            <a:graphicFrameLocks/>
          </p:cNvGraphicFramePr>
          <p:nvPr/>
        </p:nvGraphicFramePr>
        <p:xfrm>
          <a:off x="4490865" y="2695850"/>
          <a:ext cx="3535086" cy="211653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6" name="Chart 15"/>
          <p:cNvGraphicFramePr>
            <a:graphicFrameLocks/>
          </p:cNvGraphicFramePr>
          <p:nvPr/>
        </p:nvGraphicFramePr>
        <p:xfrm>
          <a:off x="-841829" y="4522876"/>
          <a:ext cx="3614154" cy="2335124"/>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7" name="Chart 16"/>
          <p:cNvGraphicFramePr>
            <a:graphicFrameLocks/>
          </p:cNvGraphicFramePr>
          <p:nvPr/>
        </p:nvGraphicFramePr>
        <p:xfrm>
          <a:off x="2541560" y="4614560"/>
          <a:ext cx="3847627" cy="2238723"/>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8" name="Chart 17"/>
          <p:cNvGraphicFramePr>
            <a:graphicFrameLocks/>
          </p:cNvGraphicFramePr>
          <p:nvPr/>
        </p:nvGraphicFramePr>
        <p:xfrm>
          <a:off x="4354286" y="4590910"/>
          <a:ext cx="3847627" cy="226709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9" name="Chart 18"/>
          <p:cNvGraphicFramePr>
            <a:graphicFrameLocks/>
          </p:cNvGraphicFramePr>
          <p:nvPr/>
        </p:nvGraphicFramePr>
        <p:xfrm>
          <a:off x="724373" y="4572073"/>
          <a:ext cx="3847627" cy="2285927"/>
        </p:xfrm>
        <a:graphic>
          <a:graphicData uri="http://schemas.openxmlformats.org/drawingml/2006/chart">
            <c:chart xmlns:c="http://schemas.openxmlformats.org/drawingml/2006/chart" xmlns:r="http://schemas.openxmlformats.org/officeDocument/2006/relationships" r:id="rId13"/>
          </a:graphicData>
        </a:graphic>
      </p:graphicFrame>
      <p:sp>
        <p:nvSpPr>
          <p:cNvPr id="31760" name="TextBox 22"/>
          <p:cNvSpPr txBox="1">
            <a:spLocks noChangeArrowheads="1"/>
          </p:cNvSpPr>
          <p:nvPr/>
        </p:nvSpPr>
        <p:spPr bwMode="auto">
          <a:xfrm>
            <a:off x="0" y="0"/>
            <a:ext cx="7329488" cy="461963"/>
          </a:xfrm>
          <a:prstGeom prst="rect">
            <a:avLst/>
          </a:prstGeom>
          <a:noFill/>
          <a:ln w="9525">
            <a:noFill/>
            <a:miter lim="800000"/>
            <a:headEnd/>
            <a:tailEnd/>
          </a:ln>
        </p:spPr>
        <p:txBody>
          <a:bodyPr>
            <a:spAutoFit/>
          </a:bodyPr>
          <a:lstStyle/>
          <a:p>
            <a:pPr algn="ctr"/>
            <a:r>
              <a:rPr lang="en-GB" sz="2400">
                <a:solidFill>
                  <a:srgbClr val="FFFF00"/>
                </a:solidFill>
              </a:rPr>
              <a:t>Electricity Generation i n selected Countries</a:t>
            </a:r>
          </a:p>
        </p:txBody>
      </p:sp>
      <p:sp>
        <p:nvSpPr>
          <p:cNvPr id="31761" name="Slide Number Placeholder 19"/>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51D81F-84FB-4373-8B3B-F263410A3A76}" type="slidenum">
              <a:rPr lang="en-GB" smtClean="0"/>
              <a:pPr fontAlgn="base">
                <a:spcBef>
                  <a:spcPct val="0"/>
                </a:spcBef>
                <a:spcAft>
                  <a:spcPct val="0"/>
                </a:spcAft>
              </a:pPr>
              <a:t>8</a:t>
            </a:fld>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childTnLst>
                          </p:cTn>
                        </p:par>
                        <p:par>
                          <p:cTn id="21" fill="hold">
                            <p:stCondLst>
                              <p:cond delay="500"/>
                            </p:stCondLst>
                            <p:childTnLst>
                              <p:par>
                                <p:cTn id="22" presetID="9"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childTnLst>
                          </p:cTn>
                        </p:par>
                        <p:par>
                          <p:cTn id="25" fill="hold">
                            <p:stCondLst>
                              <p:cond delay="1000"/>
                            </p:stCondLst>
                            <p:childTnLst>
                              <p:par>
                                <p:cTn id="26" presetID="9" presetClass="entr" presetSubtype="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dissolve">
                                      <p:cBhvr>
                                        <p:cTn id="28" dur="500"/>
                                        <p:tgtEl>
                                          <p:spTgt spid="14"/>
                                        </p:tgtEl>
                                      </p:cBhvr>
                                    </p:animEffect>
                                  </p:childTnLst>
                                </p:cTn>
                              </p:par>
                            </p:childTnLst>
                          </p:cTn>
                        </p:par>
                        <p:par>
                          <p:cTn id="29" fill="hold">
                            <p:stCondLst>
                              <p:cond delay="1500"/>
                            </p:stCondLst>
                            <p:childTnLst>
                              <p:par>
                                <p:cTn id="30" presetID="9"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dissolve">
                                      <p:cBhvr>
                                        <p:cTn id="37" dur="500"/>
                                        <p:tgtEl>
                                          <p:spTgt spid="16"/>
                                        </p:tgtEl>
                                      </p:cBhvr>
                                    </p:animEffect>
                                  </p:childTnLst>
                                </p:cTn>
                              </p:par>
                            </p:childTnLst>
                          </p:cTn>
                        </p:par>
                        <p:par>
                          <p:cTn id="38" fill="hold">
                            <p:stCondLst>
                              <p:cond delay="500"/>
                            </p:stCondLst>
                            <p:childTnLst>
                              <p:par>
                                <p:cTn id="39" presetID="9" presetClass="entr" presetSubtype="0"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dissolve">
                                      <p:cBhvr>
                                        <p:cTn id="41" dur="500"/>
                                        <p:tgtEl>
                                          <p:spTgt spid="19"/>
                                        </p:tgtEl>
                                      </p:cBhvr>
                                    </p:animEffect>
                                  </p:childTnLst>
                                </p:cTn>
                              </p:par>
                            </p:childTnLst>
                          </p:cTn>
                        </p:par>
                        <p:par>
                          <p:cTn id="42" fill="hold">
                            <p:stCondLst>
                              <p:cond delay="1000"/>
                            </p:stCondLst>
                            <p:childTnLst>
                              <p:par>
                                <p:cTn id="43" presetID="9" presetClass="entr" presetSubtype="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dissolve">
                                      <p:cBhvr>
                                        <p:cTn id="45" dur="500"/>
                                        <p:tgtEl>
                                          <p:spTgt spid="17"/>
                                        </p:tgtEl>
                                      </p:cBhvr>
                                    </p:animEffect>
                                  </p:childTnLst>
                                </p:cTn>
                              </p:par>
                            </p:childTnLst>
                          </p:cTn>
                        </p:par>
                        <p:par>
                          <p:cTn id="46" fill="hold">
                            <p:stCondLst>
                              <p:cond delay="1500"/>
                            </p:stCondLst>
                            <p:childTnLst>
                              <p:par>
                                <p:cTn id="47" presetID="9" presetClass="entr" presetSubtype="0"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dissolve">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BB2884-186D-4A75-889D-F4F3D0019D51}" type="slidenum">
              <a:rPr lang="en-GB" smtClean="0"/>
              <a:pPr fontAlgn="base">
                <a:spcBef>
                  <a:spcPct val="0"/>
                </a:spcBef>
                <a:spcAft>
                  <a:spcPct val="0"/>
                </a:spcAft>
              </a:pPr>
              <a:t>9</a:t>
            </a:fld>
            <a:endParaRPr lang="en-GB" smtClean="0"/>
          </a:p>
        </p:txBody>
      </p:sp>
      <p:sp>
        <p:nvSpPr>
          <p:cNvPr id="25603" name="TextBox 5"/>
          <p:cNvSpPr txBox="1">
            <a:spLocks noChangeArrowheads="1"/>
          </p:cNvSpPr>
          <p:nvPr/>
        </p:nvSpPr>
        <p:spPr bwMode="auto">
          <a:xfrm>
            <a:off x="0" y="0"/>
            <a:ext cx="9144000" cy="461963"/>
          </a:xfrm>
          <a:prstGeom prst="rect">
            <a:avLst/>
          </a:prstGeom>
          <a:solidFill>
            <a:srgbClr val="FF0000"/>
          </a:solidFill>
          <a:ln w="9525">
            <a:noFill/>
            <a:miter lim="800000"/>
            <a:headEnd/>
            <a:tailEnd/>
          </a:ln>
        </p:spPr>
        <p:txBody>
          <a:bodyPr>
            <a:spAutoFit/>
          </a:bodyPr>
          <a:lstStyle/>
          <a:p>
            <a:pPr algn="ctr"/>
            <a:r>
              <a:rPr lang="en-GB" sz="2400" b="1" dirty="0" smtClean="0">
                <a:solidFill>
                  <a:schemeClr val="bg1"/>
                </a:solidFill>
                <a:latin typeface="Times New Roman" pitchFamily="18" charset="0"/>
                <a:cs typeface="Times New Roman" pitchFamily="18" charset="0"/>
              </a:rPr>
              <a:t>Overview of Presentation</a:t>
            </a:r>
            <a:endParaRPr lang="en-GB" sz="2400" b="1" dirty="0">
              <a:solidFill>
                <a:schemeClr val="bg1"/>
              </a:solidFill>
              <a:latin typeface="Times New Roman" pitchFamily="18" charset="0"/>
              <a:cs typeface="Times New Roman" pitchFamily="18" charset="0"/>
            </a:endParaRPr>
          </a:p>
        </p:txBody>
      </p:sp>
      <p:sp>
        <p:nvSpPr>
          <p:cNvPr id="4" name="TextBox 3"/>
          <p:cNvSpPr txBox="1"/>
          <p:nvPr/>
        </p:nvSpPr>
        <p:spPr>
          <a:xfrm>
            <a:off x="450543" y="519184"/>
            <a:ext cx="8202612" cy="6601807"/>
          </a:xfrm>
          <a:prstGeom prst="rect">
            <a:avLst/>
          </a:prstGeom>
          <a:noFill/>
        </p:spPr>
        <p:txBody>
          <a:bodyPr>
            <a:spAutoFit/>
          </a:bodyPr>
          <a:lstStyle/>
          <a:p>
            <a:pPr marL="355600" indent="-355600">
              <a:spcBef>
                <a:spcPts val="1800"/>
              </a:spcBef>
              <a:buFont typeface="Arial" pitchFamily="34" charset="0"/>
              <a:buChar char="•"/>
              <a:defRPr/>
            </a:pPr>
            <a:r>
              <a:rPr lang="en-GB" sz="2800" b="1" dirty="0">
                <a:solidFill>
                  <a:schemeClr val="tx1">
                    <a:lumMod val="75000"/>
                    <a:lumOff val="25000"/>
                  </a:schemeClr>
                </a:solidFill>
                <a:latin typeface="Times New Roman" pitchFamily="18" charset="0"/>
                <a:cs typeface="Times New Roman" pitchFamily="18" charset="0"/>
              </a:rPr>
              <a:t>ICE Energy Panel</a:t>
            </a:r>
          </a:p>
          <a:p>
            <a:pPr marL="355600" indent="-355600">
              <a:spcBef>
                <a:spcPts val="1800"/>
              </a:spcBef>
              <a:buFont typeface="Arial" pitchFamily="34" charset="0"/>
              <a:buChar char="•"/>
              <a:defRPr/>
            </a:pPr>
            <a:r>
              <a:rPr lang="en-GB" sz="2800" b="1" dirty="0">
                <a:solidFill>
                  <a:schemeClr val="tx1">
                    <a:lumMod val="75000"/>
                    <a:lumOff val="25000"/>
                  </a:schemeClr>
                </a:solidFill>
                <a:latin typeface="Times New Roman" pitchFamily="18" charset="0"/>
                <a:cs typeface="Times New Roman" pitchFamily="18" charset="0"/>
              </a:rPr>
              <a:t>Overview of the Three Challenges facing the UK Energy </a:t>
            </a:r>
            <a:r>
              <a:rPr lang="en-GB" sz="2800" b="1" dirty="0" smtClean="0">
                <a:solidFill>
                  <a:schemeClr val="tx1">
                    <a:lumMod val="75000"/>
                    <a:lumOff val="25000"/>
                  </a:schemeClr>
                </a:solidFill>
                <a:latin typeface="Times New Roman" pitchFamily="18" charset="0"/>
                <a:cs typeface="Times New Roman" pitchFamily="18" charset="0"/>
              </a:rPr>
              <a:t>scene. </a:t>
            </a:r>
            <a:r>
              <a:rPr lang="en-GB" sz="2000" b="1" dirty="0">
                <a:solidFill>
                  <a:schemeClr val="tx1">
                    <a:lumMod val="75000"/>
                    <a:lumOff val="25000"/>
                  </a:schemeClr>
                </a:solidFill>
                <a:latin typeface="Times New Roman" pitchFamily="18" charset="0"/>
                <a:cs typeface="Times New Roman" pitchFamily="18" charset="0"/>
              </a:rPr>
              <a:t>Carbon Reduction, Energy Security and Cost of our Future Energy Supplies</a:t>
            </a:r>
          </a:p>
          <a:p>
            <a:pPr marL="355600" indent="-355600">
              <a:spcBef>
                <a:spcPts val="1800"/>
              </a:spcBef>
              <a:buFont typeface="Arial" pitchFamily="34" charset="0"/>
              <a:buChar char="•"/>
              <a:defRPr/>
            </a:pPr>
            <a:r>
              <a:rPr lang="en-GB" sz="2800" b="1" dirty="0">
                <a:solidFill>
                  <a:srgbClr val="FF0000"/>
                </a:solidFill>
                <a:latin typeface="Times New Roman" pitchFamily="18" charset="0"/>
                <a:cs typeface="Times New Roman" pitchFamily="18" charset="0"/>
              </a:rPr>
              <a:t>Options for Electricity generation</a:t>
            </a:r>
          </a:p>
          <a:p>
            <a:pPr marL="355600" indent="-355600">
              <a:spcBef>
                <a:spcPts val="1800"/>
              </a:spcBef>
              <a:buFont typeface="Arial" pitchFamily="34" charset="0"/>
              <a:buChar char="•"/>
              <a:defRPr/>
            </a:pPr>
            <a:r>
              <a:rPr lang="en-GB" sz="2800" b="1" dirty="0">
                <a:latin typeface="Times New Roman" pitchFamily="18" charset="0"/>
                <a:cs typeface="Times New Roman" pitchFamily="18" charset="0"/>
              </a:rPr>
              <a:t>The </a:t>
            </a:r>
            <a:r>
              <a:rPr lang="en-GB" sz="2800" b="1" dirty="0" smtClean="0">
                <a:latin typeface="Times New Roman" pitchFamily="18" charset="0"/>
                <a:cs typeface="Times New Roman" pitchFamily="18" charset="0"/>
              </a:rPr>
              <a:t>Challenges for 2020</a:t>
            </a:r>
            <a:endParaRPr lang="en-GB" sz="2800" b="1" dirty="0">
              <a:latin typeface="Times New Roman" pitchFamily="18" charset="0"/>
              <a:cs typeface="Times New Roman" pitchFamily="18" charset="0"/>
            </a:endParaRPr>
          </a:p>
          <a:p>
            <a:pPr marL="355600" indent="-355600">
              <a:spcBef>
                <a:spcPts val="1800"/>
              </a:spcBef>
              <a:buFont typeface="Arial" pitchFamily="34" charset="0"/>
              <a:buChar char="•"/>
              <a:defRPr/>
            </a:pPr>
            <a:r>
              <a:rPr lang="en-GB" sz="2800" b="1" dirty="0" smtClean="0">
                <a:latin typeface="Times New Roman" pitchFamily="18" charset="0"/>
                <a:cs typeface="Times New Roman" pitchFamily="18" charset="0"/>
              </a:rPr>
              <a:t>Energy Management and Awareness Issues</a:t>
            </a:r>
          </a:p>
          <a:p>
            <a:pPr marL="355600" indent="-355600">
              <a:spcBef>
                <a:spcPts val="1800"/>
              </a:spcBef>
              <a:buFont typeface="Arial" pitchFamily="34" charset="0"/>
              <a:buChar char="•"/>
              <a:defRPr/>
            </a:pPr>
            <a:r>
              <a:rPr lang="en-GB" sz="2800" b="1" dirty="0" smtClean="0">
                <a:latin typeface="Times New Roman" pitchFamily="18" charset="0"/>
                <a:cs typeface="Times New Roman" pitchFamily="18" charset="0"/>
              </a:rPr>
              <a:t>Some </a:t>
            </a:r>
            <a:r>
              <a:rPr lang="en-GB" sz="2800" b="1" dirty="0">
                <a:latin typeface="Times New Roman" pitchFamily="18" charset="0"/>
                <a:cs typeface="Times New Roman" pitchFamily="18" charset="0"/>
              </a:rPr>
              <a:t>challenges and opportunities for renewable energy and energy conservation</a:t>
            </a:r>
          </a:p>
          <a:p>
            <a:pPr marL="355600" indent="-355600">
              <a:spcBef>
                <a:spcPts val="1800"/>
              </a:spcBef>
              <a:buFont typeface="Arial" pitchFamily="34" charset="0"/>
              <a:buChar char="•"/>
              <a:defRPr/>
            </a:pPr>
            <a:r>
              <a:rPr lang="en-GB" sz="2800" b="1" dirty="0" smtClean="0">
                <a:latin typeface="Times New Roman" pitchFamily="18" charset="0"/>
                <a:cs typeface="Times New Roman" pitchFamily="18" charset="0"/>
              </a:rPr>
              <a:t>Conclusions</a:t>
            </a:r>
            <a:endParaRPr lang="en-GB" sz="2800" b="1" dirty="0">
              <a:latin typeface="Times New Roman" pitchFamily="18" charset="0"/>
              <a:cs typeface="Times New Roman" pitchFamily="18" charset="0"/>
            </a:endParaRPr>
          </a:p>
          <a:p>
            <a:pPr marL="355600" indent="-355600">
              <a:spcBef>
                <a:spcPts val="1800"/>
              </a:spcBef>
              <a:buFont typeface="Arial" pitchFamily="34" charset="0"/>
              <a:buChar char="•"/>
              <a:defRPr/>
            </a:pPr>
            <a:endParaRPr lang="en-GB" sz="2800" b="1" dirty="0">
              <a:latin typeface="Times New Roman" pitchFamily="18" charset="0"/>
              <a:cs typeface="Times New Roman" pitchFamily="18" charset="0"/>
            </a:endParaRPr>
          </a:p>
          <a:p>
            <a:pPr>
              <a:defRPr/>
            </a:pPr>
            <a:endParaRPr lang="en-GB"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4|12.5"/>
</p:tagLst>
</file>

<file path=ppt/tags/tag2.xml><?xml version="1.0" encoding="utf-8"?>
<p:tagLst xmlns:a="http://schemas.openxmlformats.org/drawingml/2006/main" xmlns:r="http://schemas.openxmlformats.org/officeDocument/2006/relationships" xmlns:p="http://schemas.openxmlformats.org/presentationml/2006/main">
  <p:tag name="TIMING" val="|25.9|22.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Rotar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Rotary">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1_ue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1_ue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1_ue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1_ue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1_ue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UEA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EA3">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1_Rotar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Rotary">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1_Rotar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Rotary">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_ue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1_ue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1_ue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1_ue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1_ue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1_ue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1_ue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1_ue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902</TotalTime>
  <Words>5664</Words>
  <Application>Microsoft Office PowerPoint</Application>
  <PresentationFormat>On-screen Show (4:3)</PresentationFormat>
  <Paragraphs>2754</Paragraphs>
  <Slides>52</Slides>
  <Notes>39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52</vt:i4>
      </vt:variant>
    </vt:vector>
  </HeadingPairs>
  <TitlesOfParts>
    <vt:vector size="55" baseType="lpstr">
      <vt:lpstr>Office Theme</vt:lpstr>
      <vt:lpstr>Chart</vt:lpstr>
      <vt:lpstr>Document</vt:lpstr>
      <vt:lpstr>Slide 1</vt:lpstr>
      <vt:lpstr>Slide 2</vt:lpstr>
      <vt:lpstr>The Triple Challenges of Carbon Reduction, Energy Security and Cost of our Future Energy Supplies</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The Behavioural Dimension: Awareness raising</vt:lpstr>
      <vt:lpstr>Slide 27</vt:lpstr>
      <vt:lpstr>Slide 28</vt:lpstr>
      <vt:lpstr>Slide 29</vt:lpstr>
      <vt:lpstr>Slide 30</vt:lpstr>
      <vt:lpstr>Electricity Supply in Norfolk and Suffolk (GWh)</vt:lpstr>
      <vt:lpstr>Slide 32</vt:lpstr>
      <vt:lpstr>Low Carbon Strategies:  making efficient use of technology</vt:lpstr>
      <vt:lpstr>Slide 34</vt:lpstr>
      <vt:lpstr>Slide 35</vt:lpstr>
      <vt:lpstr>Low Carbon Strategies:  Solar Thermal</vt:lpstr>
      <vt:lpstr>More Solar Energy is Collected when Hot Water use is greater!!. </vt:lpstr>
      <vt:lpstr>Slide 38</vt:lpstr>
      <vt:lpstr>Slide 39</vt:lpstr>
      <vt:lpstr>Solar Rosette Diagram for East Norfolk/Suffolk</vt:lpstr>
      <vt:lpstr>Slide 41</vt:lpstr>
      <vt:lpstr>Slide 42</vt:lpstr>
      <vt:lpstr>Slide 43</vt:lpstr>
      <vt:lpstr>Slide 44</vt:lpstr>
      <vt:lpstr>Slide 45</vt:lpstr>
      <vt:lpstr>Slide 46</vt:lpstr>
      <vt:lpstr>Slide 47</vt:lpstr>
      <vt:lpstr>Seeking Effective Low Carbon Solutions for Energy Supply</vt:lpstr>
      <vt:lpstr>Slide 49</vt:lpstr>
      <vt:lpstr>Conclusions</vt:lpstr>
      <vt:lpstr>Slide 51</vt:lpstr>
      <vt:lpstr>Slide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Keith</dc:creator>
  <cp:lastModifiedBy>Keith</cp:lastModifiedBy>
  <cp:revision>33</cp:revision>
  <dcterms:created xsi:type="dcterms:W3CDTF">2011-09-29T11:52:27Z</dcterms:created>
  <dcterms:modified xsi:type="dcterms:W3CDTF">2011-10-05T07:45:35Z</dcterms:modified>
</cp:coreProperties>
</file>